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93" r:id="rId3"/>
    <p:sldId id="374" r:id="rId4"/>
    <p:sldId id="394" r:id="rId5"/>
    <p:sldId id="395" r:id="rId6"/>
    <p:sldId id="396" r:id="rId7"/>
    <p:sldId id="397" r:id="rId8"/>
    <p:sldId id="398" r:id="rId9"/>
    <p:sldId id="399" r:id="rId10"/>
    <p:sldId id="400" r:id="rId11"/>
    <p:sldId id="401" r:id="rId12"/>
    <p:sldId id="402" r:id="rId13"/>
    <p:sldId id="403" r:id="rId14"/>
    <p:sldId id="404" r:id="rId15"/>
    <p:sldId id="405" r:id="rId16"/>
    <p:sldId id="386" r:id="rId17"/>
    <p:sldId id="368" r:id="rId18"/>
    <p:sldId id="406" r:id="rId19"/>
    <p:sldId id="407" r:id="rId20"/>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FF2F352-109E-4F1E-B9CE-2E034D676ED7}">
          <p14:sldIdLst>
            <p14:sldId id="256"/>
          </p14:sldIdLst>
        </p14:section>
        <p14:section name="SASS" id="{531B6E71-5226-4BD5-B449-26430E61876B}">
          <p14:sldIdLst>
            <p14:sldId id="393"/>
            <p14:sldId id="374"/>
            <p14:sldId id="394"/>
            <p14:sldId id="395"/>
            <p14:sldId id="396"/>
            <p14:sldId id="397"/>
            <p14:sldId id="398"/>
            <p14:sldId id="399"/>
            <p14:sldId id="400"/>
            <p14:sldId id="401"/>
            <p14:sldId id="402"/>
            <p14:sldId id="403"/>
            <p14:sldId id="404"/>
            <p14:sldId id="405"/>
            <p14:sldId id="386"/>
            <p14:sldId id="368"/>
          </p14:sldIdLst>
        </p14:section>
        <p14:section name="Resources" id="{9C9472BC-9DE7-4B9A-AF6A-E7F12D003918}">
          <p14:sldIdLst>
            <p14:sldId id="406"/>
            <p14:sldId id="4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8900"/>
    <a:srgbClr val="1199FF"/>
    <a:srgbClr val="9CAC2D"/>
    <a:srgbClr val="B8D6E3"/>
    <a:srgbClr val="CAA942"/>
    <a:srgbClr val="F3BE60"/>
    <a:srgbClr val="01BB8F"/>
    <a:srgbClr val="A4882E"/>
    <a:srgbClr val="BC9C35"/>
    <a:srgbClr val="D5BE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95" autoAdjust="0"/>
    <p:restoredTop sz="94660"/>
  </p:normalViewPr>
  <p:slideViewPr>
    <p:cSldViewPr snapToGrid="0">
      <p:cViewPr varScale="1">
        <p:scale>
          <a:sx n="54" d="100"/>
          <a:sy n="54" d="100"/>
        </p:scale>
        <p:origin x="102" y="16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4286B-3537-4467-8B69-1475C31308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id="{44BC196D-A956-4E0F-A7F8-5103723532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id="{B9DCE230-DE5C-424B-84B4-8AD5B46F4B2D}"/>
              </a:ext>
            </a:extLst>
          </p:cNvPr>
          <p:cNvSpPr>
            <a:spLocks noGrp="1"/>
          </p:cNvSpPr>
          <p:nvPr>
            <p:ph type="dt" sz="half" idx="10"/>
          </p:nvPr>
        </p:nvSpPr>
        <p:spPr/>
        <p:txBody>
          <a:bodyPr/>
          <a:lstStyle/>
          <a:p>
            <a:fld id="{44BF7E79-A73C-4B14-A500-2DC639C8360F}" type="datetimeFigureOut">
              <a:rPr lang="bg-BG" smtClean="0"/>
              <a:t>15.05.2019</a:t>
            </a:fld>
            <a:endParaRPr lang="bg-BG" dirty="0"/>
          </a:p>
        </p:txBody>
      </p:sp>
      <p:sp>
        <p:nvSpPr>
          <p:cNvPr id="5" name="Footer Placeholder 4">
            <a:extLst>
              <a:ext uri="{FF2B5EF4-FFF2-40B4-BE49-F238E27FC236}">
                <a16:creationId xmlns:a16="http://schemas.microsoft.com/office/drawing/2014/main" id="{3E7817C4-B115-40A5-8F0A-BA6B4636A12D}"/>
              </a:ext>
            </a:extLst>
          </p:cNvPr>
          <p:cNvSpPr>
            <a:spLocks noGrp="1"/>
          </p:cNvSpPr>
          <p:nvPr>
            <p:ph type="ftr" sz="quarter" idx="11"/>
          </p:nvPr>
        </p:nvSpPr>
        <p:spPr/>
        <p:txBody>
          <a:bodyPr/>
          <a:lstStyle/>
          <a:p>
            <a:endParaRPr lang="bg-BG" dirty="0"/>
          </a:p>
        </p:txBody>
      </p:sp>
      <p:sp>
        <p:nvSpPr>
          <p:cNvPr id="6" name="Slide Number Placeholder 5">
            <a:extLst>
              <a:ext uri="{FF2B5EF4-FFF2-40B4-BE49-F238E27FC236}">
                <a16:creationId xmlns:a16="http://schemas.microsoft.com/office/drawing/2014/main" id="{F1223695-CE19-4647-B7BC-7FDC0FB82AC4}"/>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4138130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047D-796C-47AF-8188-63DB23605A53}"/>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2E03762B-A1A5-4A77-9ACE-BDFF5E95FB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F9DAD271-7128-4524-B1D2-F93621473E63}"/>
              </a:ext>
            </a:extLst>
          </p:cNvPr>
          <p:cNvSpPr>
            <a:spLocks noGrp="1"/>
          </p:cNvSpPr>
          <p:nvPr>
            <p:ph type="dt" sz="half" idx="10"/>
          </p:nvPr>
        </p:nvSpPr>
        <p:spPr/>
        <p:txBody>
          <a:bodyPr/>
          <a:lstStyle/>
          <a:p>
            <a:fld id="{44BF7E79-A73C-4B14-A500-2DC639C8360F}" type="datetimeFigureOut">
              <a:rPr lang="bg-BG" smtClean="0"/>
              <a:t>15.05.2019</a:t>
            </a:fld>
            <a:endParaRPr lang="bg-BG" dirty="0"/>
          </a:p>
        </p:txBody>
      </p:sp>
      <p:sp>
        <p:nvSpPr>
          <p:cNvPr id="5" name="Footer Placeholder 4">
            <a:extLst>
              <a:ext uri="{FF2B5EF4-FFF2-40B4-BE49-F238E27FC236}">
                <a16:creationId xmlns:a16="http://schemas.microsoft.com/office/drawing/2014/main" id="{9B471DCE-401E-416E-8DEC-A42B797C9AFE}"/>
              </a:ext>
            </a:extLst>
          </p:cNvPr>
          <p:cNvSpPr>
            <a:spLocks noGrp="1"/>
          </p:cNvSpPr>
          <p:nvPr>
            <p:ph type="ftr" sz="quarter" idx="11"/>
          </p:nvPr>
        </p:nvSpPr>
        <p:spPr/>
        <p:txBody>
          <a:bodyPr/>
          <a:lstStyle/>
          <a:p>
            <a:endParaRPr lang="bg-BG" dirty="0"/>
          </a:p>
        </p:txBody>
      </p:sp>
      <p:sp>
        <p:nvSpPr>
          <p:cNvPr id="6" name="Slide Number Placeholder 5">
            <a:extLst>
              <a:ext uri="{FF2B5EF4-FFF2-40B4-BE49-F238E27FC236}">
                <a16:creationId xmlns:a16="http://schemas.microsoft.com/office/drawing/2014/main" id="{D4AFB389-78D2-4EF2-BB02-A17867EC23F5}"/>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3035789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2C12E2-33A9-4D97-93E4-9D40C4DA25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9391594B-A976-4FCE-90E6-5D25A299FD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C40E0649-1C8C-4992-86D9-BED8D79F82B3}"/>
              </a:ext>
            </a:extLst>
          </p:cNvPr>
          <p:cNvSpPr>
            <a:spLocks noGrp="1"/>
          </p:cNvSpPr>
          <p:nvPr>
            <p:ph type="dt" sz="half" idx="10"/>
          </p:nvPr>
        </p:nvSpPr>
        <p:spPr/>
        <p:txBody>
          <a:bodyPr/>
          <a:lstStyle/>
          <a:p>
            <a:fld id="{44BF7E79-A73C-4B14-A500-2DC639C8360F}" type="datetimeFigureOut">
              <a:rPr lang="bg-BG" smtClean="0"/>
              <a:t>15.05.2019</a:t>
            </a:fld>
            <a:endParaRPr lang="bg-BG" dirty="0"/>
          </a:p>
        </p:txBody>
      </p:sp>
      <p:sp>
        <p:nvSpPr>
          <p:cNvPr id="5" name="Footer Placeholder 4">
            <a:extLst>
              <a:ext uri="{FF2B5EF4-FFF2-40B4-BE49-F238E27FC236}">
                <a16:creationId xmlns:a16="http://schemas.microsoft.com/office/drawing/2014/main" id="{6187B045-0280-4BF1-B81D-A88F98ADBA71}"/>
              </a:ext>
            </a:extLst>
          </p:cNvPr>
          <p:cNvSpPr>
            <a:spLocks noGrp="1"/>
          </p:cNvSpPr>
          <p:nvPr>
            <p:ph type="ftr" sz="quarter" idx="11"/>
          </p:nvPr>
        </p:nvSpPr>
        <p:spPr/>
        <p:txBody>
          <a:bodyPr/>
          <a:lstStyle/>
          <a:p>
            <a:endParaRPr lang="bg-BG" dirty="0"/>
          </a:p>
        </p:txBody>
      </p:sp>
      <p:sp>
        <p:nvSpPr>
          <p:cNvPr id="6" name="Slide Number Placeholder 5">
            <a:extLst>
              <a:ext uri="{FF2B5EF4-FFF2-40B4-BE49-F238E27FC236}">
                <a16:creationId xmlns:a16="http://schemas.microsoft.com/office/drawing/2014/main" id="{2F2AD743-2F66-469C-AB63-BEF9D4A55195}"/>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152348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67AD-A97E-4671-A415-5103E38137BA}"/>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85300F2B-5C7F-4A04-BE97-EAB96D0B07C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67EA19A5-FEE4-4F18-A67C-669BC82353DE}"/>
              </a:ext>
            </a:extLst>
          </p:cNvPr>
          <p:cNvSpPr>
            <a:spLocks noGrp="1"/>
          </p:cNvSpPr>
          <p:nvPr>
            <p:ph type="dt" sz="half" idx="10"/>
          </p:nvPr>
        </p:nvSpPr>
        <p:spPr/>
        <p:txBody>
          <a:bodyPr/>
          <a:lstStyle/>
          <a:p>
            <a:fld id="{44BF7E79-A73C-4B14-A500-2DC639C8360F}" type="datetimeFigureOut">
              <a:rPr lang="bg-BG" smtClean="0"/>
              <a:t>15.05.2019</a:t>
            </a:fld>
            <a:endParaRPr lang="bg-BG" dirty="0"/>
          </a:p>
        </p:txBody>
      </p:sp>
      <p:sp>
        <p:nvSpPr>
          <p:cNvPr id="5" name="Footer Placeholder 4">
            <a:extLst>
              <a:ext uri="{FF2B5EF4-FFF2-40B4-BE49-F238E27FC236}">
                <a16:creationId xmlns:a16="http://schemas.microsoft.com/office/drawing/2014/main" id="{EF96C6EB-14E1-4D5B-BC2F-BAD8E463862D}"/>
              </a:ext>
            </a:extLst>
          </p:cNvPr>
          <p:cNvSpPr>
            <a:spLocks noGrp="1"/>
          </p:cNvSpPr>
          <p:nvPr>
            <p:ph type="ftr" sz="quarter" idx="11"/>
          </p:nvPr>
        </p:nvSpPr>
        <p:spPr/>
        <p:txBody>
          <a:bodyPr/>
          <a:lstStyle/>
          <a:p>
            <a:endParaRPr lang="bg-BG" dirty="0"/>
          </a:p>
        </p:txBody>
      </p:sp>
      <p:sp>
        <p:nvSpPr>
          <p:cNvPr id="6" name="Slide Number Placeholder 5">
            <a:extLst>
              <a:ext uri="{FF2B5EF4-FFF2-40B4-BE49-F238E27FC236}">
                <a16:creationId xmlns:a16="http://schemas.microsoft.com/office/drawing/2014/main" id="{3FFB97E9-1C96-4E06-9A7C-CA2C2C49DF90}"/>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3396558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2592B-B54B-4F06-AD29-C77ED84166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id="{E1F4C350-08ED-4754-A95A-1EBDEB6E44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A03C36-13DC-40CD-9996-3378B420773E}"/>
              </a:ext>
            </a:extLst>
          </p:cNvPr>
          <p:cNvSpPr>
            <a:spLocks noGrp="1"/>
          </p:cNvSpPr>
          <p:nvPr>
            <p:ph type="dt" sz="half" idx="10"/>
          </p:nvPr>
        </p:nvSpPr>
        <p:spPr/>
        <p:txBody>
          <a:bodyPr/>
          <a:lstStyle/>
          <a:p>
            <a:fld id="{44BF7E79-A73C-4B14-A500-2DC639C8360F}" type="datetimeFigureOut">
              <a:rPr lang="bg-BG" smtClean="0"/>
              <a:t>15.05.2019</a:t>
            </a:fld>
            <a:endParaRPr lang="bg-BG" dirty="0"/>
          </a:p>
        </p:txBody>
      </p:sp>
      <p:sp>
        <p:nvSpPr>
          <p:cNvPr id="5" name="Footer Placeholder 4">
            <a:extLst>
              <a:ext uri="{FF2B5EF4-FFF2-40B4-BE49-F238E27FC236}">
                <a16:creationId xmlns:a16="http://schemas.microsoft.com/office/drawing/2014/main" id="{BFD385B7-6BA8-4DBD-845F-9AB86EA67279}"/>
              </a:ext>
            </a:extLst>
          </p:cNvPr>
          <p:cNvSpPr>
            <a:spLocks noGrp="1"/>
          </p:cNvSpPr>
          <p:nvPr>
            <p:ph type="ftr" sz="quarter" idx="11"/>
          </p:nvPr>
        </p:nvSpPr>
        <p:spPr/>
        <p:txBody>
          <a:bodyPr/>
          <a:lstStyle/>
          <a:p>
            <a:endParaRPr lang="bg-BG" dirty="0"/>
          </a:p>
        </p:txBody>
      </p:sp>
      <p:sp>
        <p:nvSpPr>
          <p:cNvPr id="6" name="Slide Number Placeholder 5">
            <a:extLst>
              <a:ext uri="{FF2B5EF4-FFF2-40B4-BE49-F238E27FC236}">
                <a16:creationId xmlns:a16="http://schemas.microsoft.com/office/drawing/2014/main" id="{8591561E-582D-4FA5-9D2C-332394EF9CCC}"/>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4235174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2365-4D7D-4C8D-957D-819D731455F0}"/>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2B6AAFEA-B08D-448F-A971-A031B1D6790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id="{98CBD0FC-5E32-418A-814E-8012347876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id="{DA50FD6D-5489-413A-B209-D031C7B48C8B}"/>
              </a:ext>
            </a:extLst>
          </p:cNvPr>
          <p:cNvSpPr>
            <a:spLocks noGrp="1"/>
          </p:cNvSpPr>
          <p:nvPr>
            <p:ph type="dt" sz="half" idx="10"/>
          </p:nvPr>
        </p:nvSpPr>
        <p:spPr/>
        <p:txBody>
          <a:bodyPr/>
          <a:lstStyle/>
          <a:p>
            <a:fld id="{44BF7E79-A73C-4B14-A500-2DC639C8360F}" type="datetimeFigureOut">
              <a:rPr lang="bg-BG" smtClean="0"/>
              <a:t>15.05.2019</a:t>
            </a:fld>
            <a:endParaRPr lang="bg-BG" dirty="0"/>
          </a:p>
        </p:txBody>
      </p:sp>
      <p:sp>
        <p:nvSpPr>
          <p:cNvPr id="6" name="Footer Placeholder 5">
            <a:extLst>
              <a:ext uri="{FF2B5EF4-FFF2-40B4-BE49-F238E27FC236}">
                <a16:creationId xmlns:a16="http://schemas.microsoft.com/office/drawing/2014/main" id="{EEEE7C4C-8A86-40EF-9C81-484E2ACD42F2}"/>
              </a:ext>
            </a:extLst>
          </p:cNvPr>
          <p:cNvSpPr>
            <a:spLocks noGrp="1"/>
          </p:cNvSpPr>
          <p:nvPr>
            <p:ph type="ftr" sz="quarter" idx="11"/>
          </p:nvPr>
        </p:nvSpPr>
        <p:spPr/>
        <p:txBody>
          <a:bodyPr/>
          <a:lstStyle/>
          <a:p>
            <a:endParaRPr lang="bg-BG" dirty="0"/>
          </a:p>
        </p:txBody>
      </p:sp>
      <p:sp>
        <p:nvSpPr>
          <p:cNvPr id="7" name="Slide Number Placeholder 6">
            <a:extLst>
              <a:ext uri="{FF2B5EF4-FFF2-40B4-BE49-F238E27FC236}">
                <a16:creationId xmlns:a16="http://schemas.microsoft.com/office/drawing/2014/main" id="{69CC46E9-6B2E-4BF5-9948-938F00E69475}"/>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389141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BD09D-D284-4D5B-B66E-CE5E3ED0A9D6}"/>
              </a:ext>
            </a:extLst>
          </p:cNvPr>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id="{38307025-3177-4E8D-9020-E9A67340A7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42948B-CC8E-4C2D-8905-97C73F73C5B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id="{D2546EAE-C497-4BAD-A33C-23ABF2BC2E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DCEECAD-B19B-4BD6-892C-64176D7996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id="{82FC9B40-448D-4C4B-821E-CAEB7BC11497}"/>
              </a:ext>
            </a:extLst>
          </p:cNvPr>
          <p:cNvSpPr>
            <a:spLocks noGrp="1"/>
          </p:cNvSpPr>
          <p:nvPr>
            <p:ph type="dt" sz="half" idx="10"/>
          </p:nvPr>
        </p:nvSpPr>
        <p:spPr/>
        <p:txBody>
          <a:bodyPr/>
          <a:lstStyle/>
          <a:p>
            <a:fld id="{44BF7E79-A73C-4B14-A500-2DC639C8360F}" type="datetimeFigureOut">
              <a:rPr lang="bg-BG" smtClean="0"/>
              <a:t>15.05.2019</a:t>
            </a:fld>
            <a:endParaRPr lang="bg-BG" dirty="0"/>
          </a:p>
        </p:txBody>
      </p:sp>
      <p:sp>
        <p:nvSpPr>
          <p:cNvPr id="8" name="Footer Placeholder 7">
            <a:extLst>
              <a:ext uri="{FF2B5EF4-FFF2-40B4-BE49-F238E27FC236}">
                <a16:creationId xmlns:a16="http://schemas.microsoft.com/office/drawing/2014/main" id="{D0413AD9-7E02-4792-BC21-2AC2C1F42FEB}"/>
              </a:ext>
            </a:extLst>
          </p:cNvPr>
          <p:cNvSpPr>
            <a:spLocks noGrp="1"/>
          </p:cNvSpPr>
          <p:nvPr>
            <p:ph type="ftr" sz="quarter" idx="11"/>
          </p:nvPr>
        </p:nvSpPr>
        <p:spPr/>
        <p:txBody>
          <a:bodyPr/>
          <a:lstStyle/>
          <a:p>
            <a:endParaRPr lang="bg-BG" dirty="0"/>
          </a:p>
        </p:txBody>
      </p:sp>
      <p:sp>
        <p:nvSpPr>
          <p:cNvPr id="9" name="Slide Number Placeholder 8">
            <a:extLst>
              <a:ext uri="{FF2B5EF4-FFF2-40B4-BE49-F238E27FC236}">
                <a16:creationId xmlns:a16="http://schemas.microsoft.com/office/drawing/2014/main" id="{35F42CDD-414C-4478-9C3C-CCC1E293B342}"/>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163165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C4F6-9F47-4EA1-A9BF-43661F647772}"/>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id="{0580889B-7E86-4A13-8A6F-410E7CBF06F5}"/>
              </a:ext>
            </a:extLst>
          </p:cNvPr>
          <p:cNvSpPr>
            <a:spLocks noGrp="1"/>
          </p:cNvSpPr>
          <p:nvPr>
            <p:ph type="dt" sz="half" idx="10"/>
          </p:nvPr>
        </p:nvSpPr>
        <p:spPr/>
        <p:txBody>
          <a:bodyPr/>
          <a:lstStyle/>
          <a:p>
            <a:fld id="{44BF7E79-A73C-4B14-A500-2DC639C8360F}" type="datetimeFigureOut">
              <a:rPr lang="bg-BG" smtClean="0"/>
              <a:t>15.05.2019</a:t>
            </a:fld>
            <a:endParaRPr lang="bg-BG" dirty="0"/>
          </a:p>
        </p:txBody>
      </p:sp>
      <p:sp>
        <p:nvSpPr>
          <p:cNvPr id="4" name="Footer Placeholder 3">
            <a:extLst>
              <a:ext uri="{FF2B5EF4-FFF2-40B4-BE49-F238E27FC236}">
                <a16:creationId xmlns:a16="http://schemas.microsoft.com/office/drawing/2014/main" id="{58B818BE-230A-4AB8-B8F0-47D785BC1E33}"/>
              </a:ext>
            </a:extLst>
          </p:cNvPr>
          <p:cNvSpPr>
            <a:spLocks noGrp="1"/>
          </p:cNvSpPr>
          <p:nvPr>
            <p:ph type="ftr" sz="quarter" idx="11"/>
          </p:nvPr>
        </p:nvSpPr>
        <p:spPr/>
        <p:txBody>
          <a:bodyPr/>
          <a:lstStyle/>
          <a:p>
            <a:endParaRPr lang="bg-BG" dirty="0"/>
          </a:p>
        </p:txBody>
      </p:sp>
      <p:sp>
        <p:nvSpPr>
          <p:cNvPr id="5" name="Slide Number Placeholder 4">
            <a:extLst>
              <a:ext uri="{FF2B5EF4-FFF2-40B4-BE49-F238E27FC236}">
                <a16:creationId xmlns:a16="http://schemas.microsoft.com/office/drawing/2014/main" id="{E3B45EE0-3FAC-49F7-9A9E-FE82BEE89584}"/>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3499237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033792-5313-4E97-92C8-20D8BEAB7B65}"/>
              </a:ext>
            </a:extLst>
          </p:cNvPr>
          <p:cNvSpPr>
            <a:spLocks noGrp="1"/>
          </p:cNvSpPr>
          <p:nvPr>
            <p:ph type="dt" sz="half" idx="10"/>
          </p:nvPr>
        </p:nvSpPr>
        <p:spPr/>
        <p:txBody>
          <a:bodyPr/>
          <a:lstStyle/>
          <a:p>
            <a:fld id="{44BF7E79-A73C-4B14-A500-2DC639C8360F}" type="datetimeFigureOut">
              <a:rPr lang="bg-BG" smtClean="0"/>
              <a:t>15.05.2019</a:t>
            </a:fld>
            <a:endParaRPr lang="bg-BG" dirty="0"/>
          </a:p>
        </p:txBody>
      </p:sp>
      <p:sp>
        <p:nvSpPr>
          <p:cNvPr id="3" name="Footer Placeholder 2">
            <a:extLst>
              <a:ext uri="{FF2B5EF4-FFF2-40B4-BE49-F238E27FC236}">
                <a16:creationId xmlns:a16="http://schemas.microsoft.com/office/drawing/2014/main" id="{5C7C3FB3-F90D-4E21-8582-49B376617A69}"/>
              </a:ext>
            </a:extLst>
          </p:cNvPr>
          <p:cNvSpPr>
            <a:spLocks noGrp="1"/>
          </p:cNvSpPr>
          <p:nvPr>
            <p:ph type="ftr" sz="quarter" idx="11"/>
          </p:nvPr>
        </p:nvSpPr>
        <p:spPr/>
        <p:txBody>
          <a:bodyPr/>
          <a:lstStyle/>
          <a:p>
            <a:endParaRPr lang="bg-BG" dirty="0"/>
          </a:p>
        </p:txBody>
      </p:sp>
      <p:sp>
        <p:nvSpPr>
          <p:cNvPr id="4" name="Slide Number Placeholder 3">
            <a:extLst>
              <a:ext uri="{FF2B5EF4-FFF2-40B4-BE49-F238E27FC236}">
                <a16:creationId xmlns:a16="http://schemas.microsoft.com/office/drawing/2014/main" id="{F09A105B-9E7D-4A1E-9CE6-C9014ED8885C}"/>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1719333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464B-A46B-49A3-97B2-0A8678B72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id="{B871989E-FF26-4E1E-A066-729816C693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id="{8CAE603A-0471-4A2C-BEE7-2E1FC7BC3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3E1177-572E-43ED-9824-BD9822DB5365}"/>
              </a:ext>
            </a:extLst>
          </p:cNvPr>
          <p:cNvSpPr>
            <a:spLocks noGrp="1"/>
          </p:cNvSpPr>
          <p:nvPr>
            <p:ph type="dt" sz="half" idx="10"/>
          </p:nvPr>
        </p:nvSpPr>
        <p:spPr/>
        <p:txBody>
          <a:bodyPr/>
          <a:lstStyle/>
          <a:p>
            <a:fld id="{44BF7E79-A73C-4B14-A500-2DC639C8360F}" type="datetimeFigureOut">
              <a:rPr lang="bg-BG" smtClean="0"/>
              <a:t>15.05.2019</a:t>
            </a:fld>
            <a:endParaRPr lang="bg-BG" dirty="0"/>
          </a:p>
        </p:txBody>
      </p:sp>
      <p:sp>
        <p:nvSpPr>
          <p:cNvPr id="6" name="Footer Placeholder 5">
            <a:extLst>
              <a:ext uri="{FF2B5EF4-FFF2-40B4-BE49-F238E27FC236}">
                <a16:creationId xmlns:a16="http://schemas.microsoft.com/office/drawing/2014/main" id="{C3060E66-C0C5-4E68-8EF9-D7082FA22DDB}"/>
              </a:ext>
            </a:extLst>
          </p:cNvPr>
          <p:cNvSpPr>
            <a:spLocks noGrp="1"/>
          </p:cNvSpPr>
          <p:nvPr>
            <p:ph type="ftr" sz="quarter" idx="11"/>
          </p:nvPr>
        </p:nvSpPr>
        <p:spPr/>
        <p:txBody>
          <a:bodyPr/>
          <a:lstStyle/>
          <a:p>
            <a:endParaRPr lang="bg-BG" dirty="0"/>
          </a:p>
        </p:txBody>
      </p:sp>
      <p:sp>
        <p:nvSpPr>
          <p:cNvPr id="7" name="Slide Number Placeholder 6">
            <a:extLst>
              <a:ext uri="{FF2B5EF4-FFF2-40B4-BE49-F238E27FC236}">
                <a16:creationId xmlns:a16="http://schemas.microsoft.com/office/drawing/2014/main" id="{19A9BF4D-C60C-4266-9F93-8EEE6232EA83}"/>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102445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412E9-DEA4-404F-AEA1-844639950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id="{9724F4B9-C127-4B7D-A708-AB911C3C95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dirty="0"/>
          </a:p>
        </p:txBody>
      </p:sp>
      <p:sp>
        <p:nvSpPr>
          <p:cNvPr id="4" name="Text Placeholder 3">
            <a:extLst>
              <a:ext uri="{FF2B5EF4-FFF2-40B4-BE49-F238E27FC236}">
                <a16:creationId xmlns:a16="http://schemas.microsoft.com/office/drawing/2014/main" id="{C393A5A8-8F5F-4A51-A7CE-16CC342CF4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997467-65AE-4158-A9F4-784D85D5C6CD}"/>
              </a:ext>
            </a:extLst>
          </p:cNvPr>
          <p:cNvSpPr>
            <a:spLocks noGrp="1"/>
          </p:cNvSpPr>
          <p:nvPr>
            <p:ph type="dt" sz="half" idx="10"/>
          </p:nvPr>
        </p:nvSpPr>
        <p:spPr/>
        <p:txBody>
          <a:bodyPr/>
          <a:lstStyle/>
          <a:p>
            <a:fld id="{44BF7E79-A73C-4B14-A500-2DC639C8360F}" type="datetimeFigureOut">
              <a:rPr lang="bg-BG" smtClean="0"/>
              <a:t>15.05.2019</a:t>
            </a:fld>
            <a:endParaRPr lang="bg-BG" dirty="0"/>
          </a:p>
        </p:txBody>
      </p:sp>
      <p:sp>
        <p:nvSpPr>
          <p:cNvPr id="6" name="Footer Placeholder 5">
            <a:extLst>
              <a:ext uri="{FF2B5EF4-FFF2-40B4-BE49-F238E27FC236}">
                <a16:creationId xmlns:a16="http://schemas.microsoft.com/office/drawing/2014/main" id="{C58FB64D-7D9B-440E-9F58-745FEE6055EC}"/>
              </a:ext>
            </a:extLst>
          </p:cNvPr>
          <p:cNvSpPr>
            <a:spLocks noGrp="1"/>
          </p:cNvSpPr>
          <p:nvPr>
            <p:ph type="ftr" sz="quarter" idx="11"/>
          </p:nvPr>
        </p:nvSpPr>
        <p:spPr/>
        <p:txBody>
          <a:bodyPr/>
          <a:lstStyle/>
          <a:p>
            <a:endParaRPr lang="bg-BG" dirty="0"/>
          </a:p>
        </p:txBody>
      </p:sp>
      <p:sp>
        <p:nvSpPr>
          <p:cNvPr id="7" name="Slide Number Placeholder 6">
            <a:extLst>
              <a:ext uri="{FF2B5EF4-FFF2-40B4-BE49-F238E27FC236}">
                <a16:creationId xmlns:a16="http://schemas.microsoft.com/office/drawing/2014/main" id="{2092A8F2-BC04-450A-821C-FCEBA7801EAF}"/>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2373290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AF979B-10ED-4AD2-8658-9C46AEF1E2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a:extLst>
              <a:ext uri="{FF2B5EF4-FFF2-40B4-BE49-F238E27FC236}">
                <a16:creationId xmlns:a16="http://schemas.microsoft.com/office/drawing/2014/main" id="{3157597E-5127-4DCD-8F86-17001C89C9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B05EDEE2-FD83-4D8C-9992-63745DC8B9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BF7E79-A73C-4B14-A500-2DC639C8360F}" type="datetimeFigureOut">
              <a:rPr lang="bg-BG" smtClean="0"/>
              <a:t>15.05.2019</a:t>
            </a:fld>
            <a:endParaRPr lang="bg-BG" dirty="0"/>
          </a:p>
        </p:txBody>
      </p:sp>
      <p:sp>
        <p:nvSpPr>
          <p:cNvPr id="5" name="Footer Placeholder 4">
            <a:extLst>
              <a:ext uri="{FF2B5EF4-FFF2-40B4-BE49-F238E27FC236}">
                <a16:creationId xmlns:a16="http://schemas.microsoft.com/office/drawing/2014/main" id="{27837215-59B9-44FB-A99D-2A47FB505C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dirty="0"/>
          </a:p>
        </p:txBody>
      </p:sp>
      <p:sp>
        <p:nvSpPr>
          <p:cNvPr id="6" name="Slide Number Placeholder 5">
            <a:extLst>
              <a:ext uri="{FF2B5EF4-FFF2-40B4-BE49-F238E27FC236}">
                <a16:creationId xmlns:a16="http://schemas.microsoft.com/office/drawing/2014/main" id="{81039B12-DBBB-4790-B0FE-F847B9AC56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134EE-D1D0-45CC-A1C0-9DDA8607C30D}" type="slidenum">
              <a:rPr lang="bg-BG" smtClean="0"/>
              <a:t>‹#›</a:t>
            </a:fld>
            <a:endParaRPr lang="bg-BG" dirty="0"/>
          </a:p>
        </p:txBody>
      </p:sp>
    </p:spTree>
    <p:extLst>
      <p:ext uri="{BB962C8B-B14F-4D97-AF65-F5344CB8AC3E}">
        <p14:creationId xmlns:p14="http://schemas.microsoft.com/office/powerpoint/2010/main" val="4251751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evhints.io/sass" TargetMode="External"/><Relationship Id="rId5" Type="http://schemas.openxmlformats.org/officeDocument/2006/relationships/hyperlink" Target="https://sass-lang.com/documentation/file.SASS_REFERENCE.html" TargetMode="External"/><Relationship Id="rId4" Type="http://schemas.openxmlformats.org/officeDocument/2006/relationships/hyperlink" Target="http://sass-lang.com/guid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331494" y="2937293"/>
            <a:ext cx="9529011" cy="983414"/>
          </a:xfrm>
        </p:spPr>
        <p:txBody>
          <a:bodyPr>
            <a:normAutofit/>
          </a:bodyPr>
          <a:lstStyle/>
          <a:p>
            <a:r>
              <a:rPr lang="en-US" cap="all" dirty="0">
                <a:solidFill>
                  <a:srgbClr val="234465"/>
                </a:solidFill>
                <a:latin typeface="latobold"/>
              </a:rPr>
              <a:t>SASS &amp; MEDIA QUERIES</a:t>
            </a: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1311797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SASS - FOR LOOP</a:t>
            </a:r>
          </a:p>
        </p:txBody>
      </p:sp>
      <p:sp>
        <p:nvSpPr>
          <p:cNvPr id="9" name="Title 1">
            <a:extLst>
              <a:ext uri="{FF2B5EF4-FFF2-40B4-BE49-F238E27FC236}">
                <a16:creationId xmlns:a16="http://schemas.microsoft.com/office/drawing/2014/main" id="{6C189533-7A35-4821-82FB-837083D00113}"/>
              </a:ext>
            </a:extLst>
          </p:cNvPr>
          <p:cNvSpPr txBox="1">
            <a:spLocks/>
          </p:cNvSpPr>
          <p:nvPr/>
        </p:nvSpPr>
        <p:spPr>
          <a:xfrm>
            <a:off x="1524000" y="1624831"/>
            <a:ext cx="9529011" cy="3592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bg-BG" sz="2800" b="1" dirty="0">
              <a:solidFill>
                <a:srgbClr val="002060"/>
              </a:solidFill>
              <a:latin typeface="Source Sans Pro" panose="020B0604020202020204" pitchFamily="34" charset="0"/>
            </a:endParaRPr>
          </a:p>
        </p:txBody>
      </p:sp>
      <p:sp>
        <p:nvSpPr>
          <p:cNvPr id="7" name="TextBox 6">
            <a:extLst>
              <a:ext uri="{FF2B5EF4-FFF2-40B4-BE49-F238E27FC236}">
                <a16:creationId xmlns:a16="http://schemas.microsoft.com/office/drawing/2014/main" id="{C4FED6E3-F630-488A-865F-C941D6211FC2}"/>
              </a:ext>
            </a:extLst>
          </p:cNvPr>
          <p:cNvSpPr txBox="1"/>
          <p:nvPr/>
        </p:nvSpPr>
        <p:spPr>
          <a:xfrm>
            <a:off x="1524000" y="1694329"/>
            <a:ext cx="9577598" cy="1200329"/>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657B83"/>
                </a:solidFill>
                <a:latin typeface="Courier New" panose="02070309020205020404" pitchFamily="49" charset="0"/>
              </a:rPr>
              <a:t>@</a:t>
            </a:r>
            <a:r>
              <a:rPr lang="en-US" sz="2400" dirty="0">
                <a:solidFill>
                  <a:srgbClr val="859900"/>
                </a:solidFill>
                <a:latin typeface="Courier New" panose="02070309020205020404" pitchFamily="49" charset="0"/>
              </a:rPr>
              <a:t>for</a:t>
            </a:r>
            <a:r>
              <a:rPr lang="en-US" sz="2400" dirty="0">
                <a:solidFill>
                  <a:srgbClr val="657B83"/>
                </a:solidFill>
                <a:latin typeface="Courier New" panose="02070309020205020404" pitchFamily="49" charset="0"/>
              </a:rPr>
              <a:t> </a:t>
            </a:r>
            <a:r>
              <a:rPr lang="en-US" sz="2400" dirty="0">
                <a:solidFill>
                  <a:srgbClr val="B58900"/>
                </a:solidFill>
                <a:latin typeface="Courier New" panose="02070309020205020404" pitchFamily="49" charset="0"/>
              </a:rPr>
              <a:t>$i</a:t>
            </a:r>
            <a:r>
              <a:rPr lang="en-US" sz="2400" dirty="0">
                <a:solidFill>
                  <a:srgbClr val="657B83"/>
                </a:solidFill>
                <a:latin typeface="Courier New" panose="02070309020205020404" pitchFamily="49" charset="0"/>
              </a:rPr>
              <a:t> from 1 through 3 { </a:t>
            </a:r>
          </a:p>
          <a:p>
            <a:r>
              <a:rPr lang="en-US" sz="2400" dirty="0">
                <a:solidFill>
                  <a:srgbClr val="657B83"/>
                </a:solidFill>
                <a:latin typeface="Courier New" panose="02070309020205020404" pitchFamily="49" charset="0"/>
              </a:rPr>
              <a:t>	</a:t>
            </a:r>
            <a:r>
              <a:rPr lang="en-US" sz="2400" dirty="0">
                <a:solidFill>
                  <a:srgbClr val="268BD2"/>
                </a:solidFill>
                <a:latin typeface="Courier New" panose="02070309020205020404" pitchFamily="49" charset="0"/>
              </a:rPr>
              <a:t>.item-</a:t>
            </a:r>
            <a:r>
              <a:rPr lang="en-US" sz="2400" dirty="0">
                <a:solidFill>
                  <a:srgbClr val="657B83"/>
                </a:solidFill>
                <a:latin typeface="Courier New" panose="02070309020205020404" pitchFamily="49" charset="0"/>
              </a:rPr>
              <a:t>#{</a:t>
            </a:r>
            <a:r>
              <a:rPr lang="en-US" sz="2400" dirty="0">
                <a:solidFill>
                  <a:srgbClr val="B58900"/>
                </a:solidFill>
                <a:latin typeface="Courier New" panose="02070309020205020404" pitchFamily="49" charset="0"/>
              </a:rPr>
              <a:t>$i</a:t>
            </a:r>
            <a:r>
              <a:rPr lang="en-US" sz="2400" dirty="0">
                <a:solidFill>
                  <a:srgbClr val="657B83"/>
                </a:solidFill>
                <a:latin typeface="Courier New" panose="02070309020205020404" pitchFamily="49" charset="0"/>
              </a:rPr>
              <a:t>} { </a:t>
            </a:r>
            <a:r>
              <a:rPr lang="en-US" sz="2400" dirty="0">
                <a:solidFill>
                  <a:srgbClr val="B58900"/>
                </a:solidFill>
                <a:latin typeface="Courier New" panose="02070309020205020404" pitchFamily="49" charset="0"/>
              </a:rPr>
              <a:t>width</a:t>
            </a:r>
            <a:r>
              <a:rPr lang="en-US" sz="2400" dirty="0">
                <a:solidFill>
                  <a:srgbClr val="657B83"/>
                </a:solidFill>
                <a:latin typeface="Courier New" panose="02070309020205020404" pitchFamily="49" charset="0"/>
              </a:rPr>
              <a:t>: </a:t>
            </a:r>
            <a:r>
              <a:rPr lang="en-US" sz="2400" dirty="0">
                <a:solidFill>
                  <a:srgbClr val="2AA198"/>
                </a:solidFill>
                <a:latin typeface="Courier New" panose="02070309020205020404" pitchFamily="49" charset="0"/>
              </a:rPr>
              <a:t>2em</a:t>
            </a:r>
            <a:r>
              <a:rPr lang="en-US" sz="2400" dirty="0">
                <a:solidFill>
                  <a:srgbClr val="657B83"/>
                </a:solidFill>
                <a:latin typeface="Courier New" panose="02070309020205020404" pitchFamily="49" charset="0"/>
              </a:rPr>
              <a:t> * </a:t>
            </a:r>
            <a:r>
              <a:rPr lang="en-US" sz="2400" dirty="0">
                <a:solidFill>
                  <a:srgbClr val="B58900"/>
                </a:solidFill>
                <a:latin typeface="Courier New" panose="02070309020205020404" pitchFamily="49" charset="0"/>
              </a:rPr>
              <a:t>$i</a:t>
            </a:r>
            <a:r>
              <a:rPr lang="en-US" sz="2400" dirty="0">
                <a:solidFill>
                  <a:srgbClr val="657B83"/>
                </a:solidFill>
                <a:latin typeface="Courier New" panose="02070309020205020404" pitchFamily="49" charset="0"/>
              </a:rPr>
              <a:t>; } </a:t>
            </a:r>
          </a:p>
          <a:p>
            <a:r>
              <a:rPr lang="en-US" sz="2400" dirty="0">
                <a:solidFill>
                  <a:srgbClr val="657B83"/>
                </a:solidFill>
                <a:latin typeface="Courier New" panose="02070309020205020404" pitchFamily="49" charset="0"/>
              </a:rPr>
              <a:t>}</a:t>
            </a:r>
            <a:endParaRPr lang="en-US" sz="2400" dirty="0">
              <a:solidFill>
                <a:srgbClr val="00B0F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36305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SASS - EACH LOOP</a:t>
            </a:r>
          </a:p>
        </p:txBody>
      </p:sp>
      <p:sp>
        <p:nvSpPr>
          <p:cNvPr id="7" name="TextBox 6">
            <a:extLst>
              <a:ext uri="{FF2B5EF4-FFF2-40B4-BE49-F238E27FC236}">
                <a16:creationId xmlns:a16="http://schemas.microsoft.com/office/drawing/2014/main" id="{C4FED6E3-F630-488A-865F-C941D6211FC2}"/>
              </a:ext>
            </a:extLst>
          </p:cNvPr>
          <p:cNvSpPr txBox="1"/>
          <p:nvPr/>
        </p:nvSpPr>
        <p:spPr>
          <a:xfrm>
            <a:off x="272337" y="1694329"/>
            <a:ext cx="11614864" cy="1938992"/>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657B83"/>
                </a:solidFill>
                <a:latin typeface="Courier New" panose="02070309020205020404" pitchFamily="49" charset="0"/>
              </a:rPr>
              <a:t>@</a:t>
            </a:r>
            <a:r>
              <a:rPr lang="en-US" sz="2400" dirty="0">
                <a:solidFill>
                  <a:srgbClr val="859900"/>
                </a:solidFill>
                <a:latin typeface="Courier New" panose="02070309020205020404" pitchFamily="49" charset="0"/>
              </a:rPr>
              <a:t>each</a:t>
            </a:r>
            <a:r>
              <a:rPr lang="en-US" sz="2400" dirty="0">
                <a:solidFill>
                  <a:srgbClr val="657B83"/>
                </a:solidFill>
                <a:latin typeface="Courier New" panose="02070309020205020404" pitchFamily="49" charset="0"/>
              </a:rPr>
              <a:t> </a:t>
            </a:r>
            <a:r>
              <a:rPr lang="en-US" sz="2400" dirty="0">
                <a:solidFill>
                  <a:srgbClr val="B58900"/>
                </a:solidFill>
                <a:latin typeface="Courier New" panose="02070309020205020404" pitchFamily="49" charset="0"/>
              </a:rPr>
              <a:t>$animal</a:t>
            </a:r>
            <a:r>
              <a:rPr lang="en-US" sz="2400" dirty="0">
                <a:solidFill>
                  <a:srgbClr val="657B83"/>
                </a:solidFill>
                <a:latin typeface="Courier New" panose="02070309020205020404" pitchFamily="49" charset="0"/>
              </a:rPr>
              <a:t> in puma, sea-slug, egret, salamander { 	.#{</a:t>
            </a:r>
            <a:r>
              <a:rPr lang="en-US" sz="2400" dirty="0">
                <a:solidFill>
                  <a:srgbClr val="B58900"/>
                </a:solidFill>
                <a:latin typeface="Courier New" panose="02070309020205020404" pitchFamily="49" charset="0"/>
              </a:rPr>
              <a:t>$animal</a:t>
            </a:r>
            <a:r>
              <a:rPr lang="en-US" sz="2400" dirty="0">
                <a:solidFill>
                  <a:srgbClr val="657B83"/>
                </a:solidFill>
                <a:latin typeface="Courier New" panose="02070309020205020404" pitchFamily="49" charset="0"/>
              </a:rPr>
              <a:t>}-</a:t>
            </a:r>
            <a:r>
              <a:rPr lang="en-US" sz="2400" dirty="0">
                <a:solidFill>
                  <a:srgbClr val="B58900"/>
                </a:solidFill>
                <a:latin typeface="Courier New" panose="02070309020205020404" pitchFamily="49" charset="0"/>
              </a:rPr>
              <a:t>icon</a:t>
            </a:r>
            <a:r>
              <a:rPr lang="en-US" sz="2400" dirty="0">
                <a:solidFill>
                  <a:srgbClr val="657B83"/>
                </a:solidFill>
                <a:latin typeface="Courier New" panose="02070309020205020404" pitchFamily="49" charset="0"/>
              </a:rPr>
              <a:t> { </a:t>
            </a:r>
          </a:p>
          <a:p>
            <a:r>
              <a:rPr lang="en-US" sz="2400" dirty="0">
                <a:solidFill>
                  <a:srgbClr val="657B83"/>
                </a:solidFill>
                <a:latin typeface="Courier New" panose="02070309020205020404" pitchFamily="49" charset="0"/>
              </a:rPr>
              <a:t>		</a:t>
            </a:r>
            <a:r>
              <a:rPr lang="en-US" sz="2400" dirty="0">
                <a:solidFill>
                  <a:srgbClr val="B58900"/>
                </a:solidFill>
                <a:latin typeface="Courier New" panose="02070309020205020404" pitchFamily="49" charset="0"/>
              </a:rPr>
              <a:t>background-image</a:t>
            </a:r>
            <a:r>
              <a:rPr lang="en-US" sz="2400" dirty="0">
                <a:solidFill>
                  <a:srgbClr val="657B83"/>
                </a:solidFill>
                <a:latin typeface="Courier New" panose="02070309020205020404" pitchFamily="49" charset="0"/>
              </a:rPr>
              <a:t>: url(</a:t>
            </a:r>
            <a:r>
              <a:rPr lang="en-US" sz="2400" dirty="0">
                <a:solidFill>
                  <a:srgbClr val="2AA198"/>
                </a:solidFill>
                <a:latin typeface="Courier New" panose="02070309020205020404" pitchFamily="49" charset="0"/>
              </a:rPr>
              <a:t>'/images/#{$animal}.png’</a:t>
            </a:r>
            <a:r>
              <a:rPr lang="en-US" sz="2400" dirty="0">
                <a:solidFill>
                  <a:srgbClr val="657B83"/>
                </a:solidFill>
                <a:latin typeface="Courier New" panose="02070309020205020404" pitchFamily="49" charset="0"/>
              </a:rPr>
              <a:t>); </a:t>
            </a:r>
          </a:p>
          <a:p>
            <a:r>
              <a:rPr lang="en-US" sz="2400" dirty="0">
                <a:solidFill>
                  <a:srgbClr val="657B83"/>
                </a:solidFill>
                <a:latin typeface="Courier New" panose="02070309020205020404" pitchFamily="49" charset="0"/>
              </a:rPr>
              <a:t>	} </a:t>
            </a:r>
          </a:p>
          <a:p>
            <a:r>
              <a:rPr lang="en-US" sz="2400" dirty="0">
                <a:solidFill>
                  <a:srgbClr val="657B83"/>
                </a:solidFill>
                <a:latin typeface="Courier New" panose="02070309020205020404" pitchFamily="49" charset="0"/>
              </a:rPr>
              <a:t>}</a:t>
            </a:r>
            <a:endParaRPr lang="en-US" sz="2400" dirty="0">
              <a:solidFill>
                <a:srgbClr val="00B0F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292697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SASS - EACH LOOP</a:t>
            </a:r>
          </a:p>
        </p:txBody>
      </p:sp>
      <p:sp>
        <p:nvSpPr>
          <p:cNvPr id="7" name="TextBox 6">
            <a:extLst>
              <a:ext uri="{FF2B5EF4-FFF2-40B4-BE49-F238E27FC236}">
                <a16:creationId xmlns:a16="http://schemas.microsoft.com/office/drawing/2014/main" id="{C4FED6E3-F630-488A-865F-C941D6211FC2}"/>
              </a:ext>
            </a:extLst>
          </p:cNvPr>
          <p:cNvSpPr txBox="1"/>
          <p:nvPr/>
        </p:nvSpPr>
        <p:spPr>
          <a:xfrm>
            <a:off x="272337" y="1694329"/>
            <a:ext cx="11614864" cy="1938992"/>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657B83"/>
                </a:solidFill>
                <a:latin typeface="Courier New" panose="02070309020205020404" pitchFamily="49" charset="0"/>
              </a:rPr>
              <a:t>@</a:t>
            </a:r>
            <a:r>
              <a:rPr lang="en-US" sz="2400" dirty="0">
                <a:solidFill>
                  <a:srgbClr val="859900"/>
                </a:solidFill>
                <a:latin typeface="Courier New" panose="02070309020205020404" pitchFamily="49" charset="0"/>
              </a:rPr>
              <a:t>each</a:t>
            </a:r>
            <a:r>
              <a:rPr lang="en-US" sz="2400" dirty="0">
                <a:solidFill>
                  <a:srgbClr val="657B83"/>
                </a:solidFill>
                <a:latin typeface="Courier New" panose="02070309020205020404" pitchFamily="49" charset="0"/>
              </a:rPr>
              <a:t> </a:t>
            </a:r>
            <a:r>
              <a:rPr lang="en-US" sz="2400" dirty="0">
                <a:solidFill>
                  <a:srgbClr val="B58900"/>
                </a:solidFill>
                <a:latin typeface="Courier New" panose="02070309020205020404" pitchFamily="49" charset="0"/>
              </a:rPr>
              <a:t>$header</a:t>
            </a:r>
            <a:r>
              <a:rPr lang="en-US" sz="2400" dirty="0">
                <a:solidFill>
                  <a:srgbClr val="657B83"/>
                </a:solidFill>
                <a:latin typeface="Courier New" panose="02070309020205020404" pitchFamily="49" charset="0"/>
              </a:rPr>
              <a:t>, </a:t>
            </a:r>
            <a:r>
              <a:rPr lang="en-US" sz="2400" dirty="0">
                <a:solidFill>
                  <a:srgbClr val="B58900"/>
                </a:solidFill>
                <a:latin typeface="Courier New" panose="02070309020205020404" pitchFamily="49" charset="0"/>
              </a:rPr>
              <a:t>$size</a:t>
            </a:r>
            <a:r>
              <a:rPr lang="en-US" sz="2400" dirty="0">
                <a:solidFill>
                  <a:srgbClr val="657B83"/>
                </a:solidFill>
                <a:latin typeface="Courier New" panose="02070309020205020404" pitchFamily="49" charset="0"/>
              </a:rPr>
              <a:t> in (h1: 2em, h2: 1.5em, h3: 1.2em) { 	#{</a:t>
            </a:r>
            <a:r>
              <a:rPr lang="en-US" sz="2400" dirty="0">
                <a:solidFill>
                  <a:srgbClr val="B58900"/>
                </a:solidFill>
                <a:latin typeface="Courier New" panose="02070309020205020404" pitchFamily="49" charset="0"/>
              </a:rPr>
              <a:t>$header</a:t>
            </a:r>
            <a:r>
              <a:rPr lang="en-US" sz="2400" dirty="0">
                <a:solidFill>
                  <a:srgbClr val="657B83"/>
                </a:solidFill>
                <a:latin typeface="Courier New" panose="02070309020205020404" pitchFamily="49" charset="0"/>
              </a:rPr>
              <a:t>} { </a:t>
            </a:r>
          </a:p>
          <a:p>
            <a:r>
              <a:rPr lang="en-US" sz="2400" dirty="0">
                <a:solidFill>
                  <a:srgbClr val="657B83"/>
                </a:solidFill>
                <a:latin typeface="Courier New" panose="02070309020205020404" pitchFamily="49" charset="0"/>
              </a:rPr>
              <a:t>		</a:t>
            </a:r>
            <a:r>
              <a:rPr lang="en-US" sz="2400" dirty="0">
                <a:solidFill>
                  <a:srgbClr val="B58900"/>
                </a:solidFill>
                <a:latin typeface="Courier New" panose="02070309020205020404" pitchFamily="49" charset="0"/>
              </a:rPr>
              <a:t>font-size</a:t>
            </a:r>
            <a:r>
              <a:rPr lang="en-US" sz="2400" dirty="0">
                <a:solidFill>
                  <a:srgbClr val="657B83"/>
                </a:solidFill>
                <a:latin typeface="Courier New" panose="02070309020205020404" pitchFamily="49" charset="0"/>
              </a:rPr>
              <a:t>: </a:t>
            </a:r>
            <a:r>
              <a:rPr lang="en-US" sz="2400" dirty="0">
                <a:solidFill>
                  <a:srgbClr val="B58900"/>
                </a:solidFill>
                <a:latin typeface="Courier New" panose="02070309020205020404" pitchFamily="49" charset="0"/>
              </a:rPr>
              <a:t>$size</a:t>
            </a:r>
            <a:r>
              <a:rPr lang="en-US" sz="2400" dirty="0">
                <a:solidFill>
                  <a:srgbClr val="657B83"/>
                </a:solidFill>
                <a:latin typeface="Courier New" panose="02070309020205020404" pitchFamily="49" charset="0"/>
              </a:rPr>
              <a:t>; </a:t>
            </a:r>
          </a:p>
          <a:p>
            <a:r>
              <a:rPr lang="en-US" sz="2400" dirty="0">
                <a:solidFill>
                  <a:srgbClr val="657B83"/>
                </a:solidFill>
                <a:latin typeface="Courier New" panose="02070309020205020404" pitchFamily="49" charset="0"/>
              </a:rPr>
              <a:t>	} </a:t>
            </a:r>
          </a:p>
          <a:p>
            <a:r>
              <a:rPr lang="en-US" sz="2400" dirty="0">
                <a:solidFill>
                  <a:srgbClr val="657B83"/>
                </a:solidFill>
                <a:latin typeface="Courier New" panose="02070309020205020404" pitchFamily="49" charset="0"/>
              </a:rPr>
              <a:t>}</a:t>
            </a:r>
            <a:endParaRPr lang="en-US" sz="2400" dirty="0">
              <a:solidFill>
                <a:srgbClr val="00B0F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919242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SASS - MIXIN DIRECTIVE</a:t>
            </a:r>
          </a:p>
        </p:txBody>
      </p:sp>
      <p:sp>
        <p:nvSpPr>
          <p:cNvPr id="7" name="TextBox 6">
            <a:extLst>
              <a:ext uri="{FF2B5EF4-FFF2-40B4-BE49-F238E27FC236}">
                <a16:creationId xmlns:a16="http://schemas.microsoft.com/office/drawing/2014/main" id="{C4FED6E3-F630-488A-865F-C941D6211FC2}"/>
              </a:ext>
            </a:extLst>
          </p:cNvPr>
          <p:cNvSpPr txBox="1"/>
          <p:nvPr/>
        </p:nvSpPr>
        <p:spPr>
          <a:xfrm>
            <a:off x="272337" y="1694329"/>
            <a:ext cx="11614864" cy="3046988"/>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657B83"/>
                </a:solidFill>
                <a:latin typeface="Courier New" panose="02070309020205020404" pitchFamily="49" charset="0"/>
              </a:rPr>
              <a:t>@</a:t>
            </a:r>
            <a:r>
              <a:rPr lang="en-US" sz="2400" dirty="0">
                <a:solidFill>
                  <a:srgbClr val="859900"/>
                </a:solidFill>
                <a:latin typeface="Courier New" panose="02070309020205020404" pitchFamily="49" charset="0"/>
              </a:rPr>
              <a:t>mixin</a:t>
            </a:r>
            <a:r>
              <a:rPr lang="en-US" sz="2400" dirty="0">
                <a:solidFill>
                  <a:srgbClr val="657B83"/>
                </a:solidFill>
                <a:latin typeface="Courier New" panose="02070309020205020404" pitchFamily="49" charset="0"/>
              </a:rPr>
              <a:t> fa { </a:t>
            </a:r>
          </a:p>
          <a:p>
            <a:r>
              <a:rPr lang="en-US" sz="2400" dirty="0">
                <a:solidFill>
                  <a:srgbClr val="657B83"/>
                </a:solidFill>
                <a:latin typeface="Courier New" panose="02070309020205020404" pitchFamily="49" charset="0"/>
              </a:rPr>
              <a:t>	</a:t>
            </a:r>
            <a:r>
              <a:rPr lang="en-US" sz="2400" dirty="0">
                <a:solidFill>
                  <a:srgbClr val="B58900"/>
                </a:solidFill>
                <a:latin typeface="Courier New" panose="02070309020205020404" pitchFamily="49" charset="0"/>
              </a:rPr>
              <a:t>font-family</a:t>
            </a:r>
            <a:r>
              <a:rPr lang="en-US" sz="2400" dirty="0">
                <a:solidFill>
                  <a:srgbClr val="657B83"/>
                </a:solidFill>
                <a:latin typeface="Courier New" panose="02070309020205020404" pitchFamily="49" charset="0"/>
              </a:rPr>
              <a:t>: </a:t>
            </a:r>
            <a:r>
              <a:rPr lang="en-US" sz="2400" dirty="0">
                <a:solidFill>
                  <a:srgbClr val="2AA198"/>
                </a:solidFill>
                <a:latin typeface="Courier New" panose="02070309020205020404" pitchFamily="49" charset="0"/>
              </a:rPr>
              <a:t>'FontAwesome’</a:t>
            </a:r>
            <a:r>
              <a:rPr lang="en-US" sz="2400" dirty="0">
                <a:solidFill>
                  <a:srgbClr val="657B83"/>
                </a:solidFill>
                <a:latin typeface="Courier New" panose="02070309020205020404" pitchFamily="49" charset="0"/>
              </a:rPr>
              <a:t>; </a:t>
            </a:r>
          </a:p>
          <a:p>
            <a:r>
              <a:rPr lang="en-US" sz="2400" dirty="0">
                <a:solidFill>
                  <a:srgbClr val="657B83"/>
                </a:solidFill>
                <a:latin typeface="Courier New" panose="02070309020205020404" pitchFamily="49" charset="0"/>
              </a:rPr>
              <a:t>	disiplay: inline-block; </a:t>
            </a:r>
          </a:p>
          <a:p>
            <a:r>
              <a:rPr lang="en-US" sz="2400" dirty="0">
                <a:solidFill>
                  <a:srgbClr val="657B83"/>
                </a:solidFill>
                <a:latin typeface="Courier New" panose="02070309020205020404" pitchFamily="49" charset="0"/>
              </a:rPr>
              <a:t>} </a:t>
            </a:r>
          </a:p>
          <a:p>
            <a:endParaRPr lang="en-US" sz="2400" dirty="0">
              <a:solidFill>
                <a:srgbClr val="657B83"/>
              </a:solidFill>
              <a:latin typeface="Courier New" panose="02070309020205020404" pitchFamily="49" charset="0"/>
            </a:endParaRPr>
          </a:p>
          <a:p>
            <a:r>
              <a:rPr lang="en-US" sz="2400" dirty="0">
                <a:solidFill>
                  <a:srgbClr val="859900"/>
                </a:solidFill>
                <a:latin typeface="Courier New" panose="02070309020205020404" pitchFamily="49" charset="0"/>
              </a:rPr>
              <a:t>a</a:t>
            </a:r>
            <a:r>
              <a:rPr lang="en-US" sz="2400" dirty="0">
                <a:solidFill>
                  <a:srgbClr val="268BD2"/>
                </a:solidFill>
                <a:latin typeface="Courier New" panose="02070309020205020404" pitchFamily="49" charset="0"/>
              </a:rPr>
              <a:t>.button</a:t>
            </a:r>
            <a:r>
              <a:rPr lang="en-US" sz="2400" dirty="0">
                <a:solidFill>
                  <a:srgbClr val="657B83"/>
                </a:solidFill>
                <a:latin typeface="Courier New" panose="02070309020205020404" pitchFamily="49" charset="0"/>
              </a:rPr>
              <a:t>:before { </a:t>
            </a:r>
          </a:p>
          <a:p>
            <a:r>
              <a:rPr lang="en-US" sz="2400" dirty="0">
                <a:solidFill>
                  <a:srgbClr val="657B83"/>
                </a:solidFill>
                <a:latin typeface="Courier New" panose="02070309020205020404" pitchFamily="49" charset="0"/>
              </a:rPr>
              <a:t>	@</a:t>
            </a:r>
            <a:r>
              <a:rPr lang="en-US" sz="2400" dirty="0">
                <a:solidFill>
                  <a:srgbClr val="859900"/>
                </a:solidFill>
                <a:latin typeface="Courier New" panose="02070309020205020404" pitchFamily="49" charset="0"/>
              </a:rPr>
              <a:t>include</a:t>
            </a:r>
            <a:r>
              <a:rPr lang="en-US" sz="2400" dirty="0">
                <a:solidFill>
                  <a:srgbClr val="657B83"/>
                </a:solidFill>
                <a:latin typeface="Courier New" panose="02070309020205020404" pitchFamily="49" charset="0"/>
              </a:rPr>
              <a:t> fa; </a:t>
            </a:r>
          </a:p>
          <a:p>
            <a:r>
              <a:rPr lang="en-US" sz="2400" dirty="0">
                <a:solidFill>
                  <a:srgbClr val="657B83"/>
                </a:solidFill>
                <a:latin typeface="Courier New" panose="02070309020205020404" pitchFamily="49" charset="0"/>
              </a:rPr>
              <a:t>}</a:t>
            </a:r>
            <a:endParaRPr lang="en-US" sz="2400" dirty="0">
              <a:solidFill>
                <a:srgbClr val="00B0F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482990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SASS - CONTENT BLOCKS</a:t>
            </a:r>
          </a:p>
        </p:txBody>
      </p:sp>
      <p:sp>
        <p:nvSpPr>
          <p:cNvPr id="7" name="TextBox 6">
            <a:extLst>
              <a:ext uri="{FF2B5EF4-FFF2-40B4-BE49-F238E27FC236}">
                <a16:creationId xmlns:a16="http://schemas.microsoft.com/office/drawing/2014/main" id="{C4FED6E3-F630-488A-865F-C941D6211FC2}"/>
              </a:ext>
            </a:extLst>
          </p:cNvPr>
          <p:cNvSpPr txBox="1"/>
          <p:nvPr/>
        </p:nvSpPr>
        <p:spPr>
          <a:xfrm>
            <a:off x="272337" y="2303162"/>
            <a:ext cx="11614864" cy="3416320"/>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657B83"/>
                </a:solidFill>
                <a:latin typeface="Courier New" panose="02070309020205020404" pitchFamily="49" charset="0"/>
              </a:rPr>
              <a:t>@</a:t>
            </a:r>
            <a:r>
              <a:rPr lang="en-US" sz="2400" dirty="0">
                <a:solidFill>
                  <a:srgbClr val="859900"/>
                </a:solidFill>
                <a:latin typeface="Courier New" panose="02070309020205020404" pitchFamily="49" charset="0"/>
              </a:rPr>
              <a:t>mixin</a:t>
            </a:r>
            <a:r>
              <a:rPr lang="en-US" sz="2400" dirty="0">
                <a:solidFill>
                  <a:srgbClr val="657B83"/>
                </a:solidFill>
                <a:latin typeface="Courier New" panose="02070309020205020404" pitchFamily="49" charset="0"/>
              </a:rPr>
              <a:t> mq() { </a:t>
            </a:r>
          </a:p>
          <a:p>
            <a:r>
              <a:rPr lang="en-US" sz="2400" dirty="0">
                <a:solidFill>
                  <a:srgbClr val="657B83"/>
                </a:solidFill>
                <a:latin typeface="Courier New" panose="02070309020205020404" pitchFamily="49" charset="0"/>
              </a:rPr>
              <a:t>	@</a:t>
            </a:r>
            <a:r>
              <a:rPr lang="en-US" sz="2400" dirty="0">
                <a:solidFill>
                  <a:srgbClr val="859900"/>
                </a:solidFill>
                <a:latin typeface="Courier New" panose="02070309020205020404" pitchFamily="49" charset="0"/>
              </a:rPr>
              <a:t>media</a:t>
            </a:r>
            <a:r>
              <a:rPr lang="en-US" sz="2400" dirty="0">
                <a:solidFill>
                  <a:srgbClr val="657B83"/>
                </a:solidFill>
                <a:latin typeface="Courier New" panose="02070309020205020404" pitchFamily="49" charset="0"/>
              </a:rPr>
              <a:t> only screen and (min-width: 1044px) { </a:t>
            </a:r>
          </a:p>
          <a:p>
            <a:r>
              <a:rPr lang="en-US" sz="2400" dirty="0">
                <a:solidFill>
                  <a:srgbClr val="657B83"/>
                </a:solidFill>
                <a:latin typeface="Courier New" panose="02070309020205020404" pitchFamily="49" charset="0"/>
              </a:rPr>
              <a:t>		@</a:t>
            </a:r>
            <a:r>
              <a:rPr lang="en-US" sz="2400" dirty="0">
                <a:solidFill>
                  <a:srgbClr val="859900"/>
                </a:solidFill>
                <a:latin typeface="Courier New" panose="02070309020205020404" pitchFamily="49" charset="0"/>
              </a:rPr>
              <a:t>content</a:t>
            </a:r>
            <a:r>
              <a:rPr lang="en-US" sz="2400" dirty="0">
                <a:solidFill>
                  <a:srgbClr val="657B83"/>
                </a:solidFill>
                <a:latin typeface="Courier New" panose="02070309020205020404" pitchFamily="49" charset="0"/>
              </a:rPr>
              <a:t>; </a:t>
            </a:r>
          </a:p>
          <a:p>
            <a:r>
              <a:rPr lang="en-US" sz="2400" dirty="0">
                <a:solidFill>
                  <a:srgbClr val="657B83"/>
                </a:solidFill>
                <a:latin typeface="Courier New" panose="02070309020205020404" pitchFamily="49" charset="0"/>
              </a:rPr>
              <a:t>	} </a:t>
            </a:r>
          </a:p>
          <a:p>
            <a:r>
              <a:rPr lang="en-US" sz="2400" dirty="0">
                <a:solidFill>
                  <a:srgbClr val="657B83"/>
                </a:solidFill>
                <a:latin typeface="Courier New" panose="02070309020205020404" pitchFamily="49" charset="0"/>
              </a:rPr>
              <a:t>} </a:t>
            </a:r>
          </a:p>
          <a:p>
            <a:r>
              <a:rPr lang="en-US" sz="2400" dirty="0">
                <a:solidFill>
                  <a:srgbClr val="268BD2"/>
                </a:solidFill>
                <a:latin typeface="Courier New" panose="02070309020205020404" pitchFamily="49" charset="0"/>
              </a:rPr>
              <a:t>.site-header</a:t>
            </a:r>
            <a:r>
              <a:rPr lang="en-US" sz="2400" dirty="0">
                <a:solidFill>
                  <a:srgbClr val="657B83"/>
                </a:solidFill>
                <a:latin typeface="Courier New" panose="02070309020205020404" pitchFamily="49" charset="0"/>
              </a:rPr>
              <a:t> { </a:t>
            </a:r>
          </a:p>
          <a:p>
            <a:r>
              <a:rPr lang="en-US" sz="2400" dirty="0">
                <a:solidFill>
                  <a:srgbClr val="657B83"/>
                </a:solidFill>
                <a:latin typeface="Courier New" panose="02070309020205020404" pitchFamily="49" charset="0"/>
              </a:rPr>
              <a:t>	@</a:t>
            </a:r>
            <a:r>
              <a:rPr lang="en-US" sz="2400" dirty="0">
                <a:solidFill>
                  <a:srgbClr val="859900"/>
                </a:solidFill>
                <a:latin typeface="Courier New" panose="02070309020205020404" pitchFamily="49" charset="0"/>
              </a:rPr>
              <a:t>include</a:t>
            </a:r>
            <a:r>
              <a:rPr lang="en-US" sz="2400" dirty="0">
                <a:solidFill>
                  <a:srgbClr val="657B83"/>
                </a:solidFill>
                <a:latin typeface="Courier New" panose="02070309020205020404" pitchFamily="49" charset="0"/>
              </a:rPr>
              <a:t> mq { </a:t>
            </a:r>
            <a:r>
              <a:rPr lang="en-US" sz="2400" dirty="0">
                <a:solidFill>
                  <a:srgbClr val="268BD2"/>
                </a:solidFill>
                <a:latin typeface="Courier New" panose="02070309020205020404" pitchFamily="49" charset="0"/>
              </a:rPr>
              <a:t>.site-title</a:t>
            </a:r>
            <a:r>
              <a:rPr lang="en-US" sz="2400" dirty="0">
                <a:solidFill>
                  <a:srgbClr val="657B83"/>
                </a:solidFill>
                <a:latin typeface="Courier New" panose="02070309020205020404" pitchFamily="49" charset="0"/>
              </a:rPr>
              <a:t> { </a:t>
            </a:r>
            <a:r>
              <a:rPr lang="en-US" sz="2400" dirty="0">
                <a:solidFill>
                  <a:srgbClr val="B58900"/>
                </a:solidFill>
                <a:latin typeface="Courier New" panose="02070309020205020404" pitchFamily="49" charset="0"/>
              </a:rPr>
              <a:t>padding-top</a:t>
            </a:r>
            <a:r>
              <a:rPr lang="en-US" sz="2400" dirty="0">
                <a:solidFill>
                  <a:srgbClr val="657B83"/>
                </a:solidFill>
                <a:latin typeface="Courier New" panose="02070309020205020404" pitchFamily="49" charset="0"/>
              </a:rPr>
              <a:t>: </a:t>
            </a:r>
            <a:r>
              <a:rPr lang="en-US" sz="2400" dirty="0">
                <a:solidFill>
                  <a:srgbClr val="2AA198"/>
                </a:solidFill>
                <a:latin typeface="Courier New" panose="02070309020205020404" pitchFamily="49" charset="0"/>
              </a:rPr>
              <a:t>10rem</a:t>
            </a:r>
            <a:r>
              <a:rPr lang="en-US" sz="2400" dirty="0">
                <a:solidFill>
                  <a:srgbClr val="657B83"/>
                </a:solidFill>
                <a:latin typeface="Courier New" panose="02070309020205020404" pitchFamily="49" charset="0"/>
              </a:rPr>
              <a:t>; } </a:t>
            </a:r>
          </a:p>
          <a:p>
            <a:r>
              <a:rPr lang="en-US" sz="2400" dirty="0">
                <a:solidFill>
                  <a:srgbClr val="657B83"/>
                </a:solidFill>
                <a:latin typeface="Courier New" panose="02070309020205020404" pitchFamily="49" charset="0"/>
              </a:rPr>
              <a:t>	} </a:t>
            </a:r>
          </a:p>
          <a:p>
            <a:r>
              <a:rPr lang="en-US" sz="2400" dirty="0">
                <a:solidFill>
                  <a:srgbClr val="657B83"/>
                </a:solidFill>
                <a:latin typeface="Courier New" panose="02070309020205020404" pitchFamily="49" charset="0"/>
              </a:rPr>
              <a:t>}</a:t>
            </a:r>
            <a:endParaRPr lang="en-US" sz="2400" dirty="0">
              <a:solidFill>
                <a:srgbClr val="00B0F0"/>
              </a:solidFill>
              <a:latin typeface="Source Sans Pro" panose="020B0503030403020204" pitchFamily="34" charset="0"/>
              <a:ea typeface="Source Sans Pro" panose="020B0503030403020204" pitchFamily="34" charset="0"/>
            </a:endParaRPr>
          </a:p>
        </p:txBody>
      </p:sp>
      <p:sp>
        <p:nvSpPr>
          <p:cNvPr id="8" name="Title 1">
            <a:extLst>
              <a:ext uri="{FF2B5EF4-FFF2-40B4-BE49-F238E27FC236}">
                <a16:creationId xmlns:a16="http://schemas.microsoft.com/office/drawing/2014/main" id="{8B6CEDA9-D646-4326-8AC7-4C70055F2BB2}"/>
              </a:ext>
            </a:extLst>
          </p:cNvPr>
          <p:cNvSpPr txBox="1">
            <a:spLocks/>
          </p:cNvSpPr>
          <p:nvPr/>
        </p:nvSpPr>
        <p:spPr>
          <a:xfrm>
            <a:off x="272336" y="1723464"/>
            <a:ext cx="11614864" cy="456433"/>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cap="all" dirty="0">
                <a:solidFill>
                  <a:srgbClr val="234465"/>
                </a:solidFill>
                <a:latin typeface="latobold"/>
              </a:rPr>
              <a:t>PASSING CONTENT BLOCKS TO A MIXIN</a:t>
            </a:r>
          </a:p>
        </p:txBody>
      </p:sp>
    </p:spTree>
    <p:extLst>
      <p:ext uri="{BB962C8B-B14F-4D97-AF65-F5344CB8AC3E}">
        <p14:creationId xmlns:p14="http://schemas.microsoft.com/office/powerpoint/2010/main" val="460741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SASS - CONTENT BLOCKS</a:t>
            </a:r>
          </a:p>
        </p:txBody>
      </p:sp>
      <p:sp>
        <p:nvSpPr>
          <p:cNvPr id="8" name="Title 1">
            <a:extLst>
              <a:ext uri="{FF2B5EF4-FFF2-40B4-BE49-F238E27FC236}">
                <a16:creationId xmlns:a16="http://schemas.microsoft.com/office/drawing/2014/main" id="{8B6CEDA9-D646-4326-8AC7-4C70055F2BB2}"/>
              </a:ext>
            </a:extLst>
          </p:cNvPr>
          <p:cNvSpPr txBox="1">
            <a:spLocks/>
          </p:cNvSpPr>
          <p:nvPr/>
        </p:nvSpPr>
        <p:spPr>
          <a:xfrm>
            <a:off x="1524000" y="1723464"/>
            <a:ext cx="10363200" cy="456433"/>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cap="all" dirty="0">
                <a:solidFill>
                  <a:srgbClr val="234465"/>
                </a:solidFill>
                <a:latin typeface="latobold"/>
              </a:rPr>
              <a:t>PASSING CONTENT BLOCKS TO A MIXIN</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2303161"/>
            <a:ext cx="10363200" cy="1125839"/>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234465"/>
                </a:solidFill>
                <a:latin typeface="latoregular"/>
              </a:rPr>
              <a:t>It is possible to pass a block of styles to the mixin for placement within the styles included by the mixin. The styles will appear at the location of any @content directives found within the mixin.</a:t>
            </a:r>
            <a:endParaRPr lang="en-US" sz="2400" cap="all" dirty="0">
              <a:solidFill>
                <a:srgbClr val="234465"/>
              </a:solidFill>
              <a:latin typeface="latobold"/>
            </a:endParaRPr>
          </a:p>
        </p:txBody>
      </p:sp>
    </p:spTree>
    <p:extLst>
      <p:ext uri="{BB962C8B-B14F-4D97-AF65-F5344CB8AC3E}">
        <p14:creationId xmlns:p14="http://schemas.microsoft.com/office/powerpoint/2010/main" val="32011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331494" y="2937293"/>
            <a:ext cx="9529011" cy="983414"/>
          </a:xfrm>
        </p:spPr>
        <p:txBody>
          <a:bodyPr>
            <a:normAutofit/>
          </a:bodyPr>
          <a:lstStyle/>
          <a:p>
            <a:r>
              <a:rPr lang="en-GB" dirty="0">
                <a:solidFill>
                  <a:schemeClr val="accent1">
                    <a:lumMod val="50000"/>
                  </a:schemeClr>
                </a:solidFill>
                <a:latin typeface="Source Sans Pro" panose="020B0604020202020204" pitchFamily="34" charset="0"/>
              </a:rPr>
              <a:t>DON'T PANIC!</a:t>
            </a: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4078985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cap="all" dirty="0">
                <a:solidFill>
                  <a:srgbClr val="FFA000"/>
                </a:solidFill>
                <a:latin typeface="latobold"/>
              </a:rPr>
              <a:t>DOCUMENTATION</a:t>
            </a:r>
          </a:p>
        </p:txBody>
      </p:sp>
      <p:sp>
        <p:nvSpPr>
          <p:cNvPr id="9" name="Title 1">
            <a:extLst>
              <a:ext uri="{FF2B5EF4-FFF2-40B4-BE49-F238E27FC236}">
                <a16:creationId xmlns:a16="http://schemas.microsoft.com/office/drawing/2014/main" id="{6C189533-7A35-4821-82FB-837083D00113}"/>
              </a:ext>
            </a:extLst>
          </p:cNvPr>
          <p:cNvSpPr txBox="1">
            <a:spLocks/>
          </p:cNvSpPr>
          <p:nvPr/>
        </p:nvSpPr>
        <p:spPr>
          <a:xfrm>
            <a:off x="1524000" y="1624831"/>
            <a:ext cx="9529011" cy="3592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bg-BG" sz="2800" b="1" dirty="0">
              <a:solidFill>
                <a:srgbClr val="002060"/>
              </a:solidFill>
              <a:latin typeface="Source Sans Pro" panose="020B0604020202020204" pitchFamily="34" charset="0"/>
            </a:endParaRPr>
          </a:p>
        </p:txBody>
      </p:sp>
      <p:sp>
        <p:nvSpPr>
          <p:cNvPr id="8" name="Title 1">
            <a:extLst>
              <a:ext uri="{FF2B5EF4-FFF2-40B4-BE49-F238E27FC236}">
                <a16:creationId xmlns:a16="http://schemas.microsoft.com/office/drawing/2014/main" id="{6AB3D575-84B1-42F3-8835-851B4F9A96BE}"/>
              </a:ext>
            </a:extLst>
          </p:cNvPr>
          <p:cNvSpPr txBox="1">
            <a:spLocks/>
          </p:cNvSpPr>
          <p:nvPr/>
        </p:nvSpPr>
        <p:spPr>
          <a:xfrm>
            <a:off x="1524000" y="1600200"/>
            <a:ext cx="9577597" cy="3402106"/>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50000"/>
              </a:lnSpc>
              <a:buFont typeface="Arial" panose="020B0604020202020204" pitchFamily="34" charset="0"/>
              <a:buChar char="•"/>
            </a:pPr>
            <a:r>
              <a:rPr lang="en-US" sz="2400" dirty="0">
                <a:solidFill>
                  <a:srgbClr val="002060"/>
                </a:solidFill>
                <a:latin typeface="Source Sans Pro" panose="020B0604020202020204" pitchFamily="34" charset="0"/>
              </a:rPr>
              <a:t>Read the Guide</a:t>
            </a:r>
          </a:p>
          <a:p>
            <a:pPr marL="342900" indent="-342900" algn="l">
              <a:lnSpc>
                <a:spcPct val="150000"/>
              </a:lnSpc>
              <a:buFont typeface="Arial" panose="020B0604020202020204" pitchFamily="34" charset="0"/>
              <a:buChar char="•"/>
            </a:pPr>
            <a:r>
              <a:rPr lang="en-US" sz="2400" dirty="0">
                <a:solidFill>
                  <a:srgbClr val="002060"/>
                </a:solidFill>
                <a:latin typeface="Source Sans Pro" panose="020B0604020202020204" pitchFamily="34" charset="0"/>
              </a:rPr>
              <a:t>Read the Documentation</a:t>
            </a:r>
          </a:p>
          <a:p>
            <a:pPr marL="342900" indent="-342900" algn="l">
              <a:lnSpc>
                <a:spcPct val="150000"/>
              </a:lnSpc>
              <a:buFont typeface="Arial" panose="020B0604020202020204" pitchFamily="34" charset="0"/>
              <a:buChar char="•"/>
            </a:pPr>
            <a:r>
              <a:rPr lang="en-US" sz="2400" dirty="0">
                <a:solidFill>
                  <a:srgbClr val="002060"/>
                </a:solidFill>
                <a:latin typeface="Source Sans Pro" panose="020B0604020202020204" pitchFamily="34" charset="0"/>
              </a:rPr>
              <a:t>Move slowly, go through the examples yourself</a:t>
            </a:r>
          </a:p>
          <a:p>
            <a:pPr marL="342900" indent="-342900" algn="l">
              <a:lnSpc>
                <a:spcPct val="150000"/>
              </a:lnSpc>
              <a:buFont typeface="Arial" panose="020B0604020202020204" pitchFamily="34" charset="0"/>
              <a:buChar char="•"/>
            </a:pPr>
            <a:r>
              <a:rPr lang="en-US" sz="2400" dirty="0">
                <a:solidFill>
                  <a:srgbClr val="002060"/>
                </a:solidFill>
                <a:latin typeface="Source Sans Pro" panose="020B0604020202020204" pitchFamily="34" charset="0"/>
              </a:rPr>
              <a:t>Read the Documentation</a:t>
            </a:r>
          </a:p>
          <a:p>
            <a:pPr marL="342900" indent="-342900" algn="l">
              <a:lnSpc>
                <a:spcPct val="150000"/>
              </a:lnSpc>
              <a:buFont typeface="Arial" panose="020B0604020202020204" pitchFamily="34" charset="0"/>
              <a:buChar char="•"/>
            </a:pPr>
            <a:r>
              <a:rPr lang="en-US" sz="2400" dirty="0">
                <a:solidFill>
                  <a:srgbClr val="002060"/>
                </a:solidFill>
                <a:latin typeface="Source Sans Pro" panose="020B0604020202020204" pitchFamily="34" charset="0"/>
              </a:rPr>
              <a:t>Experimentation is a great learning tool</a:t>
            </a:r>
          </a:p>
          <a:p>
            <a:pPr marL="342900" indent="-342900" algn="l">
              <a:lnSpc>
                <a:spcPct val="150000"/>
              </a:lnSpc>
              <a:buFont typeface="Arial" panose="020B0604020202020204" pitchFamily="34" charset="0"/>
              <a:buChar char="•"/>
            </a:pPr>
            <a:r>
              <a:rPr lang="en-US" sz="2400" dirty="0">
                <a:solidFill>
                  <a:srgbClr val="002060"/>
                </a:solidFill>
                <a:latin typeface="Source Sans Pro" panose="020B0604020202020204" pitchFamily="34" charset="0"/>
              </a:rPr>
              <a:t>Documentation is your friend</a:t>
            </a:r>
          </a:p>
        </p:txBody>
      </p:sp>
    </p:spTree>
    <p:extLst>
      <p:ext uri="{BB962C8B-B14F-4D97-AF65-F5344CB8AC3E}">
        <p14:creationId xmlns:p14="http://schemas.microsoft.com/office/powerpoint/2010/main" val="4248617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331494" y="2937293"/>
            <a:ext cx="9529011" cy="983414"/>
          </a:xfrm>
        </p:spPr>
        <p:txBody>
          <a:bodyPr>
            <a:normAutofit/>
          </a:bodyPr>
          <a:lstStyle/>
          <a:p>
            <a:r>
              <a:rPr lang="en-GB" dirty="0">
                <a:solidFill>
                  <a:schemeClr val="accent1">
                    <a:lumMod val="50000"/>
                  </a:schemeClr>
                </a:solidFill>
                <a:latin typeface="Source Sans Pro" panose="020B0604020202020204" pitchFamily="34" charset="0"/>
              </a:rPr>
              <a:t>Resources</a:t>
            </a: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415263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cap="all" dirty="0">
                <a:solidFill>
                  <a:srgbClr val="FFA000"/>
                </a:solidFill>
                <a:latin typeface="latobold"/>
              </a:rPr>
              <a:t>RESOURCES - SASS</a:t>
            </a:r>
          </a:p>
        </p:txBody>
      </p:sp>
      <p:sp>
        <p:nvSpPr>
          <p:cNvPr id="9" name="Title 1">
            <a:extLst>
              <a:ext uri="{FF2B5EF4-FFF2-40B4-BE49-F238E27FC236}">
                <a16:creationId xmlns:a16="http://schemas.microsoft.com/office/drawing/2014/main" id="{6C189533-7A35-4821-82FB-837083D00113}"/>
              </a:ext>
            </a:extLst>
          </p:cNvPr>
          <p:cNvSpPr txBox="1">
            <a:spLocks/>
          </p:cNvSpPr>
          <p:nvPr/>
        </p:nvSpPr>
        <p:spPr>
          <a:xfrm>
            <a:off x="1524000" y="1624831"/>
            <a:ext cx="9529011" cy="3592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bg-BG" sz="2800" b="1" dirty="0">
              <a:solidFill>
                <a:srgbClr val="002060"/>
              </a:solidFill>
              <a:latin typeface="Source Sans Pro" panose="020B0604020202020204" pitchFamily="34" charset="0"/>
            </a:endParaRPr>
          </a:p>
        </p:txBody>
      </p:sp>
      <p:sp>
        <p:nvSpPr>
          <p:cNvPr id="8" name="Title 1">
            <a:extLst>
              <a:ext uri="{FF2B5EF4-FFF2-40B4-BE49-F238E27FC236}">
                <a16:creationId xmlns:a16="http://schemas.microsoft.com/office/drawing/2014/main" id="{6AB3D575-84B1-42F3-8835-851B4F9A96BE}"/>
              </a:ext>
            </a:extLst>
          </p:cNvPr>
          <p:cNvSpPr txBox="1">
            <a:spLocks/>
          </p:cNvSpPr>
          <p:nvPr/>
        </p:nvSpPr>
        <p:spPr>
          <a:xfrm>
            <a:off x="1524000" y="1600200"/>
            <a:ext cx="9577597" cy="3402106"/>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50000"/>
              </a:lnSpc>
              <a:buFont typeface="Arial" panose="020B0604020202020204" pitchFamily="34" charset="0"/>
              <a:buChar char="•"/>
            </a:pPr>
            <a:r>
              <a:rPr lang="en-US" sz="2400" dirty="0">
                <a:solidFill>
                  <a:srgbClr val="002060"/>
                </a:solidFill>
                <a:latin typeface="Source Sans Pro" panose="020B0604020202020204" pitchFamily="34" charset="0"/>
                <a:hlinkClick r:id="rId4"/>
              </a:rPr>
              <a:t>http://sass-lang.com/guide</a:t>
            </a:r>
            <a:endParaRPr lang="en-US" sz="2400" dirty="0">
              <a:solidFill>
                <a:srgbClr val="002060"/>
              </a:solidFill>
              <a:latin typeface="Source Sans Pro" panose="020B0604020202020204" pitchFamily="34" charset="0"/>
            </a:endParaRPr>
          </a:p>
          <a:p>
            <a:pPr marL="342900" indent="-342900" algn="l">
              <a:lnSpc>
                <a:spcPct val="150000"/>
              </a:lnSpc>
              <a:buFont typeface="Arial" panose="020B0604020202020204" pitchFamily="34" charset="0"/>
              <a:buChar char="•"/>
            </a:pPr>
            <a:r>
              <a:rPr lang="en-US" sz="2400" dirty="0">
                <a:solidFill>
                  <a:srgbClr val="002060"/>
                </a:solidFill>
                <a:latin typeface="Source Sans Pro" panose="020B0604020202020204" pitchFamily="34" charset="0"/>
                <a:hlinkClick r:id="rId5"/>
              </a:rPr>
              <a:t>https://sass-lang.com/documentation/file.SASS_REFERENCE.html</a:t>
            </a:r>
            <a:endParaRPr lang="en-US" sz="2400" dirty="0">
              <a:solidFill>
                <a:srgbClr val="002060"/>
              </a:solidFill>
              <a:latin typeface="Source Sans Pro" panose="020B0604020202020204" pitchFamily="34" charset="0"/>
            </a:endParaRPr>
          </a:p>
          <a:p>
            <a:pPr marL="342900" indent="-342900" algn="l">
              <a:lnSpc>
                <a:spcPct val="150000"/>
              </a:lnSpc>
              <a:buFont typeface="Arial" panose="020B0604020202020204" pitchFamily="34" charset="0"/>
              <a:buChar char="•"/>
            </a:pPr>
            <a:r>
              <a:rPr lang="en-US" sz="2400" dirty="0">
                <a:solidFill>
                  <a:srgbClr val="002060"/>
                </a:solidFill>
                <a:latin typeface="Source Sans Pro" panose="020B0604020202020204" pitchFamily="34" charset="0"/>
                <a:hlinkClick r:id="rId6"/>
              </a:rPr>
              <a:t>https://devhints.io/sass</a:t>
            </a:r>
            <a:endParaRPr lang="en-US" sz="2400" dirty="0">
              <a:solidFill>
                <a:srgbClr val="002060"/>
              </a:solidFill>
              <a:latin typeface="Source Sans Pro" panose="020B0604020202020204" pitchFamily="34" charset="0"/>
            </a:endParaRPr>
          </a:p>
        </p:txBody>
      </p:sp>
    </p:spTree>
    <p:extLst>
      <p:ext uri="{BB962C8B-B14F-4D97-AF65-F5344CB8AC3E}">
        <p14:creationId xmlns:p14="http://schemas.microsoft.com/office/powerpoint/2010/main" val="1986152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331494" y="2937293"/>
            <a:ext cx="9529011" cy="983414"/>
          </a:xfrm>
        </p:spPr>
        <p:txBody>
          <a:bodyPr>
            <a:normAutofit/>
          </a:bodyPr>
          <a:lstStyle/>
          <a:p>
            <a:r>
              <a:rPr lang="en-US" cap="all" dirty="0">
                <a:solidFill>
                  <a:srgbClr val="234465"/>
                </a:solidFill>
                <a:latin typeface="latobold"/>
              </a:rPr>
              <a:t>SASS</a:t>
            </a: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2728263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SASS - NESTED RULES</a:t>
            </a:r>
          </a:p>
        </p:txBody>
      </p:sp>
      <p:sp>
        <p:nvSpPr>
          <p:cNvPr id="9" name="Title 1">
            <a:extLst>
              <a:ext uri="{FF2B5EF4-FFF2-40B4-BE49-F238E27FC236}">
                <a16:creationId xmlns:a16="http://schemas.microsoft.com/office/drawing/2014/main" id="{6C189533-7A35-4821-82FB-837083D00113}"/>
              </a:ext>
            </a:extLst>
          </p:cNvPr>
          <p:cNvSpPr txBox="1">
            <a:spLocks/>
          </p:cNvSpPr>
          <p:nvPr/>
        </p:nvSpPr>
        <p:spPr>
          <a:xfrm>
            <a:off x="1524000" y="1624831"/>
            <a:ext cx="9529011" cy="3592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bg-BG" sz="2800" b="1" dirty="0">
              <a:solidFill>
                <a:srgbClr val="002060"/>
              </a:solidFill>
              <a:latin typeface="Source Sans Pro" panose="020B0604020202020204" pitchFamily="34" charset="0"/>
            </a:endParaRPr>
          </a:p>
        </p:txBody>
      </p:sp>
      <p:sp>
        <p:nvSpPr>
          <p:cNvPr id="7" name="TextBox 6">
            <a:extLst>
              <a:ext uri="{FF2B5EF4-FFF2-40B4-BE49-F238E27FC236}">
                <a16:creationId xmlns:a16="http://schemas.microsoft.com/office/drawing/2014/main" id="{C4FED6E3-F630-488A-865F-C941D6211FC2}"/>
              </a:ext>
            </a:extLst>
          </p:cNvPr>
          <p:cNvSpPr txBox="1"/>
          <p:nvPr/>
        </p:nvSpPr>
        <p:spPr>
          <a:xfrm>
            <a:off x="1524000" y="1694329"/>
            <a:ext cx="9577598" cy="4154984"/>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268BD2"/>
                </a:solidFill>
                <a:latin typeface="Courier New" panose="02070309020205020404" pitchFamily="49" charset="0"/>
              </a:rPr>
              <a:t>.</a:t>
            </a:r>
            <a:r>
              <a:rPr lang="en-US" sz="2400" dirty="0">
                <a:solidFill>
                  <a:srgbClr val="0070C0"/>
                </a:solidFill>
                <a:latin typeface="Courier New" panose="02070309020205020404" pitchFamily="49" charset="0"/>
              </a:rPr>
              <a:t>hentry</a:t>
            </a:r>
            <a:r>
              <a:rPr lang="en-US" sz="2400" dirty="0">
                <a:solidFill>
                  <a:srgbClr val="657B83"/>
                </a:solidFill>
                <a:latin typeface="Courier New" panose="02070309020205020404" pitchFamily="49" charset="0"/>
              </a:rPr>
              <a:t> { </a:t>
            </a:r>
          </a:p>
          <a:p>
            <a:r>
              <a:rPr lang="en-US" sz="2400" dirty="0">
                <a:solidFill>
                  <a:srgbClr val="B58900"/>
                </a:solidFill>
                <a:latin typeface="Courier New" panose="02070309020205020404" pitchFamily="49" charset="0"/>
              </a:rPr>
              <a:t>	padding-top</a:t>
            </a:r>
            <a:r>
              <a:rPr lang="en-US" sz="2400" dirty="0">
                <a:solidFill>
                  <a:srgbClr val="657B83"/>
                </a:solidFill>
                <a:latin typeface="Courier New" panose="02070309020205020404" pitchFamily="49" charset="0"/>
              </a:rPr>
              <a:t>: </a:t>
            </a:r>
            <a:r>
              <a:rPr lang="en-US" sz="2400" dirty="0">
                <a:solidFill>
                  <a:srgbClr val="2AA198"/>
                </a:solidFill>
                <a:latin typeface="Courier New" panose="02070309020205020404" pitchFamily="49" charset="0"/>
              </a:rPr>
              <a:t>2rem</a:t>
            </a:r>
            <a:r>
              <a:rPr lang="en-US" sz="2400" dirty="0">
                <a:solidFill>
                  <a:srgbClr val="657B83"/>
                </a:solidFill>
                <a:latin typeface="Courier New" panose="02070309020205020404" pitchFamily="49" charset="0"/>
              </a:rPr>
              <a:t>;</a:t>
            </a:r>
          </a:p>
          <a:p>
            <a:r>
              <a:rPr lang="en-US" sz="2400" dirty="0">
                <a:solidFill>
                  <a:srgbClr val="657B83"/>
                </a:solidFill>
                <a:latin typeface="Courier New" panose="02070309020205020404" pitchFamily="49" charset="0"/>
              </a:rPr>
              <a:t> </a:t>
            </a:r>
          </a:p>
          <a:p>
            <a:r>
              <a:rPr lang="en-US" sz="2400" dirty="0">
                <a:solidFill>
                  <a:srgbClr val="657B83"/>
                </a:solidFill>
                <a:latin typeface="Courier New" panose="02070309020205020404" pitchFamily="49" charset="0"/>
              </a:rPr>
              <a:t>	</a:t>
            </a:r>
            <a:r>
              <a:rPr lang="en-US" sz="2400" dirty="0">
                <a:solidFill>
                  <a:srgbClr val="0070C0"/>
                </a:solidFill>
                <a:latin typeface="Courier New" panose="02070309020205020404" pitchFamily="49" charset="0"/>
              </a:rPr>
              <a:t>blockquote</a:t>
            </a:r>
            <a:r>
              <a:rPr lang="en-US" sz="2400" dirty="0">
                <a:solidFill>
                  <a:srgbClr val="657B83"/>
                </a:solidFill>
                <a:latin typeface="Courier New" panose="02070309020205020404" pitchFamily="49" charset="0"/>
              </a:rPr>
              <a:t> { </a:t>
            </a:r>
          </a:p>
          <a:p>
            <a:r>
              <a:rPr lang="en-US" sz="2400" dirty="0">
                <a:solidFill>
                  <a:srgbClr val="657B83"/>
                </a:solidFill>
                <a:latin typeface="Courier New" panose="02070309020205020404" pitchFamily="49" charset="0"/>
              </a:rPr>
              <a:t>		</a:t>
            </a:r>
            <a:r>
              <a:rPr lang="en-US" sz="2400" dirty="0">
                <a:solidFill>
                  <a:srgbClr val="B58900"/>
                </a:solidFill>
                <a:latin typeface="Courier New" panose="02070309020205020404" pitchFamily="49" charset="0"/>
              </a:rPr>
              <a:t>padding-left</a:t>
            </a:r>
            <a:r>
              <a:rPr lang="en-US" sz="2400" dirty="0">
                <a:solidFill>
                  <a:srgbClr val="657B83"/>
                </a:solidFill>
                <a:latin typeface="Courier New" panose="02070309020205020404" pitchFamily="49" charset="0"/>
              </a:rPr>
              <a:t>: </a:t>
            </a:r>
            <a:r>
              <a:rPr lang="en-US" sz="2400" dirty="0">
                <a:solidFill>
                  <a:srgbClr val="2AA198"/>
                </a:solidFill>
                <a:latin typeface="Courier New" panose="02070309020205020404" pitchFamily="49" charset="0"/>
              </a:rPr>
              <a:t>2rem</a:t>
            </a:r>
            <a:r>
              <a:rPr lang="en-US" sz="2400" dirty="0">
                <a:solidFill>
                  <a:srgbClr val="657B83"/>
                </a:solidFill>
                <a:latin typeface="Courier New" panose="02070309020205020404" pitchFamily="49" charset="0"/>
              </a:rPr>
              <a:t> </a:t>
            </a:r>
          </a:p>
          <a:p>
            <a:r>
              <a:rPr lang="en-US" sz="2400" dirty="0">
                <a:solidFill>
                  <a:srgbClr val="657B83"/>
                </a:solidFill>
                <a:latin typeface="Courier New" panose="02070309020205020404" pitchFamily="49" charset="0"/>
              </a:rPr>
              <a:t>		</a:t>
            </a:r>
          </a:p>
          <a:p>
            <a:r>
              <a:rPr lang="en-US" sz="2400" dirty="0">
                <a:solidFill>
                  <a:srgbClr val="657B83"/>
                </a:solidFill>
                <a:latin typeface="Courier New" panose="02070309020205020404" pitchFamily="49" charset="0"/>
              </a:rPr>
              <a:t>		</a:t>
            </a:r>
            <a:r>
              <a:rPr lang="en-US" sz="2400" dirty="0">
                <a:solidFill>
                  <a:srgbClr val="0070C0"/>
                </a:solidFill>
                <a:latin typeface="Courier New" panose="02070309020205020404" pitchFamily="49" charset="0"/>
              </a:rPr>
              <a:t>p</a:t>
            </a:r>
            <a:r>
              <a:rPr lang="en-US" sz="2400" dirty="0">
                <a:solidFill>
                  <a:srgbClr val="657B83"/>
                </a:solidFill>
                <a:latin typeface="Courier New" panose="02070309020205020404" pitchFamily="49" charset="0"/>
              </a:rPr>
              <a:t>:</a:t>
            </a:r>
            <a:r>
              <a:rPr lang="en-US" sz="2400" dirty="0">
                <a:solidFill>
                  <a:srgbClr val="C00000"/>
                </a:solidFill>
                <a:latin typeface="Courier New" panose="02070309020205020404" pitchFamily="49" charset="0"/>
              </a:rPr>
              <a:t>last-child</a:t>
            </a:r>
            <a:r>
              <a:rPr lang="en-US" sz="2400" dirty="0">
                <a:solidFill>
                  <a:srgbClr val="657B83"/>
                </a:solidFill>
                <a:latin typeface="Courier New" panose="02070309020205020404" pitchFamily="49" charset="0"/>
              </a:rPr>
              <a:t> { </a:t>
            </a:r>
          </a:p>
          <a:p>
            <a:r>
              <a:rPr lang="en-US" sz="2400" dirty="0">
                <a:solidFill>
                  <a:srgbClr val="657B83"/>
                </a:solidFill>
                <a:latin typeface="Courier New" panose="02070309020205020404" pitchFamily="49" charset="0"/>
              </a:rPr>
              <a:t>			</a:t>
            </a:r>
            <a:r>
              <a:rPr lang="en-US" sz="2400" dirty="0">
                <a:solidFill>
                  <a:srgbClr val="B58900"/>
                </a:solidFill>
                <a:latin typeface="Courier New" panose="02070309020205020404" pitchFamily="49" charset="0"/>
              </a:rPr>
              <a:t>padding</a:t>
            </a:r>
            <a:r>
              <a:rPr lang="en-US" sz="2400" dirty="0">
                <a:solidFill>
                  <a:srgbClr val="657B83"/>
                </a:solidFill>
                <a:latin typeface="Courier New" panose="02070309020205020404" pitchFamily="49" charset="0"/>
              </a:rPr>
              <a:t>: </a:t>
            </a:r>
            <a:r>
              <a:rPr lang="en-US" sz="2400" dirty="0">
                <a:solidFill>
                  <a:srgbClr val="2AA198"/>
                </a:solidFill>
                <a:latin typeface="Courier New" panose="02070309020205020404" pitchFamily="49" charset="0"/>
              </a:rPr>
              <a:t>0</a:t>
            </a:r>
            <a:r>
              <a:rPr lang="en-US" sz="2400" dirty="0">
                <a:solidFill>
                  <a:srgbClr val="657B83"/>
                </a:solidFill>
                <a:latin typeface="Courier New" panose="02070309020205020404" pitchFamily="49" charset="0"/>
              </a:rPr>
              <a:t>; </a:t>
            </a:r>
          </a:p>
          <a:p>
            <a:r>
              <a:rPr lang="en-US" sz="2400" dirty="0">
                <a:solidFill>
                  <a:srgbClr val="657B83"/>
                </a:solidFill>
                <a:latin typeface="Courier New" panose="02070309020205020404" pitchFamily="49" charset="0"/>
              </a:rPr>
              <a:t>		} </a:t>
            </a:r>
          </a:p>
          <a:p>
            <a:r>
              <a:rPr lang="en-US" sz="2400" dirty="0">
                <a:solidFill>
                  <a:srgbClr val="657B83"/>
                </a:solidFill>
                <a:latin typeface="Courier New" panose="02070309020205020404" pitchFamily="49" charset="0"/>
              </a:rPr>
              <a:t>	} </a:t>
            </a:r>
          </a:p>
          <a:p>
            <a:r>
              <a:rPr lang="en-US" sz="2400" dirty="0">
                <a:solidFill>
                  <a:srgbClr val="657B83"/>
                </a:solidFill>
                <a:latin typeface="Courier New" panose="02070309020205020404" pitchFamily="49" charset="0"/>
              </a:rPr>
              <a:t>}</a:t>
            </a:r>
            <a:endParaRPr lang="en-US" sz="2400" dirty="0">
              <a:solidFill>
                <a:srgbClr val="00B0F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3447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lnSpcReduction="10000"/>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SASS - REFERENCING PARENT SELECTORS - '&amp;'</a:t>
            </a:r>
          </a:p>
        </p:txBody>
      </p:sp>
      <p:sp>
        <p:nvSpPr>
          <p:cNvPr id="9" name="Title 1">
            <a:extLst>
              <a:ext uri="{FF2B5EF4-FFF2-40B4-BE49-F238E27FC236}">
                <a16:creationId xmlns:a16="http://schemas.microsoft.com/office/drawing/2014/main" id="{6C189533-7A35-4821-82FB-837083D00113}"/>
              </a:ext>
            </a:extLst>
          </p:cNvPr>
          <p:cNvSpPr txBox="1">
            <a:spLocks/>
          </p:cNvSpPr>
          <p:nvPr/>
        </p:nvSpPr>
        <p:spPr>
          <a:xfrm>
            <a:off x="1524000" y="1624831"/>
            <a:ext cx="9529011" cy="3592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bg-BG" sz="2800" b="1" dirty="0">
              <a:solidFill>
                <a:srgbClr val="002060"/>
              </a:solidFill>
              <a:latin typeface="Source Sans Pro" panose="020B0604020202020204" pitchFamily="34" charset="0"/>
            </a:endParaRPr>
          </a:p>
        </p:txBody>
      </p:sp>
      <p:sp>
        <p:nvSpPr>
          <p:cNvPr id="7" name="TextBox 6">
            <a:extLst>
              <a:ext uri="{FF2B5EF4-FFF2-40B4-BE49-F238E27FC236}">
                <a16:creationId xmlns:a16="http://schemas.microsoft.com/office/drawing/2014/main" id="{C4FED6E3-F630-488A-865F-C941D6211FC2}"/>
              </a:ext>
            </a:extLst>
          </p:cNvPr>
          <p:cNvSpPr txBox="1"/>
          <p:nvPr/>
        </p:nvSpPr>
        <p:spPr>
          <a:xfrm>
            <a:off x="1524000" y="1694329"/>
            <a:ext cx="9577598" cy="4154984"/>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0070C0"/>
                </a:solidFill>
                <a:latin typeface="Courier New" panose="02070309020205020404" pitchFamily="49" charset="0"/>
              </a:rPr>
              <a:t>a</a:t>
            </a:r>
            <a:r>
              <a:rPr lang="en-US" sz="2400" dirty="0">
                <a:solidFill>
                  <a:srgbClr val="657B83"/>
                </a:solidFill>
                <a:latin typeface="Courier New" panose="02070309020205020404" pitchFamily="49" charset="0"/>
              </a:rPr>
              <a:t> { </a:t>
            </a:r>
          </a:p>
          <a:p>
            <a:r>
              <a:rPr lang="en-US" sz="2400" dirty="0">
                <a:solidFill>
                  <a:srgbClr val="B58900"/>
                </a:solidFill>
                <a:latin typeface="Courier New" panose="02070309020205020404" pitchFamily="49" charset="0"/>
              </a:rPr>
              <a:t>	color</a:t>
            </a:r>
            <a:r>
              <a:rPr lang="en-US" sz="2400" dirty="0">
                <a:solidFill>
                  <a:srgbClr val="657B83"/>
                </a:solidFill>
                <a:latin typeface="Courier New" panose="02070309020205020404" pitchFamily="49" charset="0"/>
              </a:rPr>
              <a:t>: orange; </a:t>
            </a:r>
          </a:p>
          <a:p>
            <a:endParaRPr lang="en-US" sz="2400" dirty="0">
              <a:solidFill>
                <a:srgbClr val="657B83"/>
              </a:solidFill>
              <a:latin typeface="Courier New" panose="02070309020205020404" pitchFamily="49" charset="0"/>
            </a:endParaRPr>
          </a:p>
          <a:p>
            <a:r>
              <a:rPr lang="en-US" sz="2400" dirty="0">
                <a:solidFill>
                  <a:srgbClr val="657B83"/>
                </a:solidFill>
                <a:latin typeface="Courier New" panose="02070309020205020404" pitchFamily="49" charset="0"/>
              </a:rPr>
              <a:t>	</a:t>
            </a:r>
            <a:r>
              <a:rPr lang="en-US" sz="2400" dirty="0">
                <a:solidFill>
                  <a:srgbClr val="0070C0"/>
                </a:solidFill>
                <a:latin typeface="Courier New" panose="02070309020205020404" pitchFamily="49" charset="0"/>
              </a:rPr>
              <a:t>&amp;</a:t>
            </a:r>
            <a:r>
              <a:rPr lang="en-US" sz="2400" dirty="0">
                <a:solidFill>
                  <a:srgbClr val="C00000"/>
                </a:solidFill>
                <a:latin typeface="Courier New" panose="02070309020205020404" pitchFamily="49" charset="0"/>
              </a:rPr>
              <a:t>:hover </a:t>
            </a:r>
            <a:r>
              <a:rPr lang="en-US" sz="2400" dirty="0">
                <a:solidFill>
                  <a:srgbClr val="657B83"/>
                </a:solidFill>
                <a:latin typeface="Courier New" panose="02070309020205020404" pitchFamily="49" charset="0"/>
              </a:rPr>
              <a:t>{ </a:t>
            </a:r>
          </a:p>
          <a:p>
            <a:r>
              <a:rPr lang="en-US" sz="2400" dirty="0">
                <a:solidFill>
                  <a:srgbClr val="657B83"/>
                </a:solidFill>
                <a:latin typeface="Courier New" panose="02070309020205020404" pitchFamily="49" charset="0"/>
              </a:rPr>
              <a:t>		</a:t>
            </a:r>
            <a:r>
              <a:rPr lang="en-US" sz="2400" dirty="0">
                <a:solidFill>
                  <a:srgbClr val="B58900"/>
                </a:solidFill>
                <a:latin typeface="Courier New" panose="02070309020205020404" pitchFamily="49" charset="0"/>
              </a:rPr>
              <a:t>text-decoration</a:t>
            </a:r>
            <a:r>
              <a:rPr lang="en-US" sz="2400" dirty="0">
                <a:solidFill>
                  <a:srgbClr val="657B83"/>
                </a:solidFill>
                <a:latin typeface="Courier New" panose="02070309020205020404" pitchFamily="49" charset="0"/>
              </a:rPr>
              <a:t>: underline; </a:t>
            </a:r>
          </a:p>
          <a:p>
            <a:r>
              <a:rPr lang="en-US" sz="2400" dirty="0">
                <a:solidFill>
                  <a:srgbClr val="657B83"/>
                </a:solidFill>
                <a:latin typeface="Courier New" panose="02070309020205020404" pitchFamily="49" charset="0"/>
              </a:rPr>
              <a:t>	} </a:t>
            </a:r>
          </a:p>
          <a:p>
            <a:endParaRPr lang="en-US" sz="2400" dirty="0">
              <a:solidFill>
                <a:srgbClr val="657B83"/>
              </a:solidFill>
              <a:latin typeface="Courier New" panose="02070309020205020404" pitchFamily="49" charset="0"/>
            </a:endParaRPr>
          </a:p>
          <a:p>
            <a:r>
              <a:rPr lang="en-US" sz="2400" dirty="0">
                <a:solidFill>
                  <a:srgbClr val="657B83"/>
                </a:solidFill>
                <a:latin typeface="Courier New" panose="02070309020205020404" pitchFamily="49" charset="0"/>
              </a:rPr>
              <a:t>	</a:t>
            </a:r>
            <a:r>
              <a:rPr lang="en-US" sz="2400" dirty="0">
                <a:solidFill>
                  <a:srgbClr val="0070C0"/>
                </a:solidFill>
                <a:latin typeface="Courier New" panose="02070309020205020404" pitchFamily="49" charset="0"/>
              </a:rPr>
              <a:t>&amp;</a:t>
            </a:r>
            <a:r>
              <a:rPr lang="en-US" sz="2400" dirty="0">
                <a:solidFill>
                  <a:srgbClr val="C00000"/>
                </a:solidFill>
                <a:latin typeface="Courier New" panose="02070309020205020404" pitchFamily="49" charset="0"/>
              </a:rPr>
              <a:t>:active </a:t>
            </a:r>
            <a:r>
              <a:rPr lang="en-US" sz="2400" dirty="0">
                <a:solidFill>
                  <a:srgbClr val="657B83"/>
                </a:solidFill>
                <a:latin typeface="Courier New" panose="02070309020205020404" pitchFamily="49" charset="0"/>
              </a:rPr>
              <a:t>{ </a:t>
            </a:r>
          </a:p>
          <a:p>
            <a:r>
              <a:rPr lang="en-US" sz="2400" dirty="0">
                <a:solidFill>
                  <a:srgbClr val="B58900"/>
                </a:solidFill>
                <a:latin typeface="Courier New" panose="02070309020205020404" pitchFamily="49" charset="0"/>
              </a:rPr>
              <a:t>		color</a:t>
            </a:r>
            <a:r>
              <a:rPr lang="en-US" sz="2400" dirty="0">
                <a:solidFill>
                  <a:srgbClr val="657B83"/>
                </a:solidFill>
                <a:latin typeface="Courier New" panose="02070309020205020404" pitchFamily="49" charset="0"/>
              </a:rPr>
              <a:t>: red; </a:t>
            </a:r>
          </a:p>
          <a:p>
            <a:r>
              <a:rPr lang="en-US" sz="2400" dirty="0">
                <a:solidFill>
                  <a:srgbClr val="657B83"/>
                </a:solidFill>
                <a:latin typeface="Courier New" panose="02070309020205020404" pitchFamily="49" charset="0"/>
              </a:rPr>
              <a:t>	} </a:t>
            </a:r>
          </a:p>
          <a:p>
            <a:r>
              <a:rPr lang="en-US" sz="2400" dirty="0">
                <a:solidFill>
                  <a:srgbClr val="657B83"/>
                </a:solidFill>
                <a:latin typeface="Courier New" panose="02070309020205020404" pitchFamily="49" charset="0"/>
              </a:rPr>
              <a:t>}</a:t>
            </a:r>
            <a:endParaRPr lang="en-US" sz="2400" dirty="0">
              <a:solidFill>
                <a:srgbClr val="00B0F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46412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SASS - INTERPOLATION - '#{}'</a:t>
            </a:r>
          </a:p>
        </p:txBody>
      </p:sp>
      <p:sp>
        <p:nvSpPr>
          <p:cNvPr id="9" name="Title 1">
            <a:extLst>
              <a:ext uri="{FF2B5EF4-FFF2-40B4-BE49-F238E27FC236}">
                <a16:creationId xmlns:a16="http://schemas.microsoft.com/office/drawing/2014/main" id="{6C189533-7A35-4821-82FB-837083D00113}"/>
              </a:ext>
            </a:extLst>
          </p:cNvPr>
          <p:cNvSpPr txBox="1">
            <a:spLocks/>
          </p:cNvSpPr>
          <p:nvPr/>
        </p:nvSpPr>
        <p:spPr>
          <a:xfrm>
            <a:off x="1524000" y="1624831"/>
            <a:ext cx="9529011" cy="3592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bg-BG" sz="2800" b="1" dirty="0">
              <a:solidFill>
                <a:srgbClr val="002060"/>
              </a:solidFill>
              <a:latin typeface="Source Sans Pro" panose="020B0604020202020204" pitchFamily="34" charset="0"/>
            </a:endParaRPr>
          </a:p>
        </p:txBody>
      </p:sp>
      <p:sp>
        <p:nvSpPr>
          <p:cNvPr id="7" name="TextBox 6">
            <a:extLst>
              <a:ext uri="{FF2B5EF4-FFF2-40B4-BE49-F238E27FC236}">
                <a16:creationId xmlns:a16="http://schemas.microsoft.com/office/drawing/2014/main" id="{C4FED6E3-F630-488A-865F-C941D6211FC2}"/>
              </a:ext>
            </a:extLst>
          </p:cNvPr>
          <p:cNvSpPr txBox="1"/>
          <p:nvPr/>
        </p:nvSpPr>
        <p:spPr>
          <a:xfrm>
            <a:off x="1524000" y="1694329"/>
            <a:ext cx="9577598" cy="3416320"/>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268BD2"/>
                </a:solidFill>
                <a:latin typeface="Courier New" panose="02070309020205020404" pitchFamily="49" charset="0"/>
              </a:rPr>
              <a:t>.site</a:t>
            </a:r>
            <a:r>
              <a:rPr lang="en-US" sz="2400" dirty="0">
                <a:solidFill>
                  <a:srgbClr val="657B83"/>
                </a:solidFill>
                <a:latin typeface="Courier New" panose="02070309020205020404" pitchFamily="49" charset="0"/>
              </a:rPr>
              <a:t> { </a:t>
            </a:r>
          </a:p>
          <a:p>
            <a:r>
              <a:rPr lang="en-US" sz="2400" dirty="0">
                <a:solidFill>
                  <a:srgbClr val="657B83"/>
                </a:solidFill>
                <a:latin typeface="Courier New" panose="02070309020205020404" pitchFamily="49" charset="0"/>
              </a:rPr>
              <a:t>	</a:t>
            </a:r>
            <a:r>
              <a:rPr lang="en-US" sz="2400" dirty="0">
                <a:solidFill>
                  <a:srgbClr val="B58900"/>
                </a:solidFill>
                <a:latin typeface="Courier New" panose="02070309020205020404" pitchFamily="49" charset="0"/>
              </a:rPr>
              <a:t>max-width</a:t>
            </a:r>
            <a:r>
              <a:rPr lang="en-US" sz="2400" dirty="0">
                <a:solidFill>
                  <a:srgbClr val="657B83"/>
                </a:solidFill>
                <a:latin typeface="Courier New" panose="02070309020205020404" pitchFamily="49" charset="0"/>
              </a:rPr>
              <a:t>: </a:t>
            </a:r>
            <a:r>
              <a:rPr lang="en-US" sz="2400" dirty="0">
                <a:solidFill>
                  <a:srgbClr val="2AA198"/>
                </a:solidFill>
                <a:latin typeface="Courier New" panose="02070309020205020404" pitchFamily="49" charset="0"/>
              </a:rPr>
              <a:t>60rem</a:t>
            </a:r>
            <a:r>
              <a:rPr lang="en-US" sz="2400" dirty="0">
                <a:solidFill>
                  <a:srgbClr val="657B83"/>
                </a:solidFill>
                <a:latin typeface="Courier New" panose="02070309020205020404" pitchFamily="49" charset="0"/>
              </a:rPr>
              <a:t>; </a:t>
            </a:r>
          </a:p>
          <a:p>
            <a:endParaRPr lang="en-US" sz="2400" dirty="0">
              <a:solidFill>
                <a:srgbClr val="657B83"/>
              </a:solidFill>
              <a:latin typeface="Courier New" panose="02070309020205020404" pitchFamily="49" charset="0"/>
            </a:endParaRPr>
          </a:p>
          <a:p>
            <a:r>
              <a:rPr lang="en-US" sz="2400" dirty="0">
                <a:solidFill>
                  <a:srgbClr val="657B83"/>
                </a:solidFill>
                <a:latin typeface="Courier New" panose="02070309020205020404" pitchFamily="49" charset="0"/>
              </a:rPr>
              <a:t>	</a:t>
            </a:r>
            <a:r>
              <a:rPr lang="en-US" sz="2400" dirty="0">
                <a:solidFill>
                  <a:srgbClr val="7030A0"/>
                </a:solidFill>
                <a:latin typeface="Courier New" panose="02070309020205020404" pitchFamily="49" charset="0"/>
              </a:rPr>
              <a:t>@at-root </a:t>
            </a:r>
            <a:r>
              <a:rPr lang="en-US" sz="2400" dirty="0">
                <a:solidFill>
                  <a:srgbClr val="657B83"/>
                </a:solidFill>
                <a:latin typeface="Courier New" panose="02070309020205020404" pitchFamily="49" charset="0"/>
              </a:rPr>
              <a:t>{ </a:t>
            </a:r>
          </a:p>
          <a:p>
            <a:r>
              <a:rPr lang="en-US" sz="2400" dirty="0">
                <a:solidFill>
                  <a:srgbClr val="657B83"/>
                </a:solidFill>
                <a:latin typeface="Courier New" panose="02070309020205020404" pitchFamily="49" charset="0"/>
              </a:rPr>
              <a:t>		#{&amp;}-</a:t>
            </a:r>
            <a:r>
              <a:rPr lang="en-US" sz="2400" dirty="0">
                <a:solidFill>
                  <a:srgbClr val="9CAC2D"/>
                </a:solidFill>
                <a:latin typeface="Courier New" panose="02070309020205020404" pitchFamily="49" charset="0"/>
              </a:rPr>
              <a:t>header</a:t>
            </a:r>
            <a:r>
              <a:rPr lang="en-US" sz="2400" dirty="0">
                <a:solidFill>
                  <a:srgbClr val="657B83"/>
                </a:solidFill>
                <a:latin typeface="Courier New" panose="02070309020205020404" pitchFamily="49" charset="0"/>
              </a:rPr>
              <a:t> { </a:t>
            </a:r>
            <a:r>
              <a:rPr lang="en-US" sz="2400" dirty="0">
                <a:solidFill>
                  <a:srgbClr val="B58900"/>
                </a:solidFill>
                <a:latin typeface="Courier New" panose="02070309020205020404" pitchFamily="49" charset="0"/>
              </a:rPr>
              <a:t>position</a:t>
            </a:r>
            <a:r>
              <a:rPr lang="en-US" sz="2400" dirty="0">
                <a:solidFill>
                  <a:srgbClr val="657B83"/>
                </a:solidFill>
                <a:latin typeface="Courier New" panose="02070309020205020404" pitchFamily="49" charset="0"/>
              </a:rPr>
              <a:t>: relative; } </a:t>
            </a:r>
          </a:p>
          <a:p>
            <a:r>
              <a:rPr lang="en-US" sz="2400" dirty="0">
                <a:solidFill>
                  <a:srgbClr val="657B83"/>
                </a:solidFill>
                <a:latin typeface="Courier New" panose="02070309020205020404" pitchFamily="49" charset="0"/>
              </a:rPr>
              <a:t>		#{&amp;}-</a:t>
            </a:r>
            <a:r>
              <a:rPr lang="en-US" sz="2400" dirty="0">
                <a:solidFill>
                  <a:srgbClr val="9CAC2D"/>
                </a:solidFill>
                <a:latin typeface="Courier New" panose="02070309020205020404" pitchFamily="49" charset="0"/>
              </a:rPr>
              <a:t>content</a:t>
            </a:r>
            <a:r>
              <a:rPr lang="en-US" sz="2400" dirty="0">
                <a:solidFill>
                  <a:srgbClr val="657B83"/>
                </a:solidFill>
                <a:latin typeface="Courier New" panose="02070309020205020404" pitchFamily="49" charset="0"/>
              </a:rPr>
              <a:t> { </a:t>
            </a:r>
            <a:r>
              <a:rPr lang="en-US" sz="2400" dirty="0">
                <a:solidFill>
                  <a:srgbClr val="B58900"/>
                </a:solidFill>
                <a:latin typeface="Courier New" panose="02070309020205020404" pitchFamily="49" charset="0"/>
              </a:rPr>
              <a:t>position</a:t>
            </a:r>
            <a:r>
              <a:rPr lang="en-US" sz="2400" dirty="0">
                <a:solidFill>
                  <a:srgbClr val="657B83"/>
                </a:solidFill>
                <a:latin typeface="Courier New" panose="02070309020205020404" pitchFamily="49" charset="0"/>
              </a:rPr>
              <a:t>: relative; } 			#{&amp;}-</a:t>
            </a:r>
            <a:r>
              <a:rPr lang="en-US" sz="2400" dirty="0">
                <a:solidFill>
                  <a:srgbClr val="859900"/>
                </a:solidFill>
                <a:latin typeface="Courier New" panose="02070309020205020404" pitchFamily="49" charset="0"/>
              </a:rPr>
              <a:t>footer</a:t>
            </a:r>
            <a:r>
              <a:rPr lang="en-US" sz="2400" dirty="0">
                <a:solidFill>
                  <a:srgbClr val="657B83"/>
                </a:solidFill>
                <a:latin typeface="Courier New" panose="02070309020205020404" pitchFamily="49" charset="0"/>
              </a:rPr>
              <a:t> { </a:t>
            </a:r>
            <a:r>
              <a:rPr lang="en-US" sz="2400" dirty="0">
                <a:solidFill>
                  <a:srgbClr val="B58900"/>
                </a:solidFill>
                <a:latin typeface="Courier New" panose="02070309020205020404" pitchFamily="49" charset="0"/>
              </a:rPr>
              <a:t>position</a:t>
            </a:r>
            <a:r>
              <a:rPr lang="en-US" sz="2400" dirty="0">
                <a:solidFill>
                  <a:srgbClr val="657B83"/>
                </a:solidFill>
                <a:latin typeface="Courier New" panose="02070309020205020404" pitchFamily="49" charset="0"/>
              </a:rPr>
              <a:t>: relative; } </a:t>
            </a:r>
          </a:p>
          <a:p>
            <a:r>
              <a:rPr lang="en-US" sz="2400" dirty="0">
                <a:solidFill>
                  <a:srgbClr val="657B83"/>
                </a:solidFill>
                <a:latin typeface="Courier New" panose="02070309020205020404" pitchFamily="49" charset="0"/>
              </a:rPr>
              <a:t>	} </a:t>
            </a:r>
          </a:p>
          <a:p>
            <a:r>
              <a:rPr lang="en-US" sz="2400" dirty="0">
                <a:solidFill>
                  <a:srgbClr val="657B83"/>
                </a:solidFill>
                <a:latin typeface="Courier New" panose="02070309020205020404" pitchFamily="49" charset="0"/>
              </a:rPr>
              <a:t>}</a:t>
            </a:r>
            <a:endParaRPr lang="en-US" sz="2400" dirty="0">
              <a:solidFill>
                <a:srgbClr val="00B0F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143284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lnSpcReduction="10000"/>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SASS - PLACEHOLDER SELECTORS - '%FOO'</a:t>
            </a:r>
          </a:p>
        </p:txBody>
      </p:sp>
      <p:sp>
        <p:nvSpPr>
          <p:cNvPr id="9" name="Title 1">
            <a:extLst>
              <a:ext uri="{FF2B5EF4-FFF2-40B4-BE49-F238E27FC236}">
                <a16:creationId xmlns:a16="http://schemas.microsoft.com/office/drawing/2014/main" id="{6C189533-7A35-4821-82FB-837083D00113}"/>
              </a:ext>
            </a:extLst>
          </p:cNvPr>
          <p:cNvSpPr txBox="1">
            <a:spLocks/>
          </p:cNvSpPr>
          <p:nvPr/>
        </p:nvSpPr>
        <p:spPr>
          <a:xfrm>
            <a:off x="1524000" y="1624831"/>
            <a:ext cx="9529011" cy="3592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bg-BG" sz="2800" b="1" dirty="0">
              <a:solidFill>
                <a:srgbClr val="002060"/>
              </a:solidFill>
              <a:latin typeface="Source Sans Pro" panose="020B0604020202020204" pitchFamily="34" charset="0"/>
            </a:endParaRPr>
          </a:p>
        </p:txBody>
      </p:sp>
      <p:sp>
        <p:nvSpPr>
          <p:cNvPr id="7" name="TextBox 6">
            <a:extLst>
              <a:ext uri="{FF2B5EF4-FFF2-40B4-BE49-F238E27FC236}">
                <a16:creationId xmlns:a16="http://schemas.microsoft.com/office/drawing/2014/main" id="{C4FED6E3-F630-488A-865F-C941D6211FC2}"/>
              </a:ext>
            </a:extLst>
          </p:cNvPr>
          <p:cNvSpPr txBox="1"/>
          <p:nvPr/>
        </p:nvSpPr>
        <p:spPr>
          <a:xfrm>
            <a:off x="1524000" y="1694329"/>
            <a:ext cx="9577598" cy="3046988"/>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657B83"/>
                </a:solidFill>
                <a:latin typeface="Courier New" panose="02070309020205020404" pitchFamily="49" charset="0"/>
              </a:rPr>
              <a:t>%pseudo { </a:t>
            </a:r>
          </a:p>
          <a:p>
            <a:r>
              <a:rPr lang="en-US" sz="2400" dirty="0">
                <a:solidFill>
                  <a:srgbClr val="657B83"/>
                </a:solidFill>
                <a:latin typeface="Courier New" panose="02070309020205020404" pitchFamily="49" charset="0"/>
              </a:rPr>
              <a:t>	</a:t>
            </a:r>
            <a:r>
              <a:rPr lang="en-US" sz="2400" dirty="0">
                <a:solidFill>
                  <a:srgbClr val="B58900"/>
                </a:solidFill>
                <a:latin typeface="Courier New" panose="02070309020205020404" pitchFamily="49" charset="0"/>
              </a:rPr>
              <a:t>display</a:t>
            </a:r>
            <a:r>
              <a:rPr lang="en-US" sz="2400" dirty="0">
                <a:solidFill>
                  <a:srgbClr val="657B83"/>
                </a:solidFill>
                <a:latin typeface="Courier New" panose="02070309020205020404" pitchFamily="49" charset="0"/>
              </a:rPr>
              <a:t>: block; </a:t>
            </a:r>
          </a:p>
          <a:p>
            <a:r>
              <a:rPr lang="en-US" sz="2400" dirty="0">
                <a:solidFill>
                  <a:srgbClr val="657B83"/>
                </a:solidFill>
                <a:latin typeface="Courier New" panose="02070309020205020404" pitchFamily="49" charset="0"/>
              </a:rPr>
              <a:t>	</a:t>
            </a:r>
            <a:r>
              <a:rPr lang="en-US" sz="2400" dirty="0">
                <a:solidFill>
                  <a:srgbClr val="B58900"/>
                </a:solidFill>
                <a:latin typeface="Courier New" panose="02070309020205020404" pitchFamily="49" charset="0"/>
              </a:rPr>
              <a:t>content</a:t>
            </a:r>
            <a:r>
              <a:rPr lang="en-US" sz="2400" dirty="0">
                <a:solidFill>
                  <a:srgbClr val="657B83"/>
                </a:solidFill>
                <a:latin typeface="Courier New" panose="02070309020205020404" pitchFamily="49" charset="0"/>
              </a:rPr>
              <a:t>: </a:t>
            </a:r>
            <a:r>
              <a:rPr lang="bg-BG" dirty="0"/>
              <a:t>‘</a:t>
            </a:r>
            <a:r>
              <a:rPr lang="en-GB" dirty="0"/>
              <a:t> </a:t>
            </a:r>
            <a:r>
              <a:rPr lang="bg-BG" dirty="0"/>
              <a:t>'</a:t>
            </a:r>
            <a:r>
              <a:rPr lang="en-US" sz="2400" dirty="0">
                <a:solidFill>
                  <a:srgbClr val="657B83"/>
                </a:solidFill>
                <a:latin typeface="Courier New" panose="02070309020205020404" pitchFamily="49" charset="0"/>
              </a:rPr>
              <a:t>; </a:t>
            </a:r>
          </a:p>
          <a:p>
            <a:r>
              <a:rPr lang="en-US" sz="2400" dirty="0">
                <a:solidFill>
                  <a:srgbClr val="657B83"/>
                </a:solidFill>
                <a:latin typeface="Courier New" panose="02070309020205020404" pitchFamily="49" charset="0"/>
              </a:rPr>
              <a:t>} </a:t>
            </a:r>
          </a:p>
          <a:p>
            <a:endParaRPr lang="en-US" sz="2400" dirty="0">
              <a:solidFill>
                <a:srgbClr val="657B83"/>
              </a:solidFill>
              <a:latin typeface="Courier New" panose="02070309020205020404" pitchFamily="49" charset="0"/>
            </a:endParaRPr>
          </a:p>
          <a:p>
            <a:r>
              <a:rPr lang="en-US" sz="2400" dirty="0">
                <a:solidFill>
                  <a:srgbClr val="268BD2"/>
                </a:solidFill>
                <a:latin typeface="Courier New" panose="02070309020205020404" pitchFamily="49" charset="0"/>
              </a:rPr>
              <a:t>.media</a:t>
            </a:r>
            <a:r>
              <a:rPr lang="en-US" sz="2400" dirty="0">
                <a:solidFill>
                  <a:srgbClr val="657B83"/>
                </a:solidFill>
                <a:latin typeface="Courier New" panose="02070309020205020404" pitchFamily="49" charset="0"/>
              </a:rPr>
              <a:t>:before { </a:t>
            </a:r>
          </a:p>
          <a:p>
            <a:r>
              <a:rPr lang="en-US" sz="2400" dirty="0">
                <a:solidFill>
                  <a:srgbClr val="657B83"/>
                </a:solidFill>
                <a:latin typeface="Courier New" panose="02070309020205020404" pitchFamily="49" charset="0"/>
              </a:rPr>
              <a:t>	</a:t>
            </a:r>
            <a:r>
              <a:rPr lang="en-US" sz="2400" dirty="0">
                <a:solidFill>
                  <a:srgbClr val="7030A0"/>
                </a:solidFill>
                <a:latin typeface="Courier New" panose="02070309020205020404" pitchFamily="49" charset="0"/>
              </a:rPr>
              <a:t>@extend </a:t>
            </a:r>
            <a:r>
              <a:rPr lang="en-US" sz="2400" dirty="0">
                <a:solidFill>
                  <a:srgbClr val="657B83"/>
                </a:solidFill>
                <a:latin typeface="Courier New" panose="02070309020205020404" pitchFamily="49" charset="0"/>
              </a:rPr>
              <a:t>%pseudo; </a:t>
            </a:r>
          </a:p>
          <a:p>
            <a:r>
              <a:rPr lang="en-US" sz="2400" dirty="0">
                <a:solidFill>
                  <a:srgbClr val="657B83"/>
                </a:solidFill>
                <a:latin typeface="Courier New" panose="02070309020205020404" pitchFamily="49" charset="0"/>
              </a:rPr>
              <a:t>}</a:t>
            </a:r>
            <a:endParaRPr lang="en-US" sz="2400" dirty="0">
              <a:solidFill>
                <a:srgbClr val="00B0F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743188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SASS - VARIABLES - '$'</a:t>
            </a:r>
          </a:p>
        </p:txBody>
      </p:sp>
      <p:sp>
        <p:nvSpPr>
          <p:cNvPr id="9" name="Title 1">
            <a:extLst>
              <a:ext uri="{FF2B5EF4-FFF2-40B4-BE49-F238E27FC236}">
                <a16:creationId xmlns:a16="http://schemas.microsoft.com/office/drawing/2014/main" id="{6C189533-7A35-4821-82FB-837083D00113}"/>
              </a:ext>
            </a:extLst>
          </p:cNvPr>
          <p:cNvSpPr txBox="1">
            <a:spLocks/>
          </p:cNvSpPr>
          <p:nvPr/>
        </p:nvSpPr>
        <p:spPr>
          <a:xfrm>
            <a:off x="1524000" y="1624831"/>
            <a:ext cx="9529011" cy="3592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bg-BG" sz="2800" b="1" dirty="0">
              <a:solidFill>
                <a:srgbClr val="002060"/>
              </a:solidFill>
              <a:latin typeface="Source Sans Pro" panose="020B0604020202020204" pitchFamily="34" charset="0"/>
            </a:endParaRPr>
          </a:p>
        </p:txBody>
      </p:sp>
      <p:sp>
        <p:nvSpPr>
          <p:cNvPr id="7" name="TextBox 6">
            <a:extLst>
              <a:ext uri="{FF2B5EF4-FFF2-40B4-BE49-F238E27FC236}">
                <a16:creationId xmlns:a16="http://schemas.microsoft.com/office/drawing/2014/main" id="{C4FED6E3-F630-488A-865F-C941D6211FC2}"/>
              </a:ext>
            </a:extLst>
          </p:cNvPr>
          <p:cNvSpPr txBox="1"/>
          <p:nvPr/>
        </p:nvSpPr>
        <p:spPr>
          <a:xfrm>
            <a:off x="1524000" y="3429000"/>
            <a:ext cx="9577598" cy="1938992"/>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B58900"/>
                </a:solidFill>
                <a:latin typeface="Courier New" panose="02070309020205020404" pitchFamily="49" charset="0"/>
              </a:rPr>
              <a:t>$colorBodyBackground</a:t>
            </a:r>
            <a:r>
              <a:rPr lang="en-US" sz="2400" dirty="0">
                <a:solidFill>
                  <a:srgbClr val="657B83"/>
                </a:solidFill>
                <a:latin typeface="Courier New" panose="02070309020205020404" pitchFamily="49" charset="0"/>
              </a:rPr>
              <a:t>: </a:t>
            </a:r>
            <a:r>
              <a:rPr lang="en-US" sz="2400" dirty="0">
                <a:solidFill>
                  <a:srgbClr val="00B050"/>
                </a:solidFill>
                <a:latin typeface="Courier New" panose="02070309020205020404" pitchFamily="49" charset="0"/>
              </a:rPr>
              <a:t>#EEE</a:t>
            </a:r>
            <a:r>
              <a:rPr lang="en-US" sz="2400" dirty="0">
                <a:solidFill>
                  <a:srgbClr val="657B83"/>
                </a:solidFill>
                <a:latin typeface="Courier New" panose="02070309020205020404" pitchFamily="49" charset="0"/>
              </a:rPr>
              <a:t>;</a:t>
            </a:r>
          </a:p>
          <a:p>
            <a:endParaRPr lang="en-US" sz="2400" dirty="0">
              <a:solidFill>
                <a:srgbClr val="657B83"/>
              </a:solidFill>
              <a:latin typeface="Courier New" panose="02070309020205020404" pitchFamily="49" charset="0"/>
            </a:endParaRPr>
          </a:p>
          <a:p>
            <a:r>
              <a:rPr lang="en-US" sz="2400" dirty="0">
                <a:solidFill>
                  <a:srgbClr val="1199FF"/>
                </a:solidFill>
                <a:latin typeface="Courier New" panose="02070309020205020404" pitchFamily="49" charset="0"/>
              </a:rPr>
              <a:t>body</a:t>
            </a:r>
            <a:r>
              <a:rPr lang="en-US" sz="2400" dirty="0">
                <a:solidFill>
                  <a:srgbClr val="657B83"/>
                </a:solidFill>
                <a:latin typeface="Courier New" panose="02070309020205020404" pitchFamily="49" charset="0"/>
              </a:rPr>
              <a:t> {</a:t>
            </a:r>
          </a:p>
          <a:p>
            <a:r>
              <a:rPr lang="en-US" sz="2400" dirty="0">
                <a:solidFill>
                  <a:srgbClr val="657B83"/>
                </a:solidFill>
                <a:latin typeface="Courier New" panose="02070309020205020404" pitchFamily="49" charset="0"/>
              </a:rPr>
              <a:t>    </a:t>
            </a:r>
            <a:r>
              <a:rPr lang="en-US" sz="2400" dirty="0">
                <a:solidFill>
                  <a:srgbClr val="B58900"/>
                </a:solidFill>
                <a:latin typeface="Courier New" panose="02070309020205020404" pitchFamily="49" charset="0"/>
              </a:rPr>
              <a:t>background-color</a:t>
            </a:r>
            <a:r>
              <a:rPr lang="en-US" sz="2400" dirty="0">
                <a:solidFill>
                  <a:srgbClr val="657B83"/>
                </a:solidFill>
                <a:latin typeface="Courier New" panose="02070309020205020404" pitchFamily="49" charset="0"/>
              </a:rPr>
              <a:t>: </a:t>
            </a:r>
            <a:r>
              <a:rPr lang="en-US" sz="2400" dirty="0">
                <a:solidFill>
                  <a:srgbClr val="B58900"/>
                </a:solidFill>
                <a:latin typeface="Courier New" panose="02070309020205020404" pitchFamily="49" charset="0"/>
              </a:rPr>
              <a:t>$colorBodyBackground</a:t>
            </a:r>
            <a:r>
              <a:rPr lang="en-US" sz="2400" dirty="0">
                <a:solidFill>
                  <a:srgbClr val="657B83"/>
                </a:solidFill>
                <a:latin typeface="Courier New" panose="02070309020205020404" pitchFamily="49" charset="0"/>
              </a:rPr>
              <a:t>;</a:t>
            </a:r>
          </a:p>
          <a:p>
            <a:r>
              <a:rPr lang="en-US" sz="2400" dirty="0">
                <a:solidFill>
                  <a:srgbClr val="657B83"/>
                </a:solidFill>
                <a:latin typeface="Courier New" panose="02070309020205020404" pitchFamily="49" charset="0"/>
              </a:rPr>
              <a:t>}</a:t>
            </a:r>
            <a:endParaRPr lang="en-US" sz="2400" dirty="0">
              <a:solidFill>
                <a:srgbClr val="00B0F0"/>
              </a:solidFill>
              <a:latin typeface="Source Sans Pro" panose="020B0503030403020204" pitchFamily="34" charset="0"/>
              <a:ea typeface="Source Sans Pro" panose="020B0503030403020204" pitchFamily="34" charset="0"/>
            </a:endParaRPr>
          </a:p>
        </p:txBody>
      </p:sp>
      <p:sp>
        <p:nvSpPr>
          <p:cNvPr id="8" name="Title 1">
            <a:extLst>
              <a:ext uri="{FF2B5EF4-FFF2-40B4-BE49-F238E27FC236}">
                <a16:creationId xmlns:a16="http://schemas.microsoft.com/office/drawing/2014/main" id="{849D3000-A814-462E-BD37-D681E7893DBD}"/>
              </a:ext>
            </a:extLst>
          </p:cNvPr>
          <p:cNvSpPr txBox="1">
            <a:spLocks/>
          </p:cNvSpPr>
          <p:nvPr/>
        </p:nvSpPr>
        <p:spPr>
          <a:xfrm>
            <a:off x="1524000" y="1600201"/>
            <a:ext cx="9577597" cy="1678265"/>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234465"/>
                </a:solidFill>
                <a:latin typeface="latoregular"/>
              </a:rPr>
              <a:t>Variables are only available within the level of nested selectors where they're defined. If they're defined outside of any nested selectors, they're available everywhere. They can also be defined with the !global flag, in which case they're also available everywhere.</a:t>
            </a:r>
            <a:endParaRPr lang="en-US" sz="2400" dirty="0">
              <a:solidFill>
                <a:srgbClr val="002060"/>
              </a:solidFill>
              <a:latin typeface="Source Sans Pro" panose="020B0604020202020204" pitchFamily="34" charset="0"/>
            </a:endParaRPr>
          </a:p>
        </p:txBody>
      </p:sp>
    </p:spTree>
    <p:extLst>
      <p:ext uri="{BB962C8B-B14F-4D97-AF65-F5344CB8AC3E}">
        <p14:creationId xmlns:p14="http://schemas.microsoft.com/office/powerpoint/2010/main" val="243466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SASS - MAPS</a:t>
            </a:r>
          </a:p>
        </p:txBody>
      </p:sp>
      <p:sp>
        <p:nvSpPr>
          <p:cNvPr id="9" name="Title 1">
            <a:extLst>
              <a:ext uri="{FF2B5EF4-FFF2-40B4-BE49-F238E27FC236}">
                <a16:creationId xmlns:a16="http://schemas.microsoft.com/office/drawing/2014/main" id="{6C189533-7A35-4821-82FB-837083D00113}"/>
              </a:ext>
            </a:extLst>
          </p:cNvPr>
          <p:cNvSpPr txBox="1">
            <a:spLocks/>
          </p:cNvSpPr>
          <p:nvPr/>
        </p:nvSpPr>
        <p:spPr>
          <a:xfrm>
            <a:off x="1524000" y="1624831"/>
            <a:ext cx="9529011" cy="3592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bg-BG" sz="2800" b="1" dirty="0">
              <a:solidFill>
                <a:srgbClr val="002060"/>
              </a:solidFill>
              <a:latin typeface="Source Sans Pro" panose="020B0604020202020204" pitchFamily="34" charset="0"/>
            </a:endParaRPr>
          </a:p>
        </p:txBody>
      </p:sp>
      <p:sp>
        <p:nvSpPr>
          <p:cNvPr id="7" name="TextBox 6">
            <a:extLst>
              <a:ext uri="{FF2B5EF4-FFF2-40B4-BE49-F238E27FC236}">
                <a16:creationId xmlns:a16="http://schemas.microsoft.com/office/drawing/2014/main" id="{C4FED6E3-F630-488A-865F-C941D6211FC2}"/>
              </a:ext>
            </a:extLst>
          </p:cNvPr>
          <p:cNvSpPr txBox="1"/>
          <p:nvPr/>
        </p:nvSpPr>
        <p:spPr>
          <a:xfrm>
            <a:off x="1524000" y="1694329"/>
            <a:ext cx="9577598" cy="461665"/>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B58900"/>
                </a:solidFill>
                <a:latin typeface="Courier New" panose="02070309020205020404" pitchFamily="49" charset="0"/>
              </a:rPr>
              <a:t>$map</a:t>
            </a:r>
            <a:r>
              <a:rPr lang="en-US" sz="2400" dirty="0">
                <a:solidFill>
                  <a:srgbClr val="657B83"/>
                </a:solidFill>
                <a:latin typeface="Courier New" panose="02070309020205020404" pitchFamily="49" charset="0"/>
              </a:rPr>
              <a:t>: (key1: value1, key2: value2, key3: value3);</a:t>
            </a:r>
            <a:endParaRPr lang="en-US" sz="2400" dirty="0">
              <a:solidFill>
                <a:srgbClr val="00B0F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617246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SASS - COMMENTS - '/ /' AND '//'</a:t>
            </a:r>
          </a:p>
        </p:txBody>
      </p:sp>
      <p:sp>
        <p:nvSpPr>
          <p:cNvPr id="9" name="Title 1">
            <a:extLst>
              <a:ext uri="{FF2B5EF4-FFF2-40B4-BE49-F238E27FC236}">
                <a16:creationId xmlns:a16="http://schemas.microsoft.com/office/drawing/2014/main" id="{6C189533-7A35-4821-82FB-837083D00113}"/>
              </a:ext>
            </a:extLst>
          </p:cNvPr>
          <p:cNvSpPr txBox="1">
            <a:spLocks/>
          </p:cNvSpPr>
          <p:nvPr/>
        </p:nvSpPr>
        <p:spPr>
          <a:xfrm>
            <a:off x="1524000" y="1624831"/>
            <a:ext cx="9529011" cy="3592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bg-BG" sz="2800" b="1" dirty="0">
              <a:solidFill>
                <a:srgbClr val="002060"/>
              </a:solidFill>
              <a:latin typeface="Source Sans Pro" panose="020B0604020202020204" pitchFamily="34" charset="0"/>
            </a:endParaRPr>
          </a:p>
        </p:txBody>
      </p:sp>
      <p:sp>
        <p:nvSpPr>
          <p:cNvPr id="7" name="TextBox 6">
            <a:extLst>
              <a:ext uri="{FF2B5EF4-FFF2-40B4-BE49-F238E27FC236}">
                <a16:creationId xmlns:a16="http://schemas.microsoft.com/office/drawing/2014/main" id="{C4FED6E3-F630-488A-865F-C941D6211FC2}"/>
              </a:ext>
            </a:extLst>
          </p:cNvPr>
          <p:cNvSpPr txBox="1"/>
          <p:nvPr/>
        </p:nvSpPr>
        <p:spPr>
          <a:xfrm>
            <a:off x="1524000" y="1694329"/>
            <a:ext cx="9577598" cy="830997"/>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93A1A1"/>
                </a:solidFill>
                <a:latin typeface="Courier New" panose="02070309020205020404" pitchFamily="49" charset="0"/>
              </a:rPr>
              <a:t>/* This will be compiled in the CSS file */</a:t>
            </a:r>
            <a:r>
              <a:rPr lang="en-US" sz="2400" dirty="0">
                <a:solidFill>
                  <a:srgbClr val="657B83"/>
                </a:solidFill>
                <a:latin typeface="Courier New" panose="02070309020205020404" pitchFamily="49" charset="0"/>
              </a:rPr>
              <a:t> </a:t>
            </a:r>
          </a:p>
          <a:p>
            <a:r>
              <a:rPr lang="en-US" sz="2400" dirty="0">
                <a:solidFill>
                  <a:srgbClr val="93A1A1"/>
                </a:solidFill>
                <a:latin typeface="Courier New" panose="02070309020205020404" pitchFamily="49" charset="0"/>
              </a:rPr>
              <a:t>// This will not be compiled</a:t>
            </a:r>
            <a:endParaRPr lang="en-US" sz="2400" dirty="0">
              <a:solidFill>
                <a:srgbClr val="00B0F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303925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1685</TotalTime>
  <Words>341</Words>
  <Application>Microsoft Office PowerPoint</Application>
  <PresentationFormat>Widescreen</PresentationFormat>
  <Paragraphs>106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Courier New</vt:lpstr>
      <vt:lpstr>latobold</vt:lpstr>
      <vt:lpstr>latoregular</vt:lpstr>
      <vt:lpstr>Source Sans Pro</vt:lpstr>
      <vt:lpstr>Office Theme</vt:lpstr>
      <vt:lpstr>SASS &amp; MEDIA QUERIES</vt:lpstr>
      <vt:lpstr>SASS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DON'T PANIC!</vt:lpstr>
      <vt:lpstr>PowerPoint Presentation</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Zdravko Zdravkov</dc:creator>
  <cp:lastModifiedBy>Zdravko Zdravkov</cp:lastModifiedBy>
  <cp:revision>125</cp:revision>
  <dcterms:created xsi:type="dcterms:W3CDTF">2019-02-25T10:20:43Z</dcterms:created>
  <dcterms:modified xsi:type="dcterms:W3CDTF">2019-05-15T10:10:07Z</dcterms:modified>
</cp:coreProperties>
</file>