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74" r:id="rId4"/>
    <p:sldId id="375" r:id="rId5"/>
    <p:sldId id="379" r:id="rId6"/>
    <p:sldId id="380" r:id="rId7"/>
    <p:sldId id="381" r:id="rId8"/>
    <p:sldId id="382" r:id="rId9"/>
    <p:sldId id="383" r:id="rId10"/>
    <p:sldId id="384" r:id="rId11"/>
    <p:sldId id="385" r:id="rId12"/>
    <p:sldId id="386" r:id="rId13"/>
    <p:sldId id="368" r:id="rId14"/>
    <p:sldId id="387" r:id="rId15"/>
    <p:sldId id="388" r:id="rId16"/>
    <p:sldId id="389" r:id="rId17"/>
    <p:sldId id="390" r:id="rId18"/>
    <p:sldId id="391" r:id="rId19"/>
    <p:sldId id="392" r:id="rId20"/>
    <p:sldId id="370" r:id="rId21"/>
    <p:sldId id="369" r:id="rId22"/>
    <p:sldId id="371" r:id="rId23"/>
    <p:sldId id="372" r:id="rId24"/>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Lst>
        </p14:section>
        <p14:section name="TRANSITIONS" id="{531B6E71-5226-4BD5-B449-26430E61876B}">
          <p14:sldIdLst>
            <p14:sldId id="295"/>
            <p14:sldId id="374"/>
            <p14:sldId id="375"/>
            <p14:sldId id="379"/>
            <p14:sldId id="380"/>
            <p14:sldId id="381"/>
            <p14:sldId id="382"/>
            <p14:sldId id="383"/>
            <p14:sldId id="384"/>
            <p14:sldId id="385"/>
            <p14:sldId id="386"/>
          </p14:sldIdLst>
        </p14:section>
        <p14:section name="ANIMATIONS" id="{44420399-95B6-4AD5-AEE7-B3893E3DE54D}">
          <p14:sldIdLst>
            <p14:sldId id="368"/>
            <p14:sldId id="387"/>
            <p14:sldId id="388"/>
            <p14:sldId id="389"/>
            <p14:sldId id="390"/>
            <p14:sldId id="391"/>
            <p14:sldId id="392"/>
          </p14:sldIdLst>
        </p14:section>
        <p14:section name="Resources" id="{9C9472BC-9DE7-4B9A-AF6A-E7F12D003918}">
          <p14:sldIdLst>
            <p14:sldId id="370"/>
            <p14:sldId id="369"/>
            <p14:sldId id="371"/>
            <p14:sldId id="3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E60"/>
    <a:srgbClr val="1199FF"/>
    <a:srgbClr val="01BB8F"/>
    <a:srgbClr val="A4882E"/>
    <a:srgbClr val="BC9C35"/>
    <a:srgbClr val="D5BE79"/>
    <a:srgbClr val="A88000"/>
    <a:srgbClr val="8E6C00"/>
    <a:srgbClr val="FFFAEB"/>
    <a:srgbClr val="6A9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95" autoAdjust="0"/>
    <p:restoredTop sz="94660"/>
  </p:normalViewPr>
  <p:slideViewPr>
    <p:cSldViewPr snapToGrid="0">
      <p:cViewPr varScale="1">
        <p:scale>
          <a:sx n="54" d="100"/>
          <a:sy n="54" d="100"/>
        </p:scale>
        <p:origin x="10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dirty="0"/>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dirty="0"/>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dirty="0"/>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dirty="0"/>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13.05.2019</a:t>
            </a:fld>
            <a:endParaRPr lang="bg-BG" dirty="0"/>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13.05.2019</a:t>
            </a:fld>
            <a:endParaRPr lang="bg-BG" dirty="0"/>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dirty="0"/>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dirty="0"/>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veloper.mozilla.org/en-US/docs/Web/CSS/CSS_animated_properties" TargetMode="External"/><Relationship Id="rId4" Type="http://schemas.openxmlformats.org/officeDocument/2006/relationships/hyperlink" Target="https://developer.mozilla.org/en"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blog.alexmaccaw.com/css-transitions" TargetMode="External"/><Relationship Id="rId3" Type="http://schemas.openxmlformats.org/officeDocument/2006/relationships/image" Target="../media/image2.png"/><Relationship Id="rId7" Type="http://schemas.openxmlformats.org/officeDocument/2006/relationships/hyperlink" Target="https://easings.net/"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ss-tricks.com/almanac/properties/t/transition/" TargetMode="External"/><Relationship Id="rId11" Type="http://schemas.openxmlformats.org/officeDocument/2006/relationships/hyperlink" Target="http://joelb.me/blog/2012/maintaining-css-style-states-using-infinite-transition-delays/" TargetMode="External"/><Relationship Id="rId5" Type="http://schemas.openxmlformats.org/officeDocument/2006/relationships/hyperlink" Target="https://developer.mozilla.org/en-US/docs/Web/CSS/CSS_Transitions/Using_CSS_transitions" TargetMode="External"/><Relationship Id="rId10" Type="http://schemas.openxmlformats.org/officeDocument/2006/relationships/hyperlink" Target="https://css-tricks.com/different-transitions-for-hover-on-hover-off/" TargetMode="External"/><Relationship Id="rId4" Type="http://schemas.openxmlformats.org/officeDocument/2006/relationships/hyperlink" Target="https://developer.mozilla.org/en-US/docs/Web/CSS/CSS_Transitions" TargetMode="External"/><Relationship Id="rId9" Type="http://schemas.openxmlformats.org/officeDocument/2006/relationships/hyperlink" Target="https://www.adobe.com/devnet/archive/html5/articles/using-css3-transitions-a-comprehensive-guide.html"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daneden.github.io/animate.css/" TargetMode="External"/><Relationship Id="rId3" Type="http://schemas.openxmlformats.org/officeDocument/2006/relationships/image" Target="../media/image2.png"/><Relationship Id="rId7" Type="http://schemas.openxmlformats.org/officeDocument/2006/relationships/hyperlink" Target="https://css-tricks.com/almanac/properties/a/animatio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Web/CSS/@keyframes" TargetMode="External"/><Relationship Id="rId5" Type="http://schemas.openxmlformats.org/officeDocument/2006/relationships/hyperlink" Target="https://developer.mozilla.org/en-US/docs/Web/CSS/CSS_Animations/Using_CSS_animations" TargetMode="External"/><Relationship Id="rId4" Type="http://schemas.openxmlformats.org/officeDocument/2006/relationships/hyperlink" Target="https://developer.mozilla.org/en-US/docs/Web/CSS/CSS_Anima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611433"/>
            <a:ext cx="9529011" cy="1635134"/>
          </a:xfrm>
        </p:spPr>
        <p:txBody>
          <a:bodyPr>
            <a:normAutofit fontScale="90000"/>
          </a:bodyPr>
          <a:lstStyle/>
          <a:p>
            <a:r>
              <a:rPr lang="en-GB" dirty="0">
                <a:solidFill>
                  <a:schemeClr val="accent1">
                    <a:lumMod val="50000"/>
                  </a:schemeClr>
                </a:solidFill>
                <a:latin typeface="Source Sans Pro" panose="020B0604020202020204" pitchFamily="34" charset="0"/>
              </a:rPr>
              <a:t>CSS TRANSITIONS AND ANIMATIONS</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TIMING FUNCTIONS - EASE-OUT</a:t>
            </a:r>
          </a:p>
        </p:txBody>
      </p:sp>
      <p:sp>
        <p:nvSpPr>
          <p:cNvPr id="7" name="Title 1">
            <a:extLst>
              <a:ext uri="{FF2B5EF4-FFF2-40B4-BE49-F238E27FC236}">
                <a16:creationId xmlns:a16="http://schemas.microsoft.com/office/drawing/2014/main" id="{DF864AC2-764F-4F7B-BE0C-2B0A4B438A76}"/>
              </a:ext>
            </a:extLst>
          </p:cNvPr>
          <p:cNvSpPr txBox="1">
            <a:spLocks/>
          </p:cNvSpPr>
          <p:nvPr/>
        </p:nvSpPr>
        <p:spPr>
          <a:xfrm>
            <a:off x="4410635" y="2170579"/>
            <a:ext cx="6690962" cy="371026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The animation starts abruptly, and then progressively slows down towards the end. This keyword represents the timing function</a:t>
            </a:r>
          </a:p>
          <a:p>
            <a:pPr algn="l"/>
            <a:endParaRPr lang="en-US" sz="2400" dirty="0">
              <a:solidFill>
                <a:srgbClr val="002060"/>
              </a:solidFill>
              <a:latin typeface="Source Sans Pro" panose="020B0604020202020204" pitchFamily="34" charset="0"/>
            </a:endParaRPr>
          </a:p>
          <a:p>
            <a:pPr algn="l"/>
            <a:r>
              <a:rPr lang="en-US" sz="2400" dirty="0">
                <a:solidFill>
                  <a:srgbClr val="002060"/>
                </a:solidFill>
                <a:latin typeface="Source Sans Pro" panose="020B0604020202020204" pitchFamily="34" charset="0"/>
              </a:rPr>
              <a:t>cubic-bezier(0.0, 0.0, 0.58, 1.0)</a:t>
            </a:r>
          </a:p>
        </p:txBody>
      </p:sp>
      <p:pic>
        <p:nvPicPr>
          <p:cNvPr id="5122" name="Picture 2" descr="https://mdn.mozillademos.org/files/3427/cubic-bezer,ease-out.png">
            <a:extLst>
              <a:ext uri="{FF2B5EF4-FFF2-40B4-BE49-F238E27FC236}">
                <a16:creationId xmlns:a16="http://schemas.microsoft.com/office/drawing/2014/main" id="{B988746F-BEDC-4EFC-AC6C-162B566D9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70579"/>
            <a:ext cx="237172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69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TIMING FUNCTIONS - STEPS</a:t>
            </a:r>
          </a:p>
        </p:txBody>
      </p:sp>
      <p:sp>
        <p:nvSpPr>
          <p:cNvPr id="8" name="Title 1">
            <a:extLst>
              <a:ext uri="{FF2B5EF4-FFF2-40B4-BE49-F238E27FC236}">
                <a16:creationId xmlns:a16="http://schemas.microsoft.com/office/drawing/2014/main" id="{926DB145-A2D7-4ABC-AB6E-8899062FCA79}"/>
              </a:ext>
            </a:extLst>
          </p:cNvPr>
          <p:cNvSpPr txBox="1">
            <a:spLocks/>
          </p:cNvSpPr>
          <p:nvPr/>
        </p:nvSpPr>
        <p:spPr>
          <a:xfrm>
            <a:off x="1524000" y="1600201"/>
            <a:ext cx="9577597" cy="428064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The steps() functional notation defines a step function dividing the domain of output values in equidistant steps.</a:t>
            </a:r>
          </a:p>
        </p:txBody>
      </p:sp>
    </p:spTree>
    <p:extLst>
      <p:ext uri="{BB962C8B-B14F-4D97-AF65-F5344CB8AC3E}">
        <p14:creationId xmlns:p14="http://schemas.microsoft.com/office/powerpoint/2010/main" val="112837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GB" dirty="0">
                <a:solidFill>
                  <a:schemeClr val="accent1">
                    <a:lumMod val="50000"/>
                  </a:schemeClr>
                </a:solidFill>
                <a:latin typeface="Source Sans Pro" panose="020B0604020202020204" pitchFamily="34" charset="0"/>
              </a:rPr>
              <a:t>TRANSITIONS - DEMO</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4078985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ANIMATIONS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1"/>
            <a:ext cx="9577597" cy="2666999"/>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CSS Animations is a module of CSS that lets you animate the values of CSS properties over time, using keyframes. The behavior of these keyframe animations can be controlled by specifying their timing function, duration, their number of repetitions, and other attributes.</a:t>
            </a:r>
          </a:p>
        </p:txBody>
      </p:sp>
    </p:spTree>
    <p:extLst>
      <p:ext uri="{BB962C8B-B14F-4D97-AF65-F5344CB8AC3E}">
        <p14:creationId xmlns:p14="http://schemas.microsoft.com/office/powerpoint/2010/main" val="424861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TRANSITIONS - PROPERTIES - 1</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1"/>
            <a:ext cx="9577597" cy="4768379"/>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rgbClr val="F3BE60"/>
                </a:solidFill>
                <a:latin typeface="Source Sans Pro" panose="020B0604020202020204" pitchFamily="34" charset="0"/>
              </a:rPr>
              <a:t>animation-delay</a:t>
            </a:r>
          </a:p>
          <a:p>
            <a:pPr algn="l"/>
            <a:r>
              <a:rPr lang="en-US" sz="2400" dirty="0">
                <a:solidFill>
                  <a:srgbClr val="002060"/>
                </a:solidFill>
                <a:latin typeface="Source Sans Pro" panose="020B0604020202020204" pitchFamily="34" charset="0"/>
              </a:rPr>
              <a:t>	Configures the delay between the time the element is loaded and the 	beginning of the animation sequence.</a:t>
            </a:r>
          </a:p>
          <a:p>
            <a:pPr algn="l"/>
            <a:r>
              <a:rPr lang="en-US" sz="2400" b="1" dirty="0">
                <a:solidFill>
                  <a:srgbClr val="F3BE60"/>
                </a:solidFill>
                <a:latin typeface="Source Sans Pro" panose="020B0604020202020204" pitchFamily="34" charset="0"/>
              </a:rPr>
              <a:t>animation-direction</a:t>
            </a:r>
          </a:p>
          <a:p>
            <a:pPr algn="l"/>
            <a:r>
              <a:rPr lang="en-US" sz="2400" dirty="0">
                <a:solidFill>
                  <a:srgbClr val="002060"/>
                </a:solidFill>
                <a:latin typeface="Source Sans Pro" panose="020B0604020202020204" pitchFamily="34" charset="0"/>
              </a:rPr>
              <a:t>	Configures whether or not the animation should alternate direction 	on each run through the sequence or reset to the start point and 	repeat itself.</a:t>
            </a:r>
          </a:p>
          <a:p>
            <a:pPr algn="l"/>
            <a:r>
              <a:rPr lang="en-US" sz="2400" b="1" dirty="0">
                <a:solidFill>
                  <a:srgbClr val="F3BE60"/>
                </a:solidFill>
                <a:latin typeface="Source Sans Pro" panose="020B0604020202020204" pitchFamily="34" charset="0"/>
              </a:rPr>
              <a:t>animation-duration</a:t>
            </a:r>
          </a:p>
          <a:p>
            <a:pPr algn="l"/>
            <a:r>
              <a:rPr lang="en-US" sz="2400" dirty="0">
                <a:solidFill>
                  <a:srgbClr val="002060"/>
                </a:solidFill>
                <a:latin typeface="Source Sans Pro" panose="020B0604020202020204" pitchFamily="34" charset="0"/>
              </a:rPr>
              <a:t>	Configures the length of time that an animation should take to 	complete one cycle.</a:t>
            </a:r>
          </a:p>
          <a:p>
            <a:pPr algn="l"/>
            <a:r>
              <a:rPr lang="en-US" sz="2400" b="1" dirty="0">
                <a:solidFill>
                  <a:srgbClr val="F3BE60"/>
                </a:solidFill>
                <a:latin typeface="Source Sans Pro" panose="020B0604020202020204" pitchFamily="34" charset="0"/>
              </a:rPr>
              <a:t>animation-iteration-count</a:t>
            </a:r>
          </a:p>
          <a:p>
            <a:pPr algn="l"/>
            <a:r>
              <a:rPr lang="en-US" sz="2400" dirty="0">
                <a:solidFill>
                  <a:srgbClr val="002060"/>
                </a:solidFill>
                <a:latin typeface="Source Sans Pro" panose="020B0604020202020204" pitchFamily="34" charset="0"/>
              </a:rPr>
              <a:t>	Configures the number of times the animation should repeat; you can 	specify infinite to repeat the animation indefinitely.</a:t>
            </a:r>
          </a:p>
        </p:txBody>
      </p:sp>
    </p:spTree>
    <p:extLst>
      <p:ext uri="{BB962C8B-B14F-4D97-AF65-F5344CB8AC3E}">
        <p14:creationId xmlns:p14="http://schemas.microsoft.com/office/powerpoint/2010/main" val="355422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TRANSITIONS - PROPERTIES - 1</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1"/>
            <a:ext cx="9577597" cy="4768379"/>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rgbClr val="F3BE60"/>
                </a:solidFill>
                <a:latin typeface="Source Sans Pro" panose="020B0604020202020204" pitchFamily="34" charset="0"/>
              </a:rPr>
              <a:t>animation-name</a:t>
            </a:r>
          </a:p>
          <a:p>
            <a:pPr algn="l"/>
            <a:r>
              <a:rPr lang="en-US" sz="2400" dirty="0">
                <a:solidFill>
                  <a:srgbClr val="002060"/>
                </a:solidFill>
                <a:latin typeface="Source Sans Pro" panose="020B0604020202020204" pitchFamily="34" charset="0"/>
              </a:rPr>
              <a:t>	Specifies the name of the @keyframes at-rule describing the 	animation’s keyframes.</a:t>
            </a:r>
          </a:p>
          <a:p>
            <a:pPr algn="l"/>
            <a:r>
              <a:rPr lang="en-US" sz="2400" b="1" dirty="0">
                <a:solidFill>
                  <a:srgbClr val="F3BE60"/>
                </a:solidFill>
                <a:latin typeface="Source Sans Pro" panose="020B0604020202020204" pitchFamily="34" charset="0"/>
              </a:rPr>
              <a:t>animation-play-state</a:t>
            </a:r>
          </a:p>
          <a:p>
            <a:pPr algn="l"/>
            <a:r>
              <a:rPr lang="en-US" sz="2400" dirty="0">
                <a:solidFill>
                  <a:srgbClr val="002060"/>
                </a:solidFill>
                <a:latin typeface="Source Sans Pro" panose="020B0604020202020204" pitchFamily="34" charset="0"/>
              </a:rPr>
              <a:t>	Lets you pause and resume the animation sequence.</a:t>
            </a:r>
          </a:p>
          <a:p>
            <a:pPr algn="l"/>
            <a:r>
              <a:rPr lang="en-US" sz="2400" b="1" dirty="0">
                <a:solidFill>
                  <a:srgbClr val="F3BE60"/>
                </a:solidFill>
                <a:latin typeface="Source Sans Pro" panose="020B0604020202020204" pitchFamily="34" charset="0"/>
              </a:rPr>
              <a:t>animation-timing-function</a:t>
            </a:r>
          </a:p>
          <a:p>
            <a:pPr algn="l"/>
            <a:r>
              <a:rPr lang="en-US" sz="2400" dirty="0">
                <a:solidFill>
                  <a:srgbClr val="002060"/>
                </a:solidFill>
                <a:latin typeface="Source Sans Pro" panose="020B0604020202020204" pitchFamily="34" charset="0"/>
              </a:rPr>
              <a:t>	Configures the timing of the animation; that is, how the animation 	transitions through keyframes, by establishing acceleration curves.</a:t>
            </a:r>
          </a:p>
          <a:p>
            <a:pPr algn="l"/>
            <a:r>
              <a:rPr lang="en-US" sz="2400" b="1" dirty="0">
                <a:solidFill>
                  <a:srgbClr val="F3BE60"/>
                </a:solidFill>
                <a:latin typeface="Source Sans Pro" panose="020B0604020202020204" pitchFamily="34" charset="0"/>
              </a:rPr>
              <a:t>animation-fill-mode</a:t>
            </a:r>
          </a:p>
          <a:p>
            <a:pPr algn="l"/>
            <a:r>
              <a:rPr lang="en-US" sz="2400" dirty="0">
                <a:solidFill>
                  <a:srgbClr val="002060"/>
                </a:solidFill>
                <a:latin typeface="Source Sans Pro" panose="020B0604020202020204" pitchFamily="34" charset="0"/>
              </a:rPr>
              <a:t>	Configures what values are applied by the animation before and after 	it is executing.</a:t>
            </a:r>
          </a:p>
        </p:txBody>
      </p:sp>
    </p:spTree>
    <p:extLst>
      <p:ext uri="{BB962C8B-B14F-4D97-AF65-F5344CB8AC3E}">
        <p14:creationId xmlns:p14="http://schemas.microsoft.com/office/powerpoint/2010/main" val="386348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USING KEYFRAMES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1"/>
            <a:ext cx="9577597" cy="2666999"/>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The @keyframes CSS at-rule controls the intermediate steps in a CSS animation sequence by defining styles for keyframes (or waypoints) along the animation sequence. This gives more control over the intermediate steps of the animation sequence than transitions.</a:t>
            </a:r>
          </a:p>
        </p:txBody>
      </p:sp>
    </p:spTree>
    <p:extLst>
      <p:ext uri="{BB962C8B-B14F-4D97-AF65-F5344CB8AC3E}">
        <p14:creationId xmlns:p14="http://schemas.microsoft.com/office/powerpoint/2010/main" val="387931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USING KEYFRAMES</a:t>
            </a: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3139321"/>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657B83"/>
                </a:solidFill>
                <a:latin typeface="Courier New" panose="02070309020205020404" pitchFamily="49" charset="0"/>
              </a:rPr>
              <a:t>@</a:t>
            </a:r>
            <a:r>
              <a:rPr lang="en-US" dirty="0">
                <a:solidFill>
                  <a:srgbClr val="859900"/>
                </a:solidFill>
                <a:latin typeface="Courier New" panose="02070309020205020404" pitchFamily="49" charset="0"/>
              </a:rPr>
              <a:t>keyframes</a:t>
            </a:r>
            <a:r>
              <a:rPr lang="en-US" dirty="0">
                <a:solidFill>
                  <a:srgbClr val="657B83"/>
                </a:solidFill>
                <a:latin typeface="Courier New" panose="02070309020205020404" pitchFamily="49" charset="0"/>
              </a:rPr>
              <a:t> slidein { </a:t>
            </a:r>
          </a:p>
          <a:p>
            <a:r>
              <a:rPr lang="en-US" dirty="0">
                <a:solidFill>
                  <a:srgbClr val="657B83"/>
                </a:solidFill>
                <a:latin typeface="Courier New" panose="02070309020205020404" pitchFamily="49" charset="0"/>
              </a:rPr>
              <a:t>	</a:t>
            </a:r>
            <a:r>
              <a:rPr lang="en-US" dirty="0">
                <a:solidFill>
                  <a:srgbClr val="859900"/>
                </a:solidFill>
                <a:latin typeface="Courier New" panose="02070309020205020404" pitchFamily="49" charset="0"/>
              </a:rPr>
              <a:t>from</a:t>
            </a:r>
            <a:r>
              <a:rPr lang="en-US" dirty="0">
                <a:solidFill>
                  <a:srgbClr val="657B83"/>
                </a:solidFill>
                <a:latin typeface="Courier New" panose="02070309020205020404" pitchFamily="49" charset="0"/>
              </a:rPr>
              <a:t> { </a:t>
            </a:r>
          </a:p>
          <a:p>
            <a:r>
              <a:rPr lang="en-US" dirty="0">
                <a:solidFill>
                  <a:srgbClr val="657B83"/>
                </a:solidFill>
                <a:latin typeface="Courier New" panose="02070309020205020404" pitchFamily="49" charset="0"/>
              </a:rPr>
              <a:t>		</a:t>
            </a:r>
            <a:r>
              <a:rPr lang="en-US" dirty="0">
                <a:solidFill>
                  <a:srgbClr val="B58900"/>
                </a:solidFill>
                <a:latin typeface="Courier New" panose="02070309020205020404" pitchFamily="49" charset="0"/>
              </a:rPr>
              <a:t>transform</a:t>
            </a:r>
            <a:r>
              <a:rPr lang="en-US" dirty="0">
                <a:solidFill>
                  <a:srgbClr val="657B83"/>
                </a:solidFill>
                <a:latin typeface="Courier New" panose="02070309020205020404" pitchFamily="49" charset="0"/>
              </a:rPr>
              <a:t>: </a:t>
            </a:r>
            <a:r>
              <a:rPr lang="en-US" dirty="0">
                <a:solidFill>
                  <a:srgbClr val="DC322F"/>
                </a:solidFill>
                <a:latin typeface="Courier New" panose="02070309020205020404" pitchFamily="49" charset="0"/>
              </a:rPr>
              <a:t>translateX</a:t>
            </a:r>
            <a:r>
              <a:rPr lang="en-US" dirty="0">
                <a:solidFill>
                  <a:srgbClr val="657B83"/>
                </a:solidFill>
                <a:latin typeface="Courier New" panose="02070309020205020404" pitchFamily="49" charset="0"/>
              </a:rPr>
              <a:t>(-20rem); </a:t>
            </a:r>
          </a:p>
          <a:p>
            <a:r>
              <a:rPr lang="en-US" dirty="0">
                <a:solidFill>
                  <a:srgbClr val="657B83"/>
                </a:solidFill>
                <a:latin typeface="Courier New" panose="02070309020205020404" pitchFamily="49" charset="0"/>
              </a:rPr>
              <a:t>		</a:t>
            </a:r>
            <a:r>
              <a:rPr lang="en-US" dirty="0">
                <a:solidFill>
                  <a:srgbClr val="B58900"/>
                </a:solidFill>
                <a:latin typeface="Courier New" panose="02070309020205020404" pitchFamily="49" charset="0"/>
              </a:rPr>
              <a:t>opacity</a:t>
            </a:r>
            <a:r>
              <a:rPr lang="en-US" dirty="0">
                <a:solidFill>
                  <a:srgbClr val="657B83"/>
                </a:solidFill>
                <a:latin typeface="Courier New" panose="02070309020205020404" pitchFamily="49" charset="0"/>
              </a:rPr>
              <a:t>: </a:t>
            </a:r>
            <a:r>
              <a:rPr lang="en-US" dirty="0">
                <a:solidFill>
                  <a:srgbClr val="2AA198"/>
                </a:solidFill>
                <a:latin typeface="Courier New" panose="02070309020205020404" pitchFamily="49" charset="0"/>
              </a:rPr>
              <a:t>0</a:t>
            </a:r>
            <a:r>
              <a:rPr lang="en-US" dirty="0">
                <a:solidFill>
                  <a:srgbClr val="657B83"/>
                </a:solidFill>
                <a:latin typeface="Courier New" panose="02070309020205020404" pitchFamily="49" charset="0"/>
              </a:rPr>
              <a:t>; </a:t>
            </a:r>
          </a:p>
          <a:p>
            <a:r>
              <a:rPr lang="en-US" dirty="0">
                <a:solidFill>
                  <a:srgbClr val="657B83"/>
                </a:solidFill>
                <a:latin typeface="Courier New" panose="02070309020205020404" pitchFamily="49" charset="0"/>
              </a:rPr>
              <a:t>	} </a:t>
            </a:r>
          </a:p>
          <a:p>
            <a:endParaRPr lang="en-US" dirty="0">
              <a:solidFill>
                <a:srgbClr val="657B83"/>
              </a:solidFill>
              <a:latin typeface="Courier New" panose="02070309020205020404" pitchFamily="49" charset="0"/>
            </a:endParaRPr>
          </a:p>
          <a:p>
            <a:r>
              <a:rPr lang="en-US" dirty="0">
                <a:solidFill>
                  <a:srgbClr val="657B83"/>
                </a:solidFill>
                <a:latin typeface="Courier New" panose="02070309020205020404" pitchFamily="49" charset="0"/>
              </a:rPr>
              <a:t>	</a:t>
            </a:r>
            <a:r>
              <a:rPr lang="en-US" dirty="0">
                <a:solidFill>
                  <a:srgbClr val="859900"/>
                </a:solidFill>
                <a:latin typeface="Courier New" panose="02070309020205020404" pitchFamily="49" charset="0"/>
              </a:rPr>
              <a:t>to</a:t>
            </a:r>
            <a:r>
              <a:rPr lang="en-US" dirty="0">
                <a:solidFill>
                  <a:srgbClr val="657B83"/>
                </a:solidFill>
                <a:latin typeface="Courier New" panose="02070309020205020404" pitchFamily="49" charset="0"/>
              </a:rPr>
              <a:t> { </a:t>
            </a:r>
          </a:p>
          <a:p>
            <a:r>
              <a:rPr lang="en-US" dirty="0">
                <a:solidFill>
                  <a:srgbClr val="657B83"/>
                </a:solidFill>
                <a:latin typeface="Courier New" panose="02070309020205020404" pitchFamily="49" charset="0"/>
              </a:rPr>
              <a:t>		</a:t>
            </a:r>
            <a:r>
              <a:rPr lang="en-US" dirty="0">
                <a:solidFill>
                  <a:srgbClr val="B58900"/>
                </a:solidFill>
                <a:latin typeface="Courier New" panose="02070309020205020404" pitchFamily="49" charset="0"/>
              </a:rPr>
              <a:t>transform</a:t>
            </a:r>
            <a:r>
              <a:rPr lang="en-US" dirty="0">
                <a:solidFill>
                  <a:srgbClr val="657B83"/>
                </a:solidFill>
                <a:latin typeface="Courier New" panose="02070309020205020404" pitchFamily="49" charset="0"/>
              </a:rPr>
              <a:t>: </a:t>
            </a:r>
            <a:r>
              <a:rPr lang="en-US" dirty="0">
                <a:solidFill>
                  <a:srgbClr val="DC322F"/>
                </a:solidFill>
                <a:latin typeface="Courier New" panose="02070309020205020404" pitchFamily="49" charset="0"/>
              </a:rPr>
              <a:t>translateX</a:t>
            </a:r>
            <a:r>
              <a:rPr lang="en-US" dirty="0">
                <a:solidFill>
                  <a:srgbClr val="657B83"/>
                </a:solidFill>
                <a:latin typeface="Courier New" panose="02070309020205020404" pitchFamily="49" charset="0"/>
              </a:rPr>
              <a:t>(0); </a:t>
            </a:r>
          </a:p>
          <a:p>
            <a:r>
              <a:rPr lang="en-US" dirty="0">
                <a:solidFill>
                  <a:srgbClr val="657B83"/>
                </a:solidFill>
                <a:latin typeface="Courier New" panose="02070309020205020404" pitchFamily="49" charset="0"/>
              </a:rPr>
              <a:t>		</a:t>
            </a:r>
            <a:r>
              <a:rPr lang="en-US" dirty="0">
                <a:solidFill>
                  <a:srgbClr val="B58900"/>
                </a:solidFill>
                <a:latin typeface="Courier New" panose="02070309020205020404" pitchFamily="49" charset="0"/>
              </a:rPr>
              <a:t>opacity</a:t>
            </a:r>
            <a:r>
              <a:rPr lang="en-US" dirty="0">
                <a:solidFill>
                  <a:srgbClr val="657B83"/>
                </a:solidFill>
                <a:latin typeface="Courier New" panose="02070309020205020404" pitchFamily="49" charset="0"/>
              </a:rPr>
              <a:t>: </a:t>
            </a:r>
            <a:r>
              <a:rPr lang="en-US" dirty="0">
                <a:solidFill>
                  <a:srgbClr val="2AA198"/>
                </a:solidFill>
                <a:latin typeface="Courier New" panose="02070309020205020404" pitchFamily="49" charset="0"/>
              </a:rPr>
              <a:t>1</a:t>
            </a:r>
            <a:r>
              <a:rPr lang="en-US" dirty="0">
                <a:solidFill>
                  <a:srgbClr val="657B83"/>
                </a:solidFill>
                <a:latin typeface="Courier New" panose="02070309020205020404" pitchFamily="49" charset="0"/>
              </a:rPr>
              <a:t>; </a:t>
            </a:r>
          </a:p>
          <a:p>
            <a:r>
              <a:rPr lang="en-US" dirty="0">
                <a:solidFill>
                  <a:srgbClr val="657B83"/>
                </a:solidFill>
                <a:latin typeface="Courier New" panose="02070309020205020404" pitchFamily="49" charset="0"/>
              </a:rPr>
              <a:t>	} </a:t>
            </a:r>
          </a:p>
          <a:p>
            <a:r>
              <a:rPr lang="en-US" dirty="0">
                <a:solidFill>
                  <a:srgbClr val="657B83"/>
                </a:solidFill>
                <a:latin typeface="Courier New" panose="02070309020205020404" pitchFamily="49" charset="0"/>
              </a:rPr>
              <a:t>}</a:t>
            </a:r>
            <a:endParaRPr lang="en-US" sz="24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45700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USING KEYFRAMES</a:t>
            </a: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424731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657B83"/>
                </a:solidFill>
                <a:latin typeface="Courier New" panose="02070309020205020404" pitchFamily="49" charset="0"/>
              </a:rPr>
              <a:t>@</a:t>
            </a:r>
            <a:r>
              <a:rPr lang="en-US" dirty="0">
                <a:solidFill>
                  <a:srgbClr val="859900"/>
                </a:solidFill>
                <a:latin typeface="Courier New" panose="02070309020205020404" pitchFamily="49" charset="0"/>
              </a:rPr>
              <a:t>keyframes</a:t>
            </a:r>
            <a:r>
              <a:rPr lang="en-US" dirty="0">
                <a:solidFill>
                  <a:srgbClr val="657B83"/>
                </a:solidFill>
                <a:latin typeface="Courier New" panose="02070309020205020404" pitchFamily="49" charset="0"/>
              </a:rPr>
              <a:t> slidein { </a:t>
            </a:r>
          </a:p>
          <a:p>
            <a:r>
              <a:rPr lang="en-US" dirty="0">
                <a:solidFill>
                  <a:srgbClr val="657B83"/>
                </a:solidFill>
                <a:latin typeface="Courier New" panose="02070309020205020404" pitchFamily="49" charset="0"/>
              </a:rPr>
              <a:t>	0% { </a:t>
            </a:r>
          </a:p>
          <a:p>
            <a:r>
              <a:rPr lang="en-US" dirty="0">
                <a:solidFill>
                  <a:srgbClr val="657B83"/>
                </a:solidFill>
                <a:latin typeface="Courier New" panose="02070309020205020404" pitchFamily="49" charset="0"/>
              </a:rPr>
              <a:t>		</a:t>
            </a:r>
            <a:r>
              <a:rPr lang="en-US" dirty="0">
                <a:solidFill>
                  <a:srgbClr val="B58900"/>
                </a:solidFill>
                <a:latin typeface="Courier New" panose="02070309020205020404" pitchFamily="49" charset="0"/>
              </a:rPr>
              <a:t>transform</a:t>
            </a:r>
            <a:r>
              <a:rPr lang="en-US" dirty="0">
                <a:solidFill>
                  <a:srgbClr val="657B83"/>
                </a:solidFill>
                <a:latin typeface="Courier New" panose="02070309020205020404" pitchFamily="49" charset="0"/>
              </a:rPr>
              <a:t>: </a:t>
            </a:r>
            <a:r>
              <a:rPr lang="en-US" dirty="0">
                <a:solidFill>
                  <a:srgbClr val="DC322F"/>
                </a:solidFill>
                <a:latin typeface="Courier New" panose="02070309020205020404" pitchFamily="49" charset="0"/>
              </a:rPr>
              <a:t>translateX</a:t>
            </a:r>
            <a:r>
              <a:rPr lang="en-US" dirty="0">
                <a:solidFill>
                  <a:srgbClr val="657B83"/>
                </a:solidFill>
                <a:latin typeface="Courier New" panose="02070309020205020404" pitchFamily="49" charset="0"/>
              </a:rPr>
              <a:t>(-20rem); </a:t>
            </a:r>
          </a:p>
          <a:p>
            <a:r>
              <a:rPr lang="en-US" dirty="0">
                <a:solidFill>
                  <a:srgbClr val="657B83"/>
                </a:solidFill>
                <a:latin typeface="Courier New" panose="02070309020205020404" pitchFamily="49" charset="0"/>
              </a:rPr>
              <a:t>		</a:t>
            </a:r>
            <a:r>
              <a:rPr lang="en-US" dirty="0">
                <a:solidFill>
                  <a:srgbClr val="B58900"/>
                </a:solidFill>
                <a:latin typeface="Courier New" panose="02070309020205020404" pitchFamily="49" charset="0"/>
              </a:rPr>
              <a:t>opacity</a:t>
            </a:r>
            <a:r>
              <a:rPr lang="en-US" dirty="0">
                <a:solidFill>
                  <a:srgbClr val="657B83"/>
                </a:solidFill>
                <a:latin typeface="Courier New" panose="02070309020205020404" pitchFamily="49" charset="0"/>
              </a:rPr>
              <a:t>: </a:t>
            </a:r>
            <a:r>
              <a:rPr lang="en-US" dirty="0">
                <a:solidFill>
                  <a:srgbClr val="2AA198"/>
                </a:solidFill>
                <a:latin typeface="Courier New" panose="02070309020205020404" pitchFamily="49" charset="0"/>
              </a:rPr>
              <a:t>0</a:t>
            </a:r>
            <a:r>
              <a:rPr lang="en-US" dirty="0">
                <a:solidFill>
                  <a:srgbClr val="657B83"/>
                </a:solidFill>
                <a:latin typeface="Courier New" panose="02070309020205020404" pitchFamily="49" charset="0"/>
              </a:rPr>
              <a:t>; </a:t>
            </a:r>
          </a:p>
          <a:p>
            <a:r>
              <a:rPr lang="en-US" dirty="0">
                <a:solidFill>
                  <a:srgbClr val="657B83"/>
                </a:solidFill>
                <a:latin typeface="Courier New" panose="02070309020205020404" pitchFamily="49" charset="0"/>
              </a:rPr>
              <a:t>	} </a:t>
            </a:r>
          </a:p>
          <a:p>
            <a:endParaRPr lang="en-US" dirty="0">
              <a:solidFill>
                <a:srgbClr val="657B83"/>
              </a:solidFill>
              <a:latin typeface="Courier New" panose="02070309020205020404" pitchFamily="49" charset="0"/>
            </a:endParaRPr>
          </a:p>
          <a:p>
            <a:r>
              <a:rPr lang="en-US" dirty="0">
                <a:solidFill>
                  <a:srgbClr val="657B83"/>
                </a:solidFill>
                <a:latin typeface="Courier New" panose="02070309020205020404" pitchFamily="49" charset="0"/>
              </a:rPr>
              <a:t>	50% { </a:t>
            </a:r>
          </a:p>
          <a:p>
            <a:r>
              <a:rPr lang="en-US" dirty="0">
                <a:solidFill>
                  <a:srgbClr val="657B83"/>
                </a:solidFill>
                <a:latin typeface="Courier New" panose="02070309020205020404" pitchFamily="49" charset="0"/>
              </a:rPr>
              <a:t>		</a:t>
            </a:r>
            <a:r>
              <a:rPr lang="en-US" dirty="0">
                <a:solidFill>
                  <a:srgbClr val="B58900"/>
                </a:solidFill>
                <a:latin typeface="Courier New" panose="02070309020205020404" pitchFamily="49" charset="0"/>
              </a:rPr>
              <a:t>transform</a:t>
            </a:r>
            <a:r>
              <a:rPr lang="en-US" dirty="0">
                <a:solidFill>
                  <a:srgbClr val="657B83"/>
                </a:solidFill>
                <a:latin typeface="Courier New" panose="02070309020205020404" pitchFamily="49" charset="0"/>
              </a:rPr>
              <a:t>: </a:t>
            </a:r>
            <a:r>
              <a:rPr lang="en-US" dirty="0">
                <a:solidFill>
                  <a:srgbClr val="DC322F"/>
                </a:solidFill>
                <a:latin typeface="Courier New" panose="02070309020205020404" pitchFamily="49" charset="0"/>
              </a:rPr>
              <a:t>translateX</a:t>
            </a:r>
            <a:r>
              <a:rPr lang="en-US" dirty="0">
                <a:solidFill>
                  <a:srgbClr val="657B83"/>
                </a:solidFill>
                <a:latin typeface="Courier New" panose="02070309020205020404" pitchFamily="49" charset="0"/>
              </a:rPr>
              <a:t>(10rem); </a:t>
            </a:r>
          </a:p>
          <a:p>
            <a:r>
              <a:rPr lang="en-US" dirty="0">
                <a:solidFill>
                  <a:srgbClr val="657B83"/>
                </a:solidFill>
                <a:latin typeface="Courier New" panose="02070309020205020404" pitchFamily="49" charset="0"/>
              </a:rPr>
              <a:t>	} </a:t>
            </a:r>
          </a:p>
          <a:p>
            <a:endParaRPr lang="en-US" dirty="0">
              <a:solidFill>
                <a:srgbClr val="657B83"/>
              </a:solidFill>
              <a:latin typeface="Courier New" panose="02070309020205020404" pitchFamily="49" charset="0"/>
            </a:endParaRPr>
          </a:p>
          <a:p>
            <a:r>
              <a:rPr lang="en-US" dirty="0">
                <a:solidFill>
                  <a:srgbClr val="657B83"/>
                </a:solidFill>
                <a:latin typeface="Courier New" panose="02070309020205020404" pitchFamily="49" charset="0"/>
              </a:rPr>
              <a:t>	100% { </a:t>
            </a:r>
          </a:p>
          <a:p>
            <a:r>
              <a:rPr lang="en-US" dirty="0">
                <a:solidFill>
                  <a:srgbClr val="657B83"/>
                </a:solidFill>
                <a:latin typeface="Courier New" panose="02070309020205020404" pitchFamily="49" charset="0"/>
              </a:rPr>
              <a:t>		</a:t>
            </a:r>
            <a:r>
              <a:rPr lang="en-US" dirty="0">
                <a:solidFill>
                  <a:srgbClr val="B58900"/>
                </a:solidFill>
                <a:latin typeface="Courier New" panose="02070309020205020404" pitchFamily="49" charset="0"/>
              </a:rPr>
              <a:t>transform</a:t>
            </a:r>
            <a:r>
              <a:rPr lang="en-US" dirty="0">
                <a:solidFill>
                  <a:srgbClr val="657B83"/>
                </a:solidFill>
                <a:latin typeface="Courier New" panose="02070309020205020404" pitchFamily="49" charset="0"/>
              </a:rPr>
              <a:t>: </a:t>
            </a:r>
            <a:r>
              <a:rPr lang="en-US" dirty="0">
                <a:solidFill>
                  <a:srgbClr val="DC322F"/>
                </a:solidFill>
                <a:latin typeface="Courier New" panose="02070309020205020404" pitchFamily="49" charset="0"/>
              </a:rPr>
              <a:t>translateX</a:t>
            </a:r>
            <a:r>
              <a:rPr lang="en-US" dirty="0">
                <a:solidFill>
                  <a:srgbClr val="657B83"/>
                </a:solidFill>
                <a:latin typeface="Courier New" panose="02070309020205020404" pitchFamily="49" charset="0"/>
              </a:rPr>
              <a:t>(0); </a:t>
            </a:r>
          </a:p>
          <a:p>
            <a:r>
              <a:rPr lang="en-US" dirty="0">
                <a:solidFill>
                  <a:srgbClr val="657B83"/>
                </a:solidFill>
                <a:latin typeface="Courier New" panose="02070309020205020404" pitchFamily="49" charset="0"/>
              </a:rPr>
              <a:t>		</a:t>
            </a:r>
            <a:r>
              <a:rPr lang="en-US" dirty="0">
                <a:solidFill>
                  <a:srgbClr val="B58900"/>
                </a:solidFill>
                <a:latin typeface="Courier New" panose="02070309020205020404" pitchFamily="49" charset="0"/>
              </a:rPr>
              <a:t>opacity</a:t>
            </a:r>
            <a:r>
              <a:rPr lang="en-US" dirty="0">
                <a:solidFill>
                  <a:srgbClr val="657B83"/>
                </a:solidFill>
                <a:latin typeface="Courier New" panose="02070309020205020404" pitchFamily="49" charset="0"/>
              </a:rPr>
              <a:t>: </a:t>
            </a:r>
            <a:r>
              <a:rPr lang="en-US" dirty="0">
                <a:solidFill>
                  <a:srgbClr val="2AA198"/>
                </a:solidFill>
                <a:latin typeface="Courier New" panose="02070309020205020404" pitchFamily="49" charset="0"/>
              </a:rPr>
              <a:t>1</a:t>
            </a:r>
            <a:r>
              <a:rPr lang="en-US" dirty="0">
                <a:solidFill>
                  <a:srgbClr val="657B83"/>
                </a:solidFill>
                <a:latin typeface="Courier New" panose="02070309020205020404" pitchFamily="49" charset="0"/>
              </a:rPr>
              <a:t>; </a:t>
            </a:r>
          </a:p>
          <a:p>
            <a:r>
              <a:rPr lang="en-US" dirty="0">
                <a:solidFill>
                  <a:srgbClr val="657B83"/>
                </a:solidFill>
                <a:latin typeface="Courier New" panose="02070309020205020404" pitchFamily="49" charset="0"/>
              </a:rPr>
              <a:t>	} </a:t>
            </a:r>
          </a:p>
          <a:p>
            <a:r>
              <a:rPr lang="en-US" dirty="0">
                <a:solidFill>
                  <a:srgbClr val="657B83"/>
                </a:solidFill>
                <a:latin typeface="Courier New" panose="02070309020205020404" pitchFamily="49" charset="0"/>
              </a:rPr>
              <a:t>}</a:t>
            </a:r>
            <a:endParaRPr lang="en-US" sz="24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0276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GB" dirty="0">
                <a:solidFill>
                  <a:schemeClr val="accent1">
                    <a:lumMod val="50000"/>
                  </a:schemeClr>
                </a:solidFill>
                <a:latin typeface="Source Sans Pro" panose="020B0604020202020204" pitchFamily="34" charset="0"/>
              </a:rPr>
              <a:t>ANIMATIONS - DEMO</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49377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TRANSITIONS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1"/>
            <a:ext cx="9577597" cy="268492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CSS transitions provide a way to control animation speed when changing CSS properties. Instead of having property changes take effect immediately, you can cause the changes in a property to take place over a period of time. For example, if you change the color of an element from white to black, usually the change is instantaneous. With CSS transitions enabled, changes occur at time intervals that follow an acceleration curve, all of which can be customized.</a:t>
            </a:r>
          </a:p>
        </p:txBody>
      </p:sp>
    </p:spTree>
    <p:extLst>
      <p:ext uri="{BB962C8B-B14F-4D97-AF65-F5344CB8AC3E}">
        <p14:creationId xmlns:p14="http://schemas.microsoft.com/office/powerpoint/2010/main" val="364899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09971"/>
            <a:ext cx="9529011" cy="1038057"/>
          </a:xfrm>
        </p:spPr>
        <p:txBody>
          <a:bodyPr>
            <a:normAutofit/>
          </a:bodyPr>
          <a:lstStyle/>
          <a:p>
            <a:r>
              <a:rPr lang="en-GB" dirty="0">
                <a:solidFill>
                  <a:schemeClr val="accent1">
                    <a:lumMod val="50000"/>
                  </a:schemeClr>
                </a:solidFill>
                <a:latin typeface="Source Sans Pro" panose="020B0604020202020204" pitchFamily="34" charset="0"/>
              </a:rPr>
              <a:t>Resources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054780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solidFill>
                  <a:srgbClr val="002060"/>
                </a:solidFill>
                <a:latin typeface="Source Sans Pro" panose="020B0503030403020204" pitchFamily="34" charset="0"/>
                <a:ea typeface="Source Sans Pro" panose="020B0503030403020204" pitchFamily="34" charset="0"/>
              </a:rPr>
              <a:t>Resources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475414" y="1546412"/>
            <a:ext cx="9577597" cy="2666999"/>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FFA000"/>
                </a:solidFill>
                <a:latin typeface="latoregular"/>
                <a:hlinkClick r:id="rId4">
                  <a:extLst>
                    <a:ext uri="{A12FA001-AC4F-418D-AE19-62706E023703}">
                      <ahyp:hlinkClr xmlns:ahyp="http://schemas.microsoft.com/office/drawing/2018/hyperlinkcolor" val="tx"/>
                    </a:ext>
                  </a:extLst>
                </a:hlinkClick>
              </a:rPr>
              <a:t>https://developer.mozilla.org/en</a:t>
            </a:r>
            <a:r>
              <a:rPr lang="en-US" sz="2400" dirty="0">
                <a:solidFill>
                  <a:srgbClr val="FFA000"/>
                </a:solidFill>
                <a:latin typeface="latoregular"/>
                <a:hlinkClick r:id="rId5">
                  <a:extLst>
                    <a:ext uri="{A12FA001-AC4F-418D-AE19-62706E023703}">
                      <ahyp:hlinkClr xmlns:ahyp="http://schemas.microsoft.com/office/drawing/2018/hyperlinkcolor" val="tx"/>
                    </a:ext>
                  </a:extLst>
                </a:hlinkClick>
              </a:rPr>
              <a:t>-</a:t>
            </a:r>
            <a:r>
              <a:rPr lang="en-US" sz="2400" dirty="0">
                <a:solidFill>
                  <a:srgbClr val="FFA000"/>
                </a:solidFill>
                <a:latin typeface="latoregular"/>
                <a:hlinkClick r:id="rId5">
                  <a:extLst>
                    <a:ext uri="{A12FA001-AC4F-418D-AE19-62706E023703}">
                      <ahyp:hlinkClr xmlns:ahyp="http://schemas.microsoft.com/office/drawing/2018/hyperlinkcolor" val="tx"/>
                    </a:ext>
                  </a:extLst>
                </a:hlinkClick>
              </a:rPr>
              <a:t>US/docs/Web/CSS/CSS_animated_properties</a:t>
            </a:r>
            <a:endParaRPr lang="en-US" sz="2400" dirty="0">
              <a:solidFill>
                <a:srgbClr val="234465"/>
              </a:solidFill>
              <a:latin typeface="latoregular"/>
            </a:endParaRPr>
          </a:p>
          <a:p>
            <a:pPr algn="l"/>
            <a:endParaRPr lang="en-US" sz="2400" dirty="0">
              <a:solidFill>
                <a:srgbClr val="002060"/>
              </a:solidFill>
              <a:latin typeface="Source Sans Pro" panose="020B0604020202020204" pitchFamily="34" charset="0"/>
            </a:endParaRPr>
          </a:p>
        </p:txBody>
      </p:sp>
    </p:spTree>
    <p:extLst>
      <p:ext uri="{BB962C8B-B14F-4D97-AF65-F5344CB8AC3E}">
        <p14:creationId xmlns:p14="http://schemas.microsoft.com/office/powerpoint/2010/main" val="1222952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RESOURCES - TRANSITIONS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1"/>
            <a:ext cx="9577597" cy="4768379"/>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4">
                  <a:extLst>
                    <a:ext uri="{A12FA001-AC4F-418D-AE19-62706E023703}">
                      <ahyp:hlinkClr xmlns:ahyp="http://schemas.microsoft.com/office/drawing/2018/hyperlinkcolor" val="tx"/>
                    </a:ext>
                  </a:extLst>
                </a:hlinkClick>
              </a:rPr>
              <a:t>https://developer.mozilla.org/en-US/docs/Web/CSS/CSS_Transitions</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5">
                  <a:extLst>
                    <a:ext uri="{A12FA001-AC4F-418D-AE19-62706E023703}">
                      <ahyp:hlinkClr xmlns:ahyp="http://schemas.microsoft.com/office/drawing/2018/hyperlinkcolor" val="tx"/>
                    </a:ext>
                  </a:extLst>
                </a:hlinkClick>
              </a:rPr>
              <a:t>https://developer.mozilla.org/en-US/docs/Web/CSS/CSS_Transitions/Using_CSS_transitions</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6">
                  <a:extLst>
                    <a:ext uri="{A12FA001-AC4F-418D-AE19-62706E023703}">
                      <ahyp:hlinkClr xmlns:ahyp="http://schemas.microsoft.com/office/drawing/2018/hyperlinkcolor" val="tx"/>
                    </a:ext>
                  </a:extLst>
                </a:hlinkClick>
              </a:rPr>
              <a:t>https://css-tricks.com/almanac/properties/t/transition/</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7">
                  <a:extLst>
                    <a:ext uri="{A12FA001-AC4F-418D-AE19-62706E023703}">
                      <ahyp:hlinkClr xmlns:ahyp="http://schemas.microsoft.com/office/drawing/2018/hyperlinkcolor" val="tx"/>
                    </a:ext>
                  </a:extLst>
                </a:hlinkClick>
              </a:rPr>
              <a:t>https://easings.net/</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8">
                  <a:extLst>
                    <a:ext uri="{A12FA001-AC4F-418D-AE19-62706E023703}">
                      <ahyp:hlinkClr xmlns:ahyp="http://schemas.microsoft.com/office/drawing/2018/hyperlinkcolor" val="tx"/>
                    </a:ext>
                  </a:extLst>
                </a:hlinkClick>
              </a:rPr>
              <a:t>https://blog.alexmaccaw.com/css-transitions</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9">
                  <a:extLst>
                    <a:ext uri="{A12FA001-AC4F-418D-AE19-62706E023703}">
                      <ahyp:hlinkClr xmlns:ahyp="http://schemas.microsoft.com/office/drawing/2018/hyperlinkcolor" val="tx"/>
                    </a:ext>
                  </a:extLst>
                </a:hlinkClick>
              </a:rPr>
              <a:t>https://www.adobe.com/devnet/archive/html5/articles/using-css3-transitions-a-comprehensive-guide.html</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10">
                  <a:extLst>
                    <a:ext uri="{A12FA001-AC4F-418D-AE19-62706E023703}">
                      <ahyp:hlinkClr xmlns:ahyp="http://schemas.microsoft.com/office/drawing/2018/hyperlinkcolor" val="tx"/>
                    </a:ext>
                  </a:extLst>
                </a:hlinkClick>
              </a:rPr>
              <a:t>https://css-tricks.com/different-transitions-for-hover-on-hover-off/</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11">
                  <a:extLst>
                    <a:ext uri="{A12FA001-AC4F-418D-AE19-62706E023703}">
                      <ahyp:hlinkClr xmlns:ahyp="http://schemas.microsoft.com/office/drawing/2018/hyperlinkcolor" val="tx"/>
                    </a:ext>
                  </a:extLst>
                </a:hlinkClick>
              </a:rPr>
              <a:t>http://joelb.me/blog/2012/maintaining-css-style-states-using-infinite-transition-delays/</a:t>
            </a:r>
            <a:endParaRPr lang="en-US" sz="2400" b="1" dirty="0">
              <a:solidFill>
                <a:srgbClr val="F3BE60"/>
              </a:solidFill>
              <a:latin typeface="Source Sans Pro" panose="020B0604020202020204" pitchFamily="34" charset="0"/>
            </a:endParaRPr>
          </a:p>
        </p:txBody>
      </p:sp>
    </p:spTree>
    <p:extLst>
      <p:ext uri="{BB962C8B-B14F-4D97-AF65-F5344CB8AC3E}">
        <p14:creationId xmlns:p14="http://schemas.microsoft.com/office/powerpoint/2010/main" val="342713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RESOURCES - ANIMATIONS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1"/>
            <a:ext cx="9577597" cy="4768379"/>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4">
                  <a:extLst>
                    <a:ext uri="{A12FA001-AC4F-418D-AE19-62706E023703}">
                      <ahyp:hlinkClr xmlns:ahyp="http://schemas.microsoft.com/office/drawing/2018/hyperlinkcolor" val="tx"/>
                    </a:ext>
                  </a:extLst>
                </a:hlinkClick>
              </a:rPr>
              <a:t>https://developer.mozilla.org/en-US/docs/Web/CSS/CSS_Animations</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5">
                  <a:extLst>
                    <a:ext uri="{A12FA001-AC4F-418D-AE19-62706E023703}">
                      <ahyp:hlinkClr xmlns:ahyp="http://schemas.microsoft.com/office/drawing/2018/hyperlinkcolor" val="tx"/>
                    </a:ext>
                  </a:extLst>
                </a:hlinkClick>
              </a:rPr>
              <a:t>https://developer.mozilla.org/en-US/docs/Web/CSS/CSS_Animations/Using_CSS_animations</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6">
                  <a:extLst>
                    <a:ext uri="{A12FA001-AC4F-418D-AE19-62706E023703}">
                      <ahyp:hlinkClr xmlns:ahyp="http://schemas.microsoft.com/office/drawing/2018/hyperlinkcolor" val="tx"/>
                    </a:ext>
                  </a:extLst>
                </a:hlinkClick>
              </a:rPr>
              <a:t>https://developer.mozilla.org/en-US/docs/Web/CSS/@keyframes</a:t>
            </a:r>
            <a:endParaRPr lang="en-US" sz="2400" b="1" dirty="0">
              <a:solidFill>
                <a:srgbClr val="F3BE60"/>
              </a:solidFill>
              <a:latin typeface="Source Sans Pro" panose="020B0604020202020204" pitchFamily="34" charset="0"/>
            </a:endParaRPr>
          </a:p>
          <a:p>
            <a:pPr marL="342900" indent="-342900" algn="l">
              <a:lnSpc>
                <a:spcPct val="150000"/>
              </a:lnSpc>
              <a:buFont typeface="Arial" panose="020B0604020202020204" pitchFamily="34" charset="0"/>
              <a:buChar char="•"/>
            </a:pPr>
            <a:r>
              <a:rPr lang="en-US" sz="2400" b="1" dirty="0">
                <a:solidFill>
                  <a:srgbClr val="F3BE60"/>
                </a:solidFill>
                <a:latin typeface="Source Sans Pro" panose="020B0604020202020204" pitchFamily="34" charset="0"/>
                <a:hlinkClick r:id="rId7">
                  <a:extLst>
                    <a:ext uri="{A12FA001-AC4F-418D-AE19-62706E023703}">
                      <ahyp:hlinkClr xmlns:ahyp="http://schemas.microsoft.com/office/drawing/2018/hyperlinkcolor" val="tx"/>
                    </a:ext>
                  </a:extLst>
                </a:hlinkClick>
              </a:rPr>
              <a:t>https://css-tricks.com/almanac/properties/a/animation/</a:t>
            </a:r>
            <a:endParaRPr lang="en-US" sz="2400" b="1" dirty="0">
              <a:solidFill>
                <a:srgbClr val="F3BE60"/>
              </a:solidFill>
              <a:latin typeface="Source Sans Pro" panose="020B0604020202020204" pitchFamily="34" charset="0"/>
            </a:endParaRPr>
          </a:p>
          <a:p>
            <a:pPr marL="342900" indent="-342900" algn="l">
              <a:lnSpc>
                <a:spcPct val="100000"/>
              </a:lnSpc>
              <a:buFont typeface="Arial" panose="020B0604020202020204" pitchFamily="34" charset="0"/>
              <a:buChar char="•"/>
            </a:pPr>
            <a:r>
              <a:rPr lang="en-US" sz="2400" b="1" dirty="0">
                <a:solidFill>
                  <a:srgbClr val="F3BE60"/>
                </a:solidFill>
                <a:latin typeface="Source Sans Pro" panose="020B0604020202020204" pitchFamily="34" charset="0"/>
                <a:hlinkClick r:id="rId8">
                  <a:extLst>
                    <a:ext uri="{A12FA001-AC4F-418D-AE19-62706E023703}">
                      <ahyp:hlinkClr xmlns:ahyp="http://schemas.microsoft.com/office/drawing/2018/hyperlinkcolor" val="tx"/>
                    </a:ext>
                  </a:extLst>
                </a:hlinkClick>
              </a:rPr>
              <a:t>https://daneden.github.io/animate.css/</a:t>
            </a:r>
            <a:endParaRPr lang="en-US" sz="2400" b="1" dirty="0">
              <a:solidFill>
                <a:srgbClr val="F3BE60"/>
              </a:solidFill>
              <a:latin typeface="Source Sans Pro" panose="020B0604020202020204" pitchFamily="34" charset="0"/>
            </a:endParaRPr>
          </a:p>
          <a:p>
            <a:pPr marL="342900" indent="-342900" algn="l">
              <a:buFont typeface="Arial" panose="020B0604020202020204" pitchFamily="34" charset="0"/>
              <a:buChar char="•"/>
            </a:pPr>
            <a:endParaRPr lang="en-US" sz="2400" dirty="0">
              <a:solidFill>
                <a:srgbClr val="002060"/>
              </a:solidFill>
              <a:latin typeface="Source Sans Pro" panose="020B0604020202020204" pitchFamily="34" charset="0"/>
            </a:endParaRPr>
          </a:p>
        </p:txBody>
      </p:sp>
    </p:spTree>
    <p:extLst>
      <p:ext uri="{BB962C8B-B14F-4D97-AF65-F5344CB8AC3E}">
        <p14:creationId xmlns:p14="http://schemas.microsoft.com/office/powerpoint/2010/main" val="4898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TRANSITIONS - PROPERTIES</a:t>
            </a:r>
          </a:p>
        </p:txBody>
      </p:sp>
      <p:sp>
        <p:nvSpPr>
          <p:cNvPr id="9" name="Title 1">
            <a:extLst>
              <a:ext uri="{FF2B5EF4-FFF2-40B4-BE49-F238E27FC236}">
                <a16:creationId xmlns:a16="http://schemas.microsoft.com/office/drawing/2014/main" id="{6C189533-7A35-4821-82FB-837083D00113}"/>
              </a:ext>
            </a:extLst>
          </p:cNvPr>
          <p:cNvSpPr txBox="1">
            <a:spLocks/>
          </p:cNvSpPr>
          <p:nvPr/>
        </p:nvSpPr>
        <p:spPr>
          <a:xfrm>
            <a:off x="1524000" y="1624831"/>
            <a:ext cx="9529011" cy="3592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bg-BG" sz="2800" b="1" dirty="0">
              <a:solidFill>
                <a:srgbClr val="002060"/>
              </a:solidFill>
              <a:latin typeface="Source Sans Pro" panose="020B0604020202020204" pitchFamily="34" charset="0"/>
            </a:endParaRP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156966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8E6C00"/>
                </a:solidFill>
                <a:latin typeface="Source Sans Pro" panose="020B0503030403020204" pitchFamily="34" charset="0"/>
                <a:ea typeface="Source Sans Pro" panose="020B0503030403020204" pitchFamily="34" charset="0"/>
              </a:rPr>
              <a:t>transition-property: </a:t>
            </a:r>
            <a:r>
              <a:rPr lang="en-US" sz="2400" dirty="0">
                <a:solidFill>
                  <a:srgbClr val="00B050"/>
                </a:solidFill>
                <a:latin typeface="Source Sans Pro" panose="020B0503030403020204" pitchFamily="34" charset="0"/>
                <a:ea typeface="Source Sans Pro" panose="020B0503030403020204" pitchFamily="34" charset="0"/>
              </a:rPr>
              <a:t>color</a:t>
            </a:r>
            <a:r>
              <a:rPr lang="en-US" sz="2400" dirty="0">
                <a:solidFill>
                  <a:srgbClr val="8E6C00"/>
                </a:solidFill>
                <a:latin typeface="Source Sans Pro" panose="020B0503030403020204" pitchFamily="34" charset="0"/>
                <a:ea typeface="Source Sans Pro" panose="020B0503030403020204" pitchFamily="34" charset="0"/>
              </a:rPr>
              <a:t>;</a:t>
            </a:r>
          </a:p>
          <a:p>
            <a:r>
              <a:rPr lang="en-US" sz="2400" dirty="0">
                <a:solidFill>
                  <a:srgbClr val="8E6C00"/>
                </a:solidFill>
                <a:latin typeface="Source Sans Pro" panose="020B0503030403020204" pitchFamily="34" charset="0"/>
                <a:ea typeface="Source Sans Pro" panose="020B0503030403020204" pitchFamily="34" charset="0"/>
              </a:rPr>
              <a:t>transition-duration: </a:t>
            </a:r>
            <a:r>
              <a:rPr lang="en-US" sz="2400" dirty="0">
                <a:solidFill>
                  <a:srgbClr val="00B050"/>
                </a:solidFill>
                <a:latin typeface="Source Sans Pro" panose="020B0503030403020204" pitchFamily="34" charset="0"/>
                <a:ea typeface="Source Sans Pro" panose="020B0503030403020204" pitchFamily="34" charset="0"/>
              </a:rPr>
              <a:t>4s</a:t>
            </a:r>
            <a:r>
              <a:rPr lang="en-US" sz="2400" dirty="0">
                <a:solidFill>
                  <a:srgbClr val="8E6C00"/>
                </a:solidFill>
                <a:latin typeface="Source Sans Pro" panose="020B0503030403020204" pitchFamily="34" charset="0"/>
                <a:ea typeface="Source Sans Pro" panose="020B0503030403020204" pitchFamily="34" charset="0"/>
              </a:rPr>
              <a:t>;</a:t>
            </a:r>
          </a:p>
          <a:p>
            <a:r>
              <a:rPr lang="en-US" sz="2400" dirty="0">
                <a:solidFill>
                  <a:srgbClr val="8E6C00"/>
                </a:solidFill>
                <a:latin typeface="Source Sans Pro" panose="020B0503030403020204" pitchFamily="34" charset="0"/>
                <a:ea typeface="Source Sans Pro" panose="020B0503030403020204" pitchFamily="34" charset="0"/>
              </a:rPr>
              <a:t>transition-timing-function: </a:t>
            </a:r>
            <a:r>
              <a:rPr lang="en-US" sz="2400" dirty="0">
                <a:solidFill>
                  <a:srgbClr val="7030A0"/>
                </a:solidFill>
                <a:latin typeface="Source Sans Pro" panose="020B0503030403020204" pitchFamily="34" charset="0"/>
                <a:ea typeface="Source Sans Pro" panose="020B0503030403020204" pitchFamily="34" charset="0"/>
              </a:rPr>
              <a:t>ease-in-out</a:t>
            </a:r>
            <a:r>
              <a:rPr lang="en-US" sz="2400" dirty="0">
                <a:solidFill>
                  <a:srgbClr val="8E6C00"/>
                </a:solidFill>
                <a:latin typeface="Source Sans Pro" panose="020B0503030403020204" pitchFamily="34" charset="0"/>
                <a:ea typeface="Source Sans Pro" panose="020B0503030403020204" pitchFamily="34" charset="0"/>
              </a:rPr>
              <a:t>;</a:t>
            </a:r>
          </a:p>
          <a:p>
            <a:r>
              <a:rPr lang="en-US" sz="2400" dirty="0">
                <a:solidFill>
                  <a:srgbClr val="8E6C00"/>
                </a:solidFill>
                <a:latin typeface="Source Sans Pro" panose="020B0503030403020204" pitchFamily="34" charset="0"/>
                <a:ea typeface="Source Sans Pro" panose="020B0503030403020204" pitchFamily="34" charset="0"/>
              </a:rPr>
              <a:t>transition-delay: </a:t>
            </a:r>
            <a:r>
              <a:rPr lang="en-US" sz="2400" dirty="0">
                <a:solidFill>
                  <a:srgbClr val="00B050"/>
                </a:solidFill>
                <a:latin typeface="Source Sans Pro" panose="020B0503030403020204" pitchFamily="34" charset="0"/>
                <a:ea typeface="Source Sans Pro" panose="020B0503030403020204" pitchFamily="34" charset="0"/>
              </a:rPr>
              <a:t>1s</a:t>
            </a:r>
            <a:r>
              <a:rPr lang="en-US" sz="2400" dirty="0">
                <a:solidFill>
                  <a:srgbClr val="8E6C00"/>
                </a:solidFill>
                <a:latin typeface="Source Sans Pro" panose="020B0503030403020204" pitchFamily="34" charset="0"/>
                <a:ea typeface="Source Sans Pro" panose="020B0503030403020204" pitchFamily="34" charset="0"/>
              </a:rPr>
              <a:t>;</a:t>
            </a:r>
            <a:endParaRPr lang="en-US" sz="2400" dirty="0">
              <a:solidFill>
                <a:srgbClr val="00B0F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344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TRANSITIONS - SHORTHAND</a:t>
            </a:r>
          </a:p>
        </p:txBody>
      </p:sp>
      <p:sp>
        <p:nvSpPr>
          <p:cNvPr id="7" name="TextBox 6">
            <a:extLst>
              <a:ext uri="{FF2B5EF4-FFF2-40B4-BE49-F238E27FC236}">
                <a16:creationId xmlns:a16="http://schemas.microsoft.com/office/drawing/2014/main" id="{C4FED6E3-F630-488A-865F-C941D6211FC2}"/>
              </a:ext>
            </a:extLst>
          </p:cNvPr>
          <p:cNvSpPr txBox="1"/>
          <p:nvPr/>
        </p:nvSpPr>
        <p:spPr>
          <a:xfrm>
            <a:off x="1524000" y="1694329"/>
            <a:ext cx="9577598"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rgbClr val="002060"/>
                </a:solidFill>
                <a:latin typeface="Source Sans Pro" panose="020B0503030403020204" pitchFamily="34" charset="0"/>
                <a:ea typeface="Source Sans Pro" panose="020B0503030403020204" pitchFamily="34" charset="0"/>
              </a:rPr>
              <a:t>/* property name | duration | timing function | delay */</a:t>
            </a:r>
          </a:p>
          <a:p>
            <a:r>
              <a:rPr lang="en-US" sz="2400" dirty="0">
                <a:solidFill>
                  <a:schemeClr val="accent2">
                    <a:lumMod val="75000"/>
                  </a:schemeClr>
                </a:solidFill>
                <a:latin typeface="Source Sans Pro" panose="020B0503030403020204" pitchFamily="34" charset="0"/>
                <a:ea typeface="Source Sans Pro" panose="020B0503030403020204" pitchFamily="34" charset="0"/>
              </a:rPr>
              <a:t>transition</a:t>
            </a:r>
            <a:r>
              <a:rPr lang="en-US" sz="2400" dirty="0">
                <a:solidFill>
                  <a:srgbClr val="002060"/>
                </a:solidFill>
                <a:latin typeface="Source Sans Pro" panose="020B0503030403020204" pitchFamily="34" charset="0"/>
                <a:ea typeface="Source Sans Pro" panose="020B0503030403020204" pitchFamily="34" charset="0"/>
              </a:rPr>
              <a:t>: </a:t>
            </a:r>
            <a:r>
              <a:rPr lang="en-US" sz="2400" dirty="0">
                <a:solidFill>
                  <a:srgbClr val="1199FF"/>
                </a:solidFill>
                <a:latin typeface="Source Sans Pro" panose="020B0503030403020204" pitchFamily="34" charset="0"/>
                <a:ea typeface="Source Sans Pro" panose="020B0503030403020204" pitchFamily="34" charset="0"/>
              </a:rPr>
              <a:t>color</a:t>
            </a:r>
            <a:r>
              <a:rPr lang="en-US" sz="2400" dirty="0">
                <a:solidFill>
                  <a:srgbClr val="002060"/>
                </a:solidFill>
                <a:latin typeface="Source Sans Pro" panose="020B0503030403020204" pitchFamily="34" charset="0"/>
                <a:ea typeface="Source Sans Pro" panose="020B0503030403020204" pitchFamily="34" charset="0"/>
              </a:rPr>
              <a:t> </a:t>
            </a:r>
            <a:r>
              <a:rPr lang="en-US" sz="2400" dirty="0">
                <a:solidFill>
                  <a:srgbClr val="00B050"/>
                </a:solidFill>
                <a:latin typeface="Source Sans Pro" panose="020B0503030403020204" pitchFamily="34" charset="0"/>
                <a:ea typeface="Source Sans Pro" panose="020B0503030403020204" pitchFamily="34" charset="0"/>
              </a:rPr>
              <a:t>4s</a:t>
            </a:r>
            <a:r>
              <a:rPr lang="en-US" sz="2400" dirty="0">
                <a:solidFill>
                  <a:srgbClr val="002060"/>
                </a:solidFill>
                <a:latin typeface="Source Sans Pro" panose="020B0503030403020204" pitchFamily="34" charset="0"/>
                <a:ea typeface="Source Sans Pro" panose="020B0503030403020204" pitchFamily="34" charset="0"/>
              </a:rPr>
              <a:t> </a:t>
            </a:r>
            <a:r>
              <a:rPr lang="en-US" sz="2400" dirty="0">
                <a:solidFill>
                  <a:srgbClr val="7030A0"/>
                </a:solidFill>
                <a:latin typeface="Source Sans Pro" panose="020B0503030403020204" pitchFamily="34" charset="0"/>
                <a:ea typeface="Source Sans Pro" panose="020B0503030403020204" pitchFamily="34" charset="0"/>
              </a:rPr>
              <a:t>ease-in-out</a:t>
            </a:r>
            <a:r>
              <a:rPr lang="en-US" sz="2400" dirty="0">
                <a:solidFill>
                  <a:srgbClr val="002060"/>
                </a:solidFill>
                <a:latin typeface="Source Sans Pro" panose="020B0503030403020204" pitchFamily="34" charset="0"/>
                <a:ea typeface="Source Sans Pro" panose="020B0503030403020204" pitchFamily="34" charset="0"/>
              </a:rPr>
              <a:t> </a:t>
            </a:r>
            <a:r>
              <a:rPr lang="en-US" sz="2400" dirty="0">
                <a:solidFill>
                  <a:srgbClr val="C00000"/>
                </a:solidFill>
                <a:latin typeface="Source Sans Pro" panose="020B0503030403020204" pitchFamily="34" charset="0"/>
                <a:ea typeface="Source Sans Pro" panose="020B0503030403020204" pitchFamily="34" charset="0"/>
              </a:rPr>
              <a:t>1s</a:t>
            </a:r>
            <a:r>
              <a:rPr lang="en-US" sz="2400" dirty="0">
                <a:solidFill>
                  <a:srgbClr val="002060"/>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27720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TRANSITIONS - TIMING FUNCTIONS</a:t>
            </a:r>
          </a:p>
        </p:txBody>
      </p:sp>
      <p:sp>
        <p:nvSpPr>
          <p:cNvPr id="8" name="Title 1">
            <a:extLst>
              <a:ext uri="{FF2B5EF4-FFF2-40B4-BE49-F238E27FC236}">
                <a16:creationId xmlns:a16="http://schemas.microsoft.com/office/drawing/2014/main" id="{926DB145-A2D7-4ABC-AB6E-8899062FCA79}"/>
              </a:ext>
            </a:extLst>
          </p:cNvPr>
          <p:cNvSpPr txBox="1">
            <a:spLocks/>
          </p:cNvSpPr>
          <p:nvPr/>
        </p:nvSpPr>
        <p:spPr>
          <a:xfrm>
            <a:off x="1524000" y="1600201"/>
            <a:ext cx="9577597" cy="428064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Mathematical function that describes how fast one-dimensional values change during animations. This lets you vary the animation's speed over the course of its duration.</a:t>
            </a:r>
          </a:p>
          <a:p>
            <a:pPr algn="l"/>
            <a:endParaRPr lang="en-US" sz="2400" dirty="0">
              <a:solidFill>
                <a:srgbClr val="002060"/>
              </a:solidFill>
              <a:latin typeface="Source Sans Pro" panose="020B0604020202020204" pitchFamily="34" charset="0"/>
            </a:endParaRPr>
          </a:p>
          <a:p>
            <a:pPr algn="l"/>
            <a:r>
              <a:rPr lang="en-US" sz="2400" dirty="0">
                <a:solidFill>
                  <a:srgbClr val="002060"/>
                </a:solidFill>
                <a:latin typeface="Source Sans Pro" panose="020B0604020202020204" pitchFamily="34" charset="0"/>
              </a:rPr>
              <a:t>"Smooth" timing functions are often called easing functions. They correlate a time ratio to an output ratio, both expressed as s. For these values, 0.0 represents the initial state, and 1.0 represents the final state.</a:t>
            </a:r>
          </a:p>
        </p:txBody>
      </p:sp>
    </p:spTree>
    <p:extLst>
      <p:ext uri="{BB962C8B-B14F-4D97-AF65-F5344CB8AC3E}">
        <p14:creationId xmlns:p14="http://schemas.microsoft.com/office/powerpoint/2010/main" val="125255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TIMING FUNCTIONS - LINEAR</a:t>
            </a:r>
          </a:p>
        </p:txBody>
      </p:sp>
      <p:pic>
        <p:nvPicPr>
          <p:cNvPr id="1026" name="Picture 2" descr="https://mdn.mozillademos.org/files/3425/cubic-bezier,linear.png">
            <a:extLst>
              <a:ext uri="{FF2B5EF4-FFF2-40B4-BE49-F238E27FC236}">
                <a16:creationId xmlns:a16="http://schemas.microsoft.com/office/drawing/2014/main" id="{F63FAB52-97EE-4CEC-8F20-520B357C6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70579"/>
            <a:ext cx="2371725" cy="31623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F864AC2-764F-4F7B-BE0C-2B0A4B438A76}"/>
              </a:ext>
            </a:extLst>
          </p:cNvPr>
          <p:cNvSpPr txBox="1">
            <a:spLocks/>
          </p:cNvSpPr>
          <p:nvPr/>
        </p:nvSpPr>
        <p:spPr>
          <a:xfrm>
            <a:off x="4410635" y="2170579"/>
            <a:ext cx="6690962" cy="371026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The animation moves from beginning to end at a constant rate. This keyword represents the timing function</a:t>
            </a:r>
          </a:p>
          <a:p>
            <a:pPr algn="l"/>
            <a:endParaRPr lang="en-US" sz="2400" dirty="0">
              <a:solidFill>
                <a:srgbClr val="002060"/>
              </a:solidFill>
              <a:latin typeface="Source Sans Pro" panose="020B0604020202020204" pitchFamily="34" charset="0"/>
            </a:endParaRPr>
          </a:p>
          <a:p>
            <a:pPr algn="l"/>
            <a:r>
              <a:rPr lang="en-US" sz="2400" dirty="0">
                <a:solidFill>
                  <a:srgbClr val="002060"/>
                </a:solidFill>
                <a:latin typeface="Source Sans Pro" panose="020B0604020202020204" pitchFamily="34" charset="0"/>
              </a:rPr>
              <a:t>cubic-bezier(0.0, 0.0, 1.0, 1.0)</a:t>
            </a:r>
          </a:p>
        </p:txBody>
      </p:sp>
    </p:spTree>
    <p:extLst>
      <p:ext uri="{BB962C8B-B14F-4D97-AF65-F5344CB8AC3E}">
        <p14:creationId xmlns:p14="http://schemas.microsoft.com/office/powerpoint/2010/main" val="317315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TIMING FUNCTIONS - EASE</a:t>
            </a:r>
          </a:p>
        </p:txBody>
      </p:sp>
      <p:sp>
        <p:nvSpPr>
          <p:cNvPr id="7" name="Title 1">
            <a:extLst>
              <a:ext uri="{FF2B5EF4-FFF2-40B4-BE49-F238E27FC236}">
                <a16:creationId xmlns:a16="http://schemas.microsoft.com/office/drawing/2014/main" id="{DF864AC2-764F-4F7B-BE0C-2B0A4B438A76}"/>
              </a:ext>
            </a:extLst>
          </p:cNvPr>
          <p:cNvSpPr txBox="1">
            <a:spLocks/>
          </p:cNvSpPr>
          <p:nvPr/>
        </p:nvSpPr>
        <p:spPr>
          <a:xfrm>
            <a:off x="4410635" y="2170579"/>
            <a:ext cx="6690962" cy="371026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The animation starts slowly, accelerates sharply, and then slows gradually towards the end. This keyword represents the timing function</a:t>
            </a:r>
          </a:p>
          <a:p>
            <a:pPr algn="l"/>
            <a:endParaRPr lang="en-US" sz="2400" dirty="0">
              <a:solidFill>
                <a:srgbClr val="002060"/>
              </a:solidFill>
              <a:latin typeface="Source Sans Pro" panose="020B0604020202020204" pitchFamily="34" charset="0"/>
            </a:endParaRPr>
          </a:p>
          <a:p>
            <a:pPr algn="l"/>
            <a:r>
              <a:rPr lang="en-US" sz="2400" dirty="0">
                <a:solidFill>
                  <a:srgbClr val="002060"/>
                </a:solidFill>
                <a:latin typeface="Source Sans Pro" panose="020B0604020202020204" pitchFamily="34" charset="0"/>
              </a:rPr>
              <a:t>cubic-bezier(0.25, 0.1, 0.25, 1.0)</a:t>
            </a:r>
          </a:p>
          <a:p>
            <a:pPr algn="l"/>
            <a:endParaRPr lang="en-US" sz="2400" dirty="0">
              <a:solidFill>
                <a:srgbClr val="002060"/>
              </a:solidFill>
              <a:latin typeface="Source Sans Pro" panose="020B0604020202020204" pitchFamily="34" charset="0"/>
            </a:endParaRPr>
          </a:p>
          <a:p>
            <a:pPr algn="l"/>
            <a:r>
              <a:rPr lang="en-US" sz="2400" dirty="0">
                <a:solidFill>
                  <a:srgbClr val="002060"/>
                </a:solidFill>
                <a:latin typeface="Source Sans Pro" panose="020B0604020202020204" pitchFamily="34" charset="0"/>
              </a:rPr>
              <a:t>It is similar to ease-in-out, though it accelerates more sharply at the beginning.</a:t>
            </a:r>
          </a:p>
        </p:txBody>
      </p:sp>
      <p:pic>
        <p:nvPicPr>
          <p:cNvPr id="2050" name="Picture 2" descr="https://mdn.mozillademos.org/files/3429/cubic-bezier,ease.png">
            <a:extLst>
              <a:ext uri="{FF2B5EF4-FFF2-40B4-BE49-F238E27FC236}">
                <a16:creationId xmlns:a16="http://schemas.microsoft.com/office/drawing/2014/main" id="{52954883-C63B-4786-A366-B7B3F43F37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70579"/>
            <a:ext cx="23241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66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TIMING FUNCTIONS - EASE-IN</a:t>
            </a:r>
          </a:p>
        </p:txBody>
      </p:sp>
      <p:sp>
        <p:nvSpPr>
          <p:cNvPr id="7" name="Title 1">
            <a:extLst>
              <a:ext uri="{FF2B5EF4-FFF2-40B4-BE49-F238E27FC236}">
                <a16:creationId xmlns:a16="http://schemas.microsoft.com/office/drawing/2014/main" id="{DF864AC2-764F-4F7B-BE0C-2B0A4B438A76}"/>
              </a:ext>
            </a:extLst>
          </p:cNvPr>
          <p:cNvSpPr txBox="1">
            <a:spLocks/>
          </p:cNvSpPr>
          <p:nvPr/>
        </p:nvSpPr>
        <p:spPr>
          <a:xfrm>
            <a:off x="4410635" y="2170579"/>
            <a:ext cx="6690962" cy="371026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The animation starts slowly, and then progressively speeds up until the end, at which point it stops abruptly. This keyword represents the timing function</a:t>
            </a:r>
          </a:p>
          <a:p>
            <a:pPr algn="l"/>
            <a:endParaRPr lang="en-US" sz="2400" dirty="0">
              <a:solidFill>
                <a:srgbClr val="002060"/>
              </a:solidFill>
              <a:latin typeface="Source Sans Pro" panose="020B0604020202020204" pitchFamily="34" charset="0"/>
            </a:endParaRPr>
          </a:p>
          <a:p>
            <a:pPr algn="l"/>
            <a:r>
              <a:rPr lang="en-US" sz="2400" dirty="0">
                <a:solidFill>
                  <a:srgbClr val="002060"/>
                </a:solidFill>
                <a:latin typeface="Source Sans Pro" panose="020B0604020202020204" pitchFamily="34" charset="0"/>
              </a:rPr>
              <a:t>cubic-bezier(0.42, 0.0, 1.0, 1.0)</a:t>
            </a:r>
          </a:p>
        </p:txBody>
      </p:sp>
      <p:pic>
        <p:nvPicPr>
          <p:cNvPr id="3074" name="Picture 2" descr="https://mdn.mozillademos.org/files/3426/cubic-bezier,ease-in.png">
            <a:extLst>
              <a:ext uri="{FF2B5EF4-FFF2-40B4-BE49-F238E27FC236}">
                <a16:creationId xmlns:a16="http://schemas.microsoft.com/office/drawing/2014/main" id="{04733A3F-E131-4FE8-B2E2-4492766D5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70579"/>
            <a:ext cx="237172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52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TIMING FUNCTIONS - EASE-IN-OUT</a:t>
            </a:r>
          </a:p>
        </p:txBody>
      </p:sp>
      <p:sp>
        <p:nvSpPr>
          <p:cNvPr id="7" name="Title 1">
            <a:extLst>
              <a:ext uri="{FF2B5EF4-FFF2-40B4-BE49-F238E27FC236}">
                <a16:creationId xmlns:a16="http://schemas.microsoft.com/office/drawing/2014/main" id="{DF864AC2-764F-4F7B-BE0C-2B0A4B438A76}"/>
              </a:ext>
            </a:extLst>
          </p:cNvPr>
          <p:cNvSpPr txBox="1">
            <a:spLocks/>
          </p:cNvSpPr>
          <p:nvPr/>
        </p:nvSpPr>
        <p:spPr>
          <a:xfrm>
            <a:off x="4410635" y="2170579"/>
            <a:ext cx="6690962" cy="3710268"/>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Source Sans Pro" panose="020B0604020202020204" pitchFamily="34" charset="0"/>
              </a:rPr>
              <a:t>The animation starts slowly, speeds up, and then slows down towards the end. This keyword represents the timing function</a:t>
            </a:r>
          </a:p>
          <a:p>
            <a:pPr algn="l"/>
            <a:endParaRPr lang="en-US" sz="2400" dirty="0">
              <a:solidFill>
                <a:srgbClr val="002060"/>
              </a:solidFill>
              <a:latin typeface="Source Sans Pro" panose="020B0604020202020204" pitchFamily="34" charset="0"/>
            </a:endParaRPr>
          </a:p>
          <a:p>
            <a:pPr algn="l"/>
            <a:r>
              <a:rPr lang="en-US" sz="2400" dirty="0">
                <a:solidFill>
                  <a:srgbClr val="002060"/>
                </a:solidFill>
                <a:latin typeface="Source Sans Pro" panose="020B0604020202020204" pitchFamily="34" charset="0"/>
              </a:rPr>
              <a:t>cubic-bezier(0.42, 0.0, 0.58, 1.0)</a:t>
            </a:r>
          </a:p>
          <a:p>
            <a:pPr algn="l"/>
            <a:endParaRPr lang="en-US" sz="2400" dirty="0">
              <a:solidFill>
                <a:srgbClr val="002060"/>
              </a:solidFill>
              <a:latin typeface="Source Sans Pro" panose="020B0604020202020204" pitchFamily="34" charset="0"/>
            </a:endParaRPr>
          </a:p>
          <a:p>
            <a:pPr algn="l"/>
            <a:r>
              <a:rPr lang="en-US" sz="2400" dirty="0">
                <a:solidFill>
                  <a:srgbClr val="002060"/>
                </a:solidFill>
                <a:latin typeface="Source Sans Pro" panose="020B0604020202020204" pitchFamily="34" charset="0"/>
              </a:rPr>
              <a:t>At the beginning, it behaves like the ease-in function; at the end, it is like the ease-out function.</a:t>
            </a:r>
          </a:p>
        </p:txBody>
      </p:sp>
      <p:pic>
        <p:nvPicPr>
          <p:cNvPr id="4098" name="Picture 2" descr="https://mdn.mozillademos.org/files/3428/cubic-bezier,ease-in-out.png">
            <a:extLst>
              <a:ext uri="{FF2B5EF4-FFF2-40B4-BE49-F238E27FC236}">
                <a16:creationId xmlns:a16="http://schemas.microsoft.com/office/drawing/2014/main" id="{C80E19D4-2528-4AE7-9393-07ED54E61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70579"/>
            <a:ext cx="23241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099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794</Words>
  <Application>Microsoft Office PowerPoint</Application>
  <PresentationFormat>Widescreen</PresentationFormat>
  <Paragraphs>111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Courier New</vt:lpstr>
      <vt:lpstr>latobold</vt:lpstr>
      <vt:lpstr>latoregular</vt:lpstr>
      <vt:lpstr>Source Sans Pro</vt:lpstr>
      <vt:lpstr>Office Theme</vt:lpstr>
      <vt:lpstr>CSS TRANSITIONS AND ANIMATIONS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TRANSITIONS - DEMO</vt:lpstr>
      <vt:lpstr>PowerPoint Presentation</vt:lpstr>
      <vt:lpstr>PowerPoint Presentation</vt:lpstr>
      <vt:lpstr>PowerPoint Presentation</vt:lpstr>
      <vt:lpstr>PowerPoint Presentation</vt:lpstr>
      <vt:lpstr>PowerPoint Presentation</vt:lpstr>
      <vt:lpstr>PowerPoint Presentation</vt:lpstr>
      <vt:lpstr>ANIMATIONS - DEMO</vt:lpstr>
      <vt:lpstr>Resources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116</cp:revision>
  <dcterms:created xsi:type="dcterms:W3CDTF">2019-02-25T10:20:43Z</dcterms:created>
  <dcterms:modified xsi:type="dcterms:W3CDTF">2019-05-13T14:20:00Z</dcterms:modified>
</cp:coreProperties>
</file>