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3" r:id="rId3"/>
    <p:sldId id="374" r:id="rId4"/>
    <p:sldId id="394" r:id="rId5"/>
    <p:sldId id="395" r:id="rId6"/>
    <p:sldId id="396" r:id="rId7"/>
    <p:sldId id="397" r:id="rId8"/>
    <p:sldId id="398" r:id="rId9"/>
    <p:sldId id="399" r:id="rId10"/>
    <p:sldId id="400" r:id="rId11"/>
    <p:sldId id="401" r:id="rId12"/>
    <p:sldId id="402" r:id="rId13"/>
    <p:sldId id="403" r:id="rId14"/>
    <p:sldId id="404" r:id="rId15"/>
    <p:sldId id="405" r:id="rId16"/>
    <p:sldId id="386" r:id="rId17"/>
    <p:sldId id="368" r:id="rId18"/>
    <p:sldId id="406" r:id="rId19"/>
    <p:sldId id="40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SASS" id="{531B6E71-5226-4BD5-B449-26430E61876B}">
          <p14:sldIdLst>
            <p14:sldId id="393"/>
            <p14:sldId id="374"/>
            <p14:sldId id="394"/>
            <p14:sldId id="395"/>
            <p14:sldId id="396"/>
            <p14:sldId id="397"/>
            <p14:sldId id="398"/>
            <p14:sldId id="399"/>
            <p14:sldId id="400"/>
            <p14:sldId id="401"/>
            <p14:sldId id="402"/>
            <p14:sldId id="403"/>
            <p14:sldId id="404"/>
            <p14:sldId id="405"/>
            <p14:sldId id="386"/>
            <p14:sldId id="368"/>
          </p14:sldIdLst>
        </p14:section>
        <p14:section name="Resources" id="{9C9472BC-9DE7-4B9A-AF6A-E7F12D003918}">
          <p14:sldIdLst>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8900"/>
    <a:srgbClr val="1199FF"/>
    <a:srgbClr val="9CAC2D"/>
    <a:srgbClr val="B8D6E3"/>
    <a:srgbClr val="CAA942"/>
    <a:srgbClr val="F3BE60"/>
    <a:srgbClr val="01BB8F"/>
    <a:srgbClr val="A4882E"/>
    <a:srgbClr val="BC9C35"/>
    <a:srgbClr val="D5B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95" autoAdjust="0"/>
    <p:restoredTop sz="94660"/>
  </p:normalViewPr>
  <p:slideViewPr>
    <p:cSldViewPr snapToGrid="0">
      <p:cViewPr varScale="1">
        <p:scale>
          <a:sx n="42" d="100"/>
          <a:sy n="42"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dirty="0"/>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dirty="0"/>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dirty="0"/>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dirty="0"/>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dirty="0"/>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hints.io/sass" TargetMode="External"/><Relationship Id="rId5" Type="http://schemas.openxmlformats.org/officeDocument/2006/relationships/hyperlink" Target="https://sass-lang.com/documentation/file.SASS_REFERENCE.html" TargetMode="External"/><Relationship Id="rId4" Type="http://schemas.openxmlformats.org/officeDocument/2006/relationships/hyperlink" Target="http://sass-lang.com/gui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SASS &amp; MEDIA QUERIES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FOR LOOP</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1200329"/>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for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from 1 through 3 { </a:t>
            </a:r>
          </a:p>
          <a:p>
            <a:r>
              <a:rPr lang="en-US" sz="2400" dirty="0">
                <a:solidFill>
                  <a:srgbClr val="657B83"/>
                </a:solidFill>
                <a:latin typeface="Courier New" panose="02070309020205020404" pitchFamily="49" charset="0"/>
              </a:rPr>
              <a:t>	</a:t>
            </a:r>
            <a:r>
              <a:rPr lang="en-US" sz="2400" dirty="0">
                <a:solidFill>
                  <a:srgbClr val="268BD2"/>
                </a:solidFill>
                <a:latin typeface="Courier New" panose="02070309020205020404" pitchFamily="49" charset="0"/>
              </a:rPr>
              <a:t>.item-</a:t>
            </a:r>
            <a:r>
              <a:rPr lang="en-US" sz="2400" dirty="0">
                <a:solidFill>
                  <a:srgbClr val="657B83"/>
                </a:solidFill>
                <a:latin typeface="Courier New" panose="02070309020205020404" pitchFamily="49" charset="0"/>
              </a:rPr>
              <a:t>#{</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width</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2em</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$i</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630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EACH LOOP</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each</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$animal</a:t>
            </a:r>
            <a:r>
              <a:rPr lang="en-US" sz="2400" dirty="0">
                <a:solidFill>
                  <a:srgbClr val="657B83"/>
                </a:solidFill>
                <a:latin typeface="Courier New" panose="02070309020205020404" pitchFamily="49" charset="0"/>
              </a:rPr>
              <a:t> in puma, sea-slug, egret, salamander { 	.#{</a:t>
            </a:r>
            <a:r>
              <a:rPr lang="en-US" sz="2400" dirty="0">
                <a:solidFill>
                  <a:srgbClr val="B58900"/>
                </a:solidFill>
                <a:latin typeface="Courier New" panose="02070309020205020404" pitchFamily="49" charset="0"/>
              </a:rPr>
              <a:t>$animal</a:t>
            </a:r>
            <a:r>
              <a:rPr lang="en-US" sz="2400" dirty="0">
                <a:solidFill>
                  <a:srgbClr val="657B83"/>
                </a:solidFill>
                <a:latin typeface="Courier New" panose="02070309020205020404" pitchFamily="49" charset="0"/>
              </a:rPr>
              <a:t>}-</a:t>
            </a:r>
            <a:r>
              <a:rPr lang="en-US" sz="2400" dirty="0">
                <a:solidFill>
                  <a:srgbClr val="B58900"/>
                </a:solidFill>
                <a:latin typeface="Courier New" panose="02070309020205020404" pitchFamily="49" charset="0"/>
              </a:rPr>
              <a:t>icon</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background-image</a:t>
            </a:r>
            <a:r>
              <a:rPr lang="en-US" sz="2400" dirty="0">
                <a:solidFill>
                  <a:srgbClr val="657B83"/>
                </a:solidFill>
                <a:latin typeface="Courier New" panose="02070309020205020404" pitchFamily="49" charset="0"/>
              </a:rPr>
              <a:t>: url(</a:t>
            </a:r>
            <a:r>
              <a:rPr lang="en-US" sz="2400" dirty="0">
                <a:solidFill>
                  <a:srgbClr val="2AA198"/>
                </a:solidFill>
                <a:latin typeface="Courier New" panose="02070309020205020404" pitchFamily="49" charset="0"/>
              </a:rPr>
              <a:t>'/images/#{$animal}.png’</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9269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EACH LOOP</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each</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$header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$size</a:t>
            </a:r>
            <a:r>
              <a:rPr lang="en-US" sz="2400" dirty="0">
                <a:solidFill>
                  <a:srgbClr val="657B83"/>
                </a:solidFill>
                <a:latin typeface="Courier New" panose="02070309020205020404" pitchFamily="49" charset="0"/>
              </a:rPr>
              <a:t> in (h1: 2em, h2: 1.5em, h3: 1.2em) { 	#{</a:t>
            </a:r>
            <a:r>
              <a:rPr lang="en-US" sz="2400" dirty="0">
                <a:solidFill>
                  <a:srgbClr val="B58900"/>
                </a:solidFill>
                <a:latin typeface="Courier New" panose="02070309020205020404" pitchFamily="49" charset="0"/>
              </a:rPr>
              <a:t>$header</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font-size</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$size</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1924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MIXIN DIRECTIVE</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1694329"/>
            <a:ext cx="11614864"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mixin</a:t>
            </a:r>
            <a:r>
              <a:rPr lang="en-US" sz="2400" dirty="0">
                <a:solidFill>
                  <a:srgbClr val="657B83"/>
                </a:solidFill>
                <a:latin typeface="Courier New" panose="02070309020205020404" pitchFamily="49" charset="0"/>
              </a:rPr>
              <a:t> fa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font-family</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'FontAwesome’</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disiplay: inline-block; </a:t>
            </a:r>
          </a:p>
          <a:p>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859900"/>
                </a:solidFill>
                <a:latin typeface="Courier New" panose="02070309020205020404" pitchFamily="49" charset="0"/>
              </a:rPr>
              <a:t>a</a:t>
            </a:r>
            <a:r>
              <a:rPr lang="en-US" sz="2400" dirty="0">
                <a:solidFill>
                  <a:srgbClr val="268BD2"/>
                </a:solidFill>
                <a:latin typeface="Courier New" panose="02070309020205020404" pitchFamily="49" charset="0"/>
              </a:rPr>
              <a:t>.button</a:t>
            </a:r>
            <a:r>
              <a:rPr lang="en-US" sz="2400" dirty="0">
                <a:solidFill>
                  <a:srgbClr val="657B83"/>
                </a:solidFill>
                <a:latin typeface="Courier New" panose="02070309020205020404" pitchFamily="49" charset="0"/>
              </a:rPr>
              <a:t>:before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include</a:t>
            </a:r>
            <a:r>
              <a:rPr lang="en-US" sz="2400" dirty="0">
                <a:solidFill>
                  <a:srgbClr val="657B83"/>
                </a:solidFill>
                <a:latin typeface="Courier New" panose="02070309020205020404" pitchFamily="49" charset="0"/>
              </a:rPr>
              <a:t> fa;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8299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CONTENT BLOCKS</a:t>
            </a:r>
          </a:p>
        </p:txBody>
      </p:sp>
      <p:sp>
        <p:nvSpPr>
          <p:cNvPr id="7" name="TextBox 6">
            <a:extLst>
              <a:ext uri="{FF2B5EF4-FFF2-40B4-BE49-F238E27FC236}">
                <a16:creationId xmlns:a16="http://schemas.microsoft.com/office/drawing/2014/main" id="{C4FED6E3-F630-488A-865F-C941D6211FC2}"/>
              </a:ext>
            </a:extLst>
          </p:cNvPr>
          <p:cNvSpPr txBox="1"/>
          <p:nvPr/>
        </p:nvSpPr>
        <p:spPr>
          <a:xfrm>
            <a:off x="272337" y="2303162"/>
            <a:ext cx="11614864" cy="341632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a:t>
            </a:r>
            <a:r>
              <a:rPr lang="en-US" sz="2400" dirty="0">
                <a:solidFill>
                  <a:srgbClr val="859900"/>
                </a:solidFill>
                <a:latin typeface="Courier New" panose="02070309020205020404" pitchFamily="49" charset="0"/>
              </a:rPr>
              <a:t>mixin</a:t>
            </a:r>
            <a:r>
              <a:rPr lang="en-US" sz="2400" dirty="0">
                <a:solidFill>
                  <a:srgbClr val="657B83"/>
                </a:solidFill>
                <a:latin typeface="Courier New" panose="02070309020205020404" pitchFamily="49" charset="0"/>
              </a:rPr>
              <a:t> mq()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media</a:t>
            </a:r>
            <a:r>
              <a:rPr lang="en-US" sz="2400" dirty="0">
                <a:solidFill>
                  <a:srgbClr val="657B83"/>
                </a:solidFill>
                <a:latin typeface="Courier New" panose="02070309020205020404" pitchFamily="49" charset="0"/>
              </a:rPr>
              <a:t> only screen and (min-width: 1044px)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content</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p>
          <a:p>
            <a:r>
              <a:rPr lang="en-US" sz="2400" dirty="0">
                <a:solidFill>
                  <a:srgbClr val="268BD2"/>
                </a:solidFill>
                <a:latin typeface="Courier New" panose="02070309020205020404" pitchFamily="49" charset="0"/>
              </a:rPr>
              <a:t>.site-header</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859900"/>
                </a:solidFill>
                <a:latin typeface="Courier New" panose="02070309020205020404" pitchFamily="49" charset="0"/>
              </a:rPr>
              <a:t>include</a:t>
            </a:r>
            <a:r>
              <a:rPr lang="en-US" sz="2400" dirty="0">
                <a:solidFill>
                  <a:srgbClr val="657B83"/>
                </a:solidFill>
                <a:latin typeface="Courier New" panose="02070309020205020404" pitchFamily="49" charset="0"/>
              </a:rPr>
              <a:t> mq { </a:t>
            </a:r>
            <a:r>
              <a:rPr lang="en-US" sz="2400" dirty="0">
                <a:solidFill>
                  <a:srgbClr val="268BD2"/>
                </a:solidFill>
                <a:latin typeface="Courier New" panose="02070309020205020404" pitchFamily="49" charset="0"/>
              </a:rPr>
              <a:t>.site-title</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padding-top</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10rem</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
        <p:nvSpPr>
          <p:cNvPr id="8" name="Title 1">
            <a:extLst>
              <a:ext uri="{FF2B5EF4-FFF2-40B4-BE49-F238E27FC236}">
                <a16:creationId xmlns:a16="http://schemas.microsoft.com/office/drawing/2014/main" id="{8B6CEDA9-D646-4326-8AC7-4C70055F2BB2}"/>
              </a:ext>
            </a:extLst>
          </p:cNvPr>
          <p:cNvSpPr txBox="1">
            <a:spLocks/>
          </p:cNvSpPr>
          <p:nvPr/>
        </p:nvSpPr>
        <p:spPr>
          <a:xfrm>
            <a:off x="272336" y="1723464"/>
            <a:ext cx="11614864" cy="45643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PASSING CONTENT BLOCKS TO A MIXIN</a:t>
            </a:r>
          </a:p>
        </p:txBody>
      </p:sp>
    </p:spTree>
    <p:extLst>
      <p:ext uri="{BB962C8B-B14F-4D97-AF65-F5344CB8AC3E}">
        <p14:creationId xmlns:p14="http://schemas.microsoft.com/office/powerpoint/2010/main" val="46074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CONTENT BLOCKS</a:t>
            </a:r>
          </a:p>
        </p:txBody>
      </p:sp>
      <p:sp>
        <p:nvSpPr>
          <p:cNvPr id="8" name="Title 1">
            <a:extLst>
              <a:ext uri="{FF2B5EF4-FFF2-40B4-BE49-F238E27FC236}">
                <a16:creationId xmlns:a16="http://schemas.microsoft.com/office/drawing/2014/main" id="{8B6CEDA9-D646-4326-8AC7-4C70055F2BB2}"/>
              </a:ext>
            </a:extLst>
          </p:cNvPr>
          <p:cNvSpPr txBox="1">
            <a:spLocks/>
          </p:cNvSpPr>
          <p:nvPr/>
        </p:nvSpPr>
        <p:spPr>
          <a:xfrm>
            <a:off x="1524000" y="1723464"/>
            <a:ext cx="10363200" cy="456433"/>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PASSING CONTENT BLOCKS TO A MIXIN</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303161"/>
            <a:ext cx="10363200" cy="160589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234465"/>
                </a:solidFill>
                <a:latin typeface="latoregular"/>
              </a:rPr>
              <a:t>It is possible to pass a block of styles to the mixin for placement within the styles included by the mixin. The styles will appear at the location of any @content directives found within the mixin.</a:t>
            </a:r>
            <a:endParaRPr lang="en-US" sz="2400" cap="all" dirty="0">
              <a:solidFill>
                <a:srgbClr val="234465"/>
              </a:solidFill>
              <a:latin typeface="latobold"/>
            </a:endParaRPr>
          </a:p>
        </p:txBody>
      </p:sp>
    </p:spTree>
    <p:extLst>
      <p:ext uri="{BB962C8B-B14F-4D97-AF65-F5344CB8AC3E}">
        <p14:creationId xmlns:p14="http://schemas.microsoft.com/office/powerpoint/2010/main" val="3201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DON'T PANIC!</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07898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DOCUMENTATION</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340210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Guide</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Documentation</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Move slowly, go through the examples yourself</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Read the Documentation</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Experimentation is a great learning tool</a:t>
            </a: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rPr>
              <a:t>Documentation is your friend</a:t>
            </a:r>
          </a:p>
        </p:txBody>
      </p:sp>
    </p:spTree>
    <p:extLst>
      <p:ext uri="{BB962C8B-B14F-4D97-AF65-F5344CB8AC3E}">
        <p14:creationId xmlns:p14="http://schemas.microsoft.com/office/powerpoint/2010/main" val="424861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Resources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1526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RESOURCES - SASS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340210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4"/>
              </a:rPr>
              <a:t>http://sass-lang.com/guide</a:t>
            </a:r>
            <a:endParaRPr lang="en-US" sz="2400" dirty="0">
              <a:solidFill>
                <a:srgbClr val="002060"/>
              </a:solidFill>
              <a:latin typeface="Source Sans Pro" panose="020B0604020202020204" pitchFamily="34" charset="0"/>
            </a:endParaRP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5"/>
              </a:rPr>
              <a:t>https://sass-lang.com/documentation/file.SASS_REFERENCE.html</a:t>
            </a:r>
            <a:endParaRPr lang="en-US" sz="2400" dirty="0">
              <a:solidFill>
                <a:srgbClr val="002060"/>
              </a:solidFill>
              <a:latin typeface="Source Sans Pro" panose="020B0604020202020204" pitchFamily="34" charset="0"/>
            </a:endParaRPr>
          </a:p>
          <a:p>
            <a:pPr marL="342900" indent="-342900" algn="l">
              <a:lnSpc>
                <a:spcPct val="150000"/>
              </a:lnSpc>
              <a:buFont typeface="Arial" panose="020B0604020202020204" pitchFamily="34" charset="0"/>
              <a:buChar char="•"/>
            </a:pPr>
            <a:r>
              <a:rPr lang="en-US" sz="2400" dirty="0">
                <a:solidFill>
                  <a:srgbClr val="002060"/>
                </a:solidFill>
                <a:latin typeface="Source Sans Pro" panose="020B0604020202020204" pitchFamily="34" charset="0"/>
                <a:hlinkClick r:id="rId6"/>
              </a:rPr>
              <a:t>https://devhints.io/sass</a:t>
            </a:r>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198615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SASS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72826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NESTED RULES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154984"/>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268BD2"/>
                </a:solidFill>
                <a:latin typeface="Courier New" panose="02070309020205020404" pitchFamily="49" charset="0"/>
              </a:rPr>
              <a:t>.</a:t>
            </a:r>
            <a:r>
              <a:rPr lang="en-US" sz="2400" dirty="0">
                <a:solidFill>
                  <a:srgbClr val="0070C0"/>
                </a:solidFill>
                <a:latin typeface="Courier New" panose="02070309020205020404" pitchFamily="49" charset="0"/>
              </a:rPr>
              <a:t>hentry</a:t>
            </a:r>
            <a:r>
              <a:rPr lang="en-US" sz="2400" dirty="0">
                <a:solidFill>
                  <a:srgbClr val="657B83"/>
                </a:solidFill>
                <a:latin typeface="Courier New" panose="02070309020205020404" pitchFamily="49" charset="0"/>
              </a:rPr>
              <a:t> { </a:t>
            </a:r>
          </a:p>
          <a:p>
            <a:r>
              <a:rPr lang="en-US" sz="2400" dirty="0">
                <a:solidFill>
                  <a:srgbClr val="B58900"/>
                </a:solidFill>
                <a:latin typeface="Courier New" panose="02070309020205020404" pitchFamily="49" charset="0"/>
              </a:rPr>
              <a:t>	padding-top</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2rem</a:t>
            </a:r>
            <a:r>
              <a:rPr lang="en-US" sz="2400" dirty="0">
                <a:solidFill>
                  <a:srgbClr val="657B83"/>
                </a:solidFill>
                <a:latin typeface="Courier New" panose="02070309020205020404" pitchFamily="49" charset="0"/>
              </a:rPr>
              <a:t>;</a:t>
            </a:r>
          </a:p>
          <a:p>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blockquote</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padding-left</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2rem</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p</a:t>
            </a:r>
            <a:r>
              <a:rPr lang="en-US" sz="2400" dirty="0">
                <a:solidFill>
                  <a:srgbClr val="657B83"/>
                </a:solidFill>
                <a:latin typeface="Courier New" panose="02070309020205020404" pitchFamily="49" charset="0"/>
              </a:rPr>
              <a:t>:</a:t>
            </a:r>
            <a:r>
              <a:rPr lang="en-US" sz="2400" dirty="0">
                <a:solidFill>
                  <a:srgbClr val="C00000"/>
                </a:solidFill>
                <a:latin typeface="Courier New" panose="02070309020205020404" pitchFamily="49" charset="0"/>
              </a:rPr>
              <a:t>last-child</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padding</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0</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344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REFERENCING PARENT SELECTORS - '&amp;'</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154984"/>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0070C0"/>
                </a:solidFill>
                <a:latin typeface="Courier New" panose="02070309020205020404" pitchFamily="49" charset="0"/>
              </a:rPr>
              <a:t>a</a:t>
            </a:r>
            <a:r>
              <a:rPr lang="en-US" sz="2400" dirty="0">
                <a:solidFill>
                  <a:srgbClr val="657B83"/>
                </a:solidFill>
                <a:latin typeface="Courier New" panose="02070309020205020404" pitchFamily="49" charset="0"/>
              </a:rPr>
              <a:t> { </a:t>
            </a:r>
          </a:p>
          <a:p>
            <a:r>
              <a:rPr lang="en-US" sz="2400" dirty="0">
                <a:solidFill>
                  <a:srgbClr val="B58900"/>
                </a:solidFill>
                <a:latin typeface="Courier New" panose="02070309020205020404" pitchFamily="49" charset="0"/>
              </a:rPr>
              <a:t>	color</a:t>
            </a:r>
            <a:r>
              <a:rPr lang="en-US" sz="2400" dirty="0">
                <a:solidFill>
                  <a:srgbClr val="657B83"/>
                </a:solidFill>
                <a:latin typeface="Courier New" panose="02070309020205020404" pitchFamily="49" charset="0"/>
              </a:rPr>
              <a:t>: orange;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&amp;</a:t>
            </a:r>
            <a:r>
              <a:rPr lang="en-US" sz="2400" dirty="0">
                <a:solidFill>
                  <a:srgbClr val="C00000"/>
                </a:solidFill>
                <a:latin typeface="Courier New" panose="02070309020205020404" pitchFamily="49" charset="0"/>
              </a:rPr>
              <a:t>:hover </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text-decoration</a:t>
            </a:r>
            <a:r>
              <a:rPr lang="en-US" sz="2400" dirty="0">
                <a:solidFill>
                  <a:srgbClr val="657B83"/>
                </a:solidFill>
                <a:latin typeface="Courier New" panose="02070309020205020404" pitchFamily="49" charset="0"/>
              </a:rPr>
              <a:t>: underline; </a:t>
            </a:r>
          </a:p>
          <a:p>
            <a:r>
              <a:rPr lang="en-US" sz="2400" dirty="0">
                <a:solidFill>
                  <a:srgbClr val="657B83"/>
                </a:solidFill>
                <a:latin typeface="Courier New" panose="02070309020205020404" pitchFamily="49" charset="0"/>
              </a:rPr>
              <a:t>	}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0070C0"/>
                </a:solidFill>
                <a:latin typeface="Courier New" panose="02070309020205020404" pitchFamily="49" charset="0"/>
              </a:rPr>
              <a:t>&amp;</a:t>
            </a:r>
            <a:r>
              <a:rPr lang="en-US" sz="2400" dirty="0">
                <a:solidFill>
                  <a:srgbClr val="C00000"/>
                </a:solidFill>
                <a:latin typeface="Courier New" panose="02070309020205020404" pitchFamily="49" charset="0"/>
              </a:rPr>
              <a:t>:active </a:t>
            </a:r>
            <a:r>
              <a:rPr lang="en-US" sz="2400" dirty="0">
                <a:solidFill>
                  <a:srgbClr val="657B83"/>
                </a:solidFill>
                <a:latin typeface="Courier New" panose="02070309020205020404" pitchFamily="49" charset="0"/>
              </a:rPr>
              <a:t>{ </a:t>
            </a:r>
          </a:p>
          <a:p>
            <a:r>
              <a:rPr lang="en-US" sz="2400" dirty="0">
                <a:solidFill>
                  <a:srgbClr val="B58900"/>
                </a:solidFill>
                <a:latin typeface="Courier New" panose="02070309020205020404" pitchFamily="49" charset="0"/>
              </a:rPr>
              <a:t>		color</a:t>
            </a:r>
            <a:r>
              <a:rPr lang="en-US" sz="2400" dirty="0">
                <a:solidFill>
                  <a:srgbClr val="657B83"/>
                </a:solidFill>
                <a:latin typeface="Courier New" panose="02070309020205020404" pitchFamily="49" charset="0"/>
              </a:rPr>
              <a:t>: red;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64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INTERPOLATION -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341632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268BD2"/>
                </a:solidFill>
                <a:latin typeface="Courier New" panose="02070309020205020404" pitchFamily="49" charset="0"/>
              </a:rPr>
              <a:t>.site</a:t>
            </a:r>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max-width</a:t>
            </a:r>
            <a:r>
              <a:rPr lang="en-US" sz="2400" dirty="0">
                <a:solidFill>
                  <a:srgbClr val="657B83"/>
                </a:solidFill>
                <a:latin typeface="Courier New" panose="02070309020205020404" pitchFamily="49" charset="0"/>
              </a:rPr>
              <a:t>: </a:t>
            </a:r>
            <a:r>
              <a:rPr lang="en-US" sz="2400" dirty="0">
                <a:solidFill>
                  <a:srgbClr val="2AA198"/>
                </a:solidFill>
                <a:latin typeface="Courier New" panose="02070309020205020404" pitchFamily="49" charset="0"/>
              </a:rPr>
              <a:t>60rem</a:t>
            </a:r>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657B83"/>
                </a:solidFill>
                <a:latin typeface="Courier New" panose="02070309020205020404" pitchFamily="49" charset="0"/>
              </a:rPr>
              <a:t>	</a:t>
            </a:r>
            <a:r>
              <a:rPr lang="en-US" sz="2400" dirty="0">
                <a:solidFill>
                  <a:srgbClr val="7030A0"/>
                </a:solidFill>
                <a:latin typeface="Courier New" panose="02070309020205020404" pitchFamily="49" charset="0"/>
              </a:rPr>
              <a:t>@at-root </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#{&amp;}-</a:t>
            </a:r>
            <a:r>
              <a:rPr lang="en-US" sz="2400" dirty="0">
                <a:solidFill>
                  <a:srgbClr val="9CAC2D"/>
                </a:solidFill>
                <a:latin typeface="Courier New" panose="02070309020205020404" pitchFamily="49" charset="0"/>
              </a:rPr>
              <a:t>header</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t>
            </a:r>
          </a:p>
          <a:p>
            <a:r>
              <a:rPr lang="en-US" sz="2400" dirty="0">
                <a:solidFill>
                  <a:srgbClr val="657B83"/>
                </a:solidFill>
                <a:latin typeface="Courier New" panose="02070309020205020404" pitchFamily="49" charset="0"/>
              </a:rPr>
              <a:t>		#{&amp;}-</a:t>
            </a:r>
            <a:r>
              <a:rPr lang="en-US" sz="2400" dirty="0">
                <a:solidFill>
                  <a:srgbClr val="9CAC2D"/>
                </a:solidFill>
                <a:latin typeface="Courier New" panose="02070309020205020404" pitchFamily="49" charset="0"/>
              </a:rPr>
              <a:t>content</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#{&amp;}-</a:t>
            </a:r>
            <a:r>
              <a:rPr lang="en-US" sz="2400" dirty="0">
                <a:solidFill>
                  <a:srgbClr val="859900"/>
                </a:solidFill>
                <a:latin typeface="Courier New" panose="02070309020205020404" pitchFamily="49" charset="0"/>
              </a:rPr>
              <a:t>footer</a:t>
            </a:r>
            <a:r>
              <a:rPr lang="en-US" sz="2400" dirty="0">
                <a:solidFill>
                  <a:srgbClr val="657B83"/>
                </a:solidFill>
                <a:latin typeface="Courier New" panose="02070309020205020404" pitchFamily="49" charset="0"/>
              </a:rPr>
              <a:t> { </a:t>
            </a:r>
            <a:r>
              <a:rPr lang="en-US" sz="2400" dirty="0">
                <a:solidFill>
                  <a:srgbClr val="B58900"/>
                </a:solidFill>
                <a:latin typeface="Courier New" panose="02070309020205020404" pitchFamily="49" charset="0"/>
              </a:rPr>
              <a:t>position</a:t>
            </a:r>
            <a:r>
              <a:rPr lang="en-US" sz="2400" dirty="0">
                <a:solidFill>
                  <a:srgbClr val="657B83"/>
                </a:solidFill>
                <a:latin typeface="Courier New" panose="02070309020205020404" pitchFamily="49" charset="0"/>
              </a:rPr>
              <a:t>: relative; } </a:t>
            </a:r>
          </a:p>
          <a:p>
            <a:r>
              <a:rPr lang="en-US" sz="2400" dirty="0">
                <a:solidFill>
                  <a:srgbClr val="657B83"/>
                </a:solidFill>
                <a:latin typeface="Courier New" panose="02070309020205020404" pitchFamily="49" charset="0"/>
              </a:rPr>
              <a:t>	}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4328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PLACEHOLDER SELECTORS - '%FOO'</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657B83"/>
                </a:solidFill>
                <a:latin typeface="Courier New" panose="02070309020205020404" pitchFamily="49" charset="0"/>
              </a:rPr>
              <a:t>%pseudo {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display</a:t>
            </a:r>
            <a:r>
              <a:rPr lang="en-US" sz="2400" dirty="0">
                <a:solidFill>
                  <a:srgbClr val="657B83"/>
                </a:solidFill>
                <a:latin typeface="Courier New" panose="02070309020205020404" pitchFamily="49" charset="0"/>
              </a:rPr>
              <a:t>: block;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content</a:t>
            </a:r>
            <a:r>
              <a:rPr lang="en-US" sz="2400" dirty="0">
                <a:solidFill>
                  <a:srgbClr val="657B83"/>
                </a:solidFill>
                <a:latin typeface="Courier New" panose="02070309020205020404" pitchFamily="49" charset="0"/>
              </a:rPr>
              <a:t>: </a:t>
            </a:r>
            <a:r>
              <a:rPr lang="bg-BG" dirty="0"/>
              <a:t>‘</a:t>
            </a:r>
            <a:r>
              <a:rPr lang="en-GB" dirty="0"/>
              <a:t> </a:t>
            </a:r>
            <a:r>
              <a:rPr lang="bg-BG" dirty="0"/>
              <a:t>'</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p>
          <a:p>
            <a:endParaRPr lang="en-US" sz="2400" dirty="0">
              <a:solidFill>
                <a:srgbClr val="657B83"/>
              </a:solidFill>
              <a:latin typeface="Courier New" panose="02070309020205020404" pitchFamily="49" charset="0"/>
            </a:endParaRPr>
          </a:p>
          <a:p>
            <a:r>
              <a:rPr lang="en-US" sz="2400" dirty="0">
                <a:solidFill>
                  <a:srgbClr val="268BD2"/>
                </a:solidFill>
                <a:latin typeface="Courier New" panose="02070309020205020404" pitchFamily="49" charset="0"/>
              </a:rPr>
              <a:t>.media</a:t>
            </a:r>
            <a:r>
              <a:rPr lang="en-US" sz="2400" dirty="0">
                <a:solidFill>
                  <a:srgbClr val="657B83"/>
                </a:solidFill>
                <a:latin typeface="Courier New" panose="02070309020205020404" pitchFamily="49" charset="0"/>
              </a:rPr>
              <a:t>:before { </a:t>
            </a:r>
          </a:p>
          <a:p>
            <a:r>
              <a:rPr lang="en-US" sz="2400" dirty="0">
                <a:solidFill>
                  <a:srgbClr val="657B83"/>
                </a:solidFill>
                <a:latin typeface="Courier New" panose="02070309020205020404" pitchFamily="49" charset="0"/>
              </a:rPr>
              <a:t>	</a:t>
            </a:r>
            <a:r>
              <a:rPr lang="en-US" sz="2400" dirty="0">
                <a:solidFill>
                  <a:srgbClr val="7030A0"/>
                </a:solidFill>
                <a:latin typeface="Courier New" panose="02070309020205020404" pitchFamily="49" charset="0"/>
              </a:rPr>
              <a:t>@extend </a:t>
            </a:r>
            <a:r>
              <a:rPr lang="en-US" sz="2400" dirty="0">
                <a:solidFill>
                  <a:srgbClr val="657B83"/>
                </a:solidFill>
                <a:latin typeface="Courier New" panose="02070309020205020404" pitchFamily="49" charset="0"/>
              </a:rPr>
              <a:t>%pseudo; </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4318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VARIABLES -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3429000"/>
            <a:ext cx="9577598" cy="1938992"/>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B58900"/>
                </a:solidFill>
                <a:latin typeface="Courier New" panose="02070309020205020404" pitchFamily="49" charset="0"/>
              </a:rPr>
              <a:t>$colorBodyBackground</a:t>
            </a:r>
            <a:r>
              <a:rPr lang="en-US" sz="2400" dirty="0">
                <a:solidFill>
                  <a:srgbClr val="657B83"/>
                </a:solidFill>
                <a:latin typeface="Courier New" panose="02070309020205020404" pitchFamily="49" charset="0"/>
              </a:rPr>
              <a:t>: </a:t>
            </a:r>
            <a:r>
              <a:rPr lang="en-US" sz="2400" dirty="0">
                <a:solidFill>
                  <a:srgbClr val="00B050"/>
                </a:solidFill>
                <a:latin typeface="Courier New" panose="02070309020205020404" pitchFamily="49" charset="0"/>
              </a:rPr>
              <a:t>#EEE</a:t>
            </a:r>
            <a:r>
              <a:rPr lang="en-US" sz="2400" dirty="0">
                <a:solidFill>
                  <a:srgbClr val="657B83"/>
                </a:solidFill>
                <a:latin typeface="Courier New" panose="02070309020205020404" pitchFamily="49" charset="0"/>
              </a:rPr>
              <a:t>;</a:t>
            </a:r>
          </a:p>
          <a:p>
            <a:endParaRPr lang="en-US" sz="2400" dirty="0">
              <a:solidFill>
                <a:srgbClr val="657B83"/>
              </a:solidFill>
              <a:latin typeface="Courier New" panose="02070309020205020404" pitchFamily="49" charset="0"/>
            </a:endParaRPr>
          </a:p>
          <a:p>
            <a:r>
              <a:rPr lang="en-US" sz="2400" dirty="0">
                <a:solidFill>
                  <a:srgbClr val="1199FF"/>
                </a:solidFill>
                <a:latin typeface="Courier New" panose="02070309020205020404" pitchFamily="49" charset="0"/>
              </a:rPr>
              <a:t>body</a:t>
            </a:r>
            <a:r>
              <a:rPr lang="en-US" sz="2400" dirty="0">
                <a:solidFill>
                  <a:srgbClr val="657B83"/>
                </a:solidFill>
                <a:latin typeface="Courier New" panose="02070309020205020404" pitchFamily="49" charset="0"/>
              </a:rPr>
              <a:t> {</a:t>
            </a:r>
          </a:p>
          <a:p>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background-color</a:t>
            </a:r>
            <a:r>
              <a:rPr lang="en-US" sz="2400" dirty="0">
                <a:solidFill>
                  <a:srgbClr val="657B83"/>
                </a:solidFill>
                <a:latin typeface="Courier New" panose="02070309020205020404" pitchFamily="49" charset="0"/>
              </a:rPr>
              <a:t>: </a:t>
            </a:r>
            <a:r>
              <a:rPr lang="en-US" sz="2400" dirty="0">
                <a:solidFill>
                  <a:srgbClr val="B58900"/>
                </a:solidFill>
                <a:latin typeface="Courier New" panose="02070309020205020404" pitchFamily="49" charset="0"/>
              </a:rPr>
              <a:t>$colorBodyBackground</a:t>
            </a:r>
            <a:r>
              <a:rPr lang="en-US" sz="2400" dirty="0">
                <a:solidFill>
                  <a:srgbClr val="657B83"/>
                </a:solidFill>
                <a:latin typeface="Courier New" panose="02070309020205020404" pitchFamily="49" charset="0"/>
              </a:rPr>
              <a:t>;</a:t>
            </a:r>
          </a:p>
          <a:p>
            <a:r>
              <a:rPr lang="en-US" sz="2400" dirty="0">
                <a:solidFill>
                  <a:srgbClr val="657B83"/>
                </a:solidFill>
                <a:latin typeface="Courier New" panose="02070309020205020404" pitchFamily="49"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
        <p:nvSpPr>
          <p:cNvPr id="8" name="Title 1">
            <a:extLst>
              <a:ext uri="{FF2B5EF4-FFF2-40B4-BE49-F238E27FC236}">
                <a16:creationId xmlns:a16="http://schemas.microsoft.com/office/drawing/2014/main" id="{849D3000-A814-462E-BD37-D681E7893DBD}"/>
              </a:ext>
            </a:extLst>
          </p:cNvPr>
          <p:cNvSpPr txBox="1">
            <a:spLocks/>
          </p:cNvSpPr>
          <p:nvPr/>
        </p:nvSpPr>
        <p:spPr>
          <a:xfrm>
            <a:off x="1524000" y="1600201"/>
            <a:ext cx="9577597" cy="1678265"/>
          </a:xfrm>
          <a:prstGeom prst="rect">
            <a:avLst/>
          </a:prstGeom>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234465"/>
                </a:solidFill>
                <a:latin typeface="latoregular"/>
              </a:rPr>
              <a:t>Variables are only available within the level of nested selectors where they're defined. If they're defined outside of any nested selectors, they're available everywhere. They can also be defined with the !global flag, in which case they're also available everywhere.</a:t>
            </a:r>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24346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MAPS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B58900"/>
                </a:solidFill>
                <a:latin typeface="Courier New" panose="02070309020205020404" pitchFamily="49" charset="0"/>
              </a:rPr>
              <a:t>$map</a:t>
            </a:r>
            <a:r>
              <a:rPr lang="en-US" sz="2400" dirty="0">
                <a:solidFill>
                  <a:srgbClr val="657B83"/>
                </a:solidFill>
                <a:latin typeface="Courier New" panose="02070309020205020404" pitchFamily="49" charset="0"/>
              </a:rPr>
              <a:t>: (key1: value1, key2: value2, key3: value3);</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1724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SASS - COMMENTS - '/ /' AND '//'</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93A1A1"/>
                </a:solidFill>
                <a:latin typeface="Courier New" panose="02070309020205020404" pitchFamily="49" charset="0"/>
              </a:rPr>
              <a:t>/* This will be compiled in the CSS file */</a:t>
            </a:r>
            <a:r>
              <a:rPr lang="en-US" sz="2400" dirty="0">
                <a:solidFill>
                  <a:srgbClr val="657B83"/>
                </a:solidFill>
                <a:latin typeface="Courier New" panose="02070309020205020404" pitchFamily="49" charset="0"/>
              </a:rPr>
              <a:t> </a:t>
            </a:r>
          </a:p>
          <a:p>
            <a:r>
              <a:rPr lang="en-US" sz="2400" dirty="0">
                <a:solidFill>
                  <a:srgbClr val="93A1A1"/>
                </a:solidFill>
                <a:latin typeface="Courier New" panose="02070309020205020404" pitchFamily="49" charset="0"/>
              </a:rPr>
              <a:t>// This will not be compiled</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03925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341</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latobold</vt:lpstr>
      <vt:lpstr>latoregular</vt:lpstr>
      <vt:lpstr>Source Sans Pro</vt:lpstr>
      <vt:lpstr>Office Theme</vt:lpstr>
      <vt:lpstr>SASS &amp; MEDIA QUERIES</vt:lpstr>
      <vt:lpstr>SASS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DON'T PANIC!</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127</cp:revision>
  <dcterms:created xsi:type="dcterms:W3CDTF">2019-02-25T10:20:43Z</dcterms:created>
  <dcterms:modified xsi:type="dcterms:W3CDTF">2019-05-22T13:07:33Z</dcterms:modified>
</cp:coreProperties>
</file>