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3" r:id="rId3"/>
    <p:sldId id="405" r:id="rId4"/>
    <p:sldId id="408" r:id="rId5"/>
    <p:sldId id="409" r:id="rId6"/>
    <p:sldId id="410" r:id="rId7"/>
    <p:sldId id="411" r:id="rId8"/>
    <p:sldId id="412" r:id="rId9"/>
    <p:sldId id="422" r:id="rId10"/>
    <p:sldId id="413" r:id="rId11"/>
    <p:sldId id="414" r:id="rId12"/>
    <p:sldId id="415" r:id="rId13"/>
    <p:sldId id="416" r:id="rId14"/>
    <p:sldId id="417" r:id="rId15"/>
    <p:sldId id="418" r:id="rId16"/>
    <p:sldId id="419" r:id="rId17"/>
    <p:sldId id="420" r:id="rId18"/>
    <p:sldId id="421"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06" r:id="rId40"/>
    <p:sldId id="407" r:id="rId4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Grid" id="{531B6E71-5226-4BD5-B449-26430E61876B}">
          <p14:sldIdLst>
            <p14:sldId id="393"/>
            <p14:sldId id="405"/>
            <p14:sldId id="408"/>
            <p14:sldId id="409"/>
            <p14:sldId id="410"/>
            <p14:sldId id="411"/>
            <p14:sldId id="412"/>
            <p14:sldId id="422"/>
            <p14:sldId id="413"/>
            <p14:sldId id="414"/>
            <p14:sldId id="415"/>
            <p14:sldId id="416"/>
            <p14:sldId id="417"/>
            <p14:sldId id="418"/>
            <p14:sldId id="419"/>
            <p14:sldId id="420"/>
            <p14:sldId id="421"/>
          </p14:sldIdLst>
        </p14:section>
        <p14:section name="Making a grid" id="{1A03E035-E79E-436B-9379-1FC7E556A6C6}">
          <p14:sldIdLst>
            <p14:sldId id="423"/>
            <p14:sldId id="424"/>
            <p14:sldId id="425"/>
            <p14:sldId id="426"/>
            <p14:sldId id="427"/>
            <p14:sldId id="428"/>
            <p14:sldId id="429"/>
            <p14:sldId id="430"/>
            <p14:sldId id="431"/>
            <p14:sldId id="432"/>
            <p14:sldId id="433"/>
            <p14:sldId id="434"/>
          </p14:sldIdLst>
        </p14:section>
        <p14:section name="PLACING GRID ITEMS" id="{8CCD1C9B-0E5F-42FD-AD74-F5464335C68F}">
          <p14:sldIdLst>
            <p14:sldId id="435"/>
            <p14:sldId id="436"/>
            <p14:sldId id="437"/>
            <p14:sldId id="438"/>
            <p14:sldId id="439"/>
            <p14:sldId id="440"/>
            <p14:sldId id="441"/>
            <p14:sldId id="442"/>
          </p14:sldIdLst>
        </p14:section>
        <p14:section name="Resources" id="{9C9472BC-9DE7-4B9A-AF6A-E7F12D003918}">
          <p14:sldIdLst>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B58900"/>
    <a:srgbClr val="1199FF"/>
    <a:srgbClr val="9CAC2D"/>
    <a:srgbClr val="B8D6E3"/>
    <a:srgbClr val="CAA942"/>
    <a:srgbClr val="01BB8F"/>
    <a:srgbClr val="A4882E"/>
    <a:srgbClr val="BC9C35"/>
    <a:srgbClr val="D5B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9" autoAdjust="0"/>
    <p:restoredTop sz="94660"/>
  </p:normalViewPr>
  <p:slideViewPr>
    <p:cSldViewPr snapToGrid="0">
      <p:cViewPr varScale="1">
        <p:scale>
          <a:sx n="111" d="100"/>
          <a:sy n="111" d="100"/>
        </p:scale>
        <p:origin x="12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dirty="0"/>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dirty="0"/>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dirty="0"/>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dirty="0"/>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22.05.2019</a:t>
            </a:fld>
            <a:endParaRPr lang="bg-BG" dirty="0"/>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22.05.2019</a:t>
            </a:fld>
            <a:endParaRPr lang="bg-BG" dirty="0"/>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dirty="0"/>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Web/CSS/grid-ga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row-gap" TargetMode="External"/><Relationship Id="rId5" Type="http://schemas.openxmlformats.org/officeDocument/2006/relationships/hyperlink" Target="https://developer.mozilla.org/en-US/docs/Web/CSS/grid-column-gap" TargetMode="External"/><Relationship Id="rId4" Type="http://schemas.openxmlformats.org/officeDocument/2006/relationships/hyperlink" Target="https://developer.mozilla.org/en-US/docs/Web/CSS/CSS_Grid_Layou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file:///D:\en-US\docs\Web\CSS\grid-template" TargetMode="External"/><Relationship Id="rId3" Type="http://schemas.openxmlformats.org/officeDocument/2006/relationships/image" Target="../media/image2.png"/><Relationship Id="rId7" Type="http://schemas.openxmlformats.org/officeDocument/2006/relationships/hyperlink" Target="file:///D:\en-US\docs\Web\CSS\grid"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file:///D:\en-US\docs\Web\CSS\grid-template-rows" TargetMode="External"/><Relationship Id="rId5" Type="http://schemas.openxmlformats.org/officeDocument/2006/relationships/hyperlink" Target="file:///D:\en-US\docs\Web\CSS\grid-template-columns" TargetMode="External"/><Relationship Id="rId4" Type="http://schemas.openxmlformats.org/officeDocument/2006/relationships/hyperlink" Target="file:///D:\en-US\docs\Glossary\grid_lin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file:///D:\en-US\docs\Web\CSS\CSS_Grid_Layout\Box_Alignment_in_CSS_Grid_Layou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Web/CSS/CSS_Grid_Layout/CSS_Grid,_Logical_Values_and_Writing_Modes"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Glossary/grid_tracks" TargetMode="External"/><Relationship Id="rId5" Type="http://schemas.openxmlformats.org/officeDocument/2006/relationships/hyperlink" Target="https://developer.mozilla.org/en-US/docs/Glossary/grid_lines" TargetMode="External"/><Relationship Id="rId4" Type="http://schemas.openxmlformats.org/officeDocument/2006/relationships/hyperlink" Target="https://developer.mozilla.org/en-US/docs/Web/CSS/CSS_Grid_Layou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ridbyexample.com/example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ss-tricks.com/snippets/css/complete-guide-grid/" TargetMode="External"/><Relationship Id="rId5" Type="http://schemas.openxmlformats.org/officeDocument/2006/relationships/hyperlink" Target="https://developer.mozilla.org/en-US/docs/Web/CSS/CSS_Grid_Layout/Basic_Concepts_of_Grid_Layout" TargetMode="External"/><Relationship Id="rId4" Type="http://schemas.openxmlformats.org/officeDocument/2006/relationships/hyperlink" Target="https://developer.mozilla.org/en-US/docs/Web/CSS/CSS_Grid_Layou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Glossary/grid_ite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Glossary/grid_tracks" TargetMode="External"/><Relationship Id="rId5" Type="http://schemas.openxmlformats.org/officeDocument/2006/relationships/hyperlink" Target="https://developer.mozilla.org/en-US/docs/Web/CSS/grid-template-columns" TargetMode="External"/><Relationship Id="rId4" Type="http://schemas.openxmlformats.org/officeDocument/2006/relationships/hyperlink" Target="https://developer.mozilla.org/en-US/docs/Web/CSS/grid-template-row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file:///D:\en-US\docs\Web\CSS\CSS_Grid_Layout\Grid_Template_Areas" TargetMode="External"/><Relationship Id="rId5" Type="http://schemas.openxmlformats.org/officeDocument/2006/relationships/hyperlink" Target="https://developer.mozilla.org/en-US/docs/Web/CSS/CSS_Grid_Layout/Line-based_Placement_with_CSS_Grid" TargetMode="External"/><Relationship Id="rId4" Type="http://schemas.openxmlformats.org/officeDocument/2006/relationships/hyperlink" Target="https://developer.mozilla.org/en-US/docs/Glossary/grid_cel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CSS/grid-auto-columns" TargetMode="External"/><Relationship Id="rId3" Type="http://schemas.openxmlformats.org/officeDocument/2006/relationships/image" Target="../media/image2.png"/><Relationship Id="rId7" Type="http://schemas.openxmlformats.org/officeDocument/2006/relationships/hyperlink" Target="https://developer.mozilla.org/en-US/docs/Web/CSS/grid-templat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 TargetMode="External"/><Relationship Id="rId5" Type="http://schemas.openxmlformats.org/officeDocument/2006/relationships/hyperlink" Target="https://developer.mozilla.org/en-US/docs/Web/CSS/grid-template-columns" TargetMode="External"/><Relationship Id="rId4" Type="http://schemas.openxmlformats.org/officeDocument/2006/relationships/hyperlink" Target="https://developer.mozilla.org/en-US/docs/Web/CSS/CSS_Grid_Layou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eveloper.mozilla.org/en-US/docs/Web/CSS/grid-auto-rows" TargetMode="External"/><Relationship Id="rId3" Type="http://schemas.openxmlformats.org/officeDocument/2006/relationships/image" Target="../media/image2.png"/><Relationship Id="rId7" Type="http://schemas.openxmlformats.org/officeDocument/2006/relationships/hyperlink" Target="https://developer.mozilla.org/en-US/docs/Web/CSS/grid-templat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 TargetMode="External"/><Relationship Id="rId5" Type="http://schemas.openxmlformats.org/officeDocument/2006/relationships/hyperlink" Target="https://developer.mozilla.org/en-US/docs/Web/CSS/grid-template-rows" TargetMode="External"/><Relationship Id="rId4" Type="http://schemas.openxmlformats.org/officeDocument/2006/relationships/hyperlink" Target="https://developer.mozilla.org/en-US/docs/Web/CSS/CSS_Grid_Layou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Web/CSS/CSS_Grid_Layout" TargetMode="External"/><Relationship Id="rId4" Type="http://schemas.openxmlformats.org/officeDocument/2006/relationships/hyperlink" Target="https://developer.mozilla.org/en-US/docs/Glossary/Grid_tra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CSS Grid Layout</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Gutters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rgbClr val="002060"/>
                </a:solidFill>
                <a:latin typeface="latoregular"/>
              </a:rPr>
              <a:t>Gutters</a:t>
            </a:r>
            <a:r>
              <a:rPr lang="en-US" sz="2400" dirty="0">
                <a:solidFill>
                  <a:srgbClr val="002060"/>
                </a:solidFill>
                <a:latin typeface="latoregular"/>
              </a:rPr>
              <a:t> or alleys are spacing between content tracks. These can be created in </a:t>
            </a:r>
            <a:r>
              <a:rPr lang="en-US" sz="2400" dirty="0">
                <a:solidFill>
                  <a:srgbClr val="002060"/>
                </a:solidFill>
                <a:latin typeface="latoregular"/>
                <a:hlinkClick r:id="rId4"/>
              </a:rPr>
              <a:t>CSS Grid Layout</a:t>
            </a:r>
            <a:r>
              <a:rPr lang="en-US" sz="2400" dirty="0">
                <a:solidFill>
                  <a:srgbClr val="002060"/>
                </a:solidFill>
                <a:latin typeface="latoregular"/>
              </a:rPr>
              <a:t> using the </a:t>
            </a:r>
            <a:r>
              <a:rPr lang="en-US" sz="2400" dirty="0">
                <a:solidFill>
                  <a:srgbClr val="002060"/>
                </a:solidFill>
                <a:latin typeface="latoregular"/>
                <a:hlinkClick r:id="rId5"/>
              </a:rPr>
              <a:t>grid-column-gap</a:t>
            </a:r>
            <a:r>
              <a:rPr lang="en-US" sz="2400" dirty="0">
                <a:solidFill>
                  <a:srgbClr val="002060"/>
                </a:solidFill>
                <a:latin typeface="latoregular"/>
              </a:rPr>
              <a:t>, </a:t>
            </a:r>
            <a:r>
              <a:rPr lang="en-US" sz="2400" dirty="0">
                <a:solidFill>
                  <a:srgbClr val="002060"/>
                </a:solidFill>
                <a:latin typeface="latoregular"/>
                <a:hlinkClick r:id="rId6"/>
              </a:rPr>
              <a:t>grid-row-gap</a:t>
            </a:r>
            <a:r>
              <a:rPr lang="en-US" sz="2400" dirty="0">
                <a:solidFill>
                  <a:srgbClr val="002060"/>
                </a:solidFill>
                <a:latin typeface="latoregular"/>
              </a:rPr>
              <a:t>, or </a:t>
            </a:r>
            <a:r>
              <a:rPr lang="en-US" sz="2400" dirty="0">
                <a:solidFill>
                  <a:srgbClr val="002060"/>
                </a:solidFill>
                <a:latin typeface="latoregular"/>
                <a:hlinkClick r:id="rId7"/>
              </a:rPr>
              <a:t>grid-gap</a:t>
            </a:r>
            <a:r>
              <a:rPr lang="en-US" sz="2400" dirty="0">
                <a:solidFill>
                  <a:srgbClr val="002060"/>
                </a:solidFill>
                <a:latin typeface="latoregular"/>
              </a:rPr>
              <a:t> properties.</a:t>
            </a:r>
            <a:endParaRPr lang="en-US" sz="2400" cap="all" dirty="0">
              <a:solidFill>
                <a:srgbClr val="002060"/>
              </a:solidFill>
              <a:latin typeface="latoregular"/>
            </a:endParaRPr>
          </a:p>
        </p:txBody>
      </p:sp>
    </p:spTree>
    <p:extLst>
      <p:ext uri="{BB962C8B-B14F-4D97-AF65-F5344CB8AC3E}">
        <p14:creationId xmlns:p14="http://schemas.microsoft.com/office/powerpoint/2010/main" val="244396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002060"/>
                </a:solidFill>
                <a:latin typeface="latoregular"/>
              </a:rPr>
              <a:t>A </a:t>
            </a:r>
            <a:r>
              <a:rPr lang="en-US" sz="2400" b="1" dirty="0">
                <a:solidFill>
                  <a:srgbClr val="002060"/>
                </a:solidFill>
                <a:latin typeface="latoregular"/>
              </a:rPr>
              <a:t>grid track </a:t>
            </a:r>
            <a:r>
              <a:rPr lang="en-US" sz="2400" dirty="0">
                <a:solidFill>
                  <a:srgbClr val="002060"/>
                </a:solidFill>
                <a:latin typeface="latoregular"/>
              </a:rPr>
              <a:t>is the space between two </a:t>
            </a:r>
            <a:r>
              <a:rPr lang="en-US" sz="2400" dirty="0">
                <a:solidFill>
                  <a:srgbClr val="002060"/>
                </a:solidFill>
                <a:latin typeface="latoregular"/>
                <a:hlinkClick r:id="rId4" action="ppaction://hlinkfile"/>
              </a:rPr>
              <a:t>grid lines</a:t>
            </a:r>
            <a:r>
              <a:rPr lang="en-US" sz="2400" dirty="0">
                <a:solidFill>
                  <a:srgbClr val="002060"/>
                </a:solidFill>
                <a:latin typeface="latoregular"/>
              </a:rPr>
              <a:t>. They are defined in the explicit grid by using the </a:t>
            </a:r>
            <a:r>
              <a:rPr lang="en-US" sz="2400" dirty="0">
                <a:solidFill>
                  <a:srgbClr val="002060"/>
                </a:solidFill>
                <a:latin typeface="latoregular"/>
                <a:hlinkClick r:id="rId5" action="ppaction://hlinkfile"/>
              </a:rPr>
              <a:t>grid-template-columns</a:t>
            </a:r>
            <a:r>
              <a:rPr lang="en-US" sz="2400" dirty="0">
                <a:solidFill>
                  <a:srgbClr val="002060"/>
                </a:solidFill>
                <a:latin typeface="latoregular"/>
              </a:rPr>
              <a:t> and </a:t>
            </a:r>
            <a:r>
              <a:rPr lang="en-US" sz="2400" dirty="0">
                <a:solidFill>
                  <a:srgbClr val="002060"/>
                </a:solidFill>
                <a:latin typeface="latoregular"/>
                <a:hlinkClick r:id="rId6" action="ppaction://hlinkfile"/>
              </a:rPr>
              <a:t>grid-template-rows</a:t>
            </a:r>
            <a:r>
              <a:rPr lang="en-US" sz="2400" dirty="0">
                <a:solidFill>
                  <a:srgbClr val="002060"/>
                </a:solidFill>
                <a:latin typeface="latoregular"/>
              </a:rPr>
              <a:t> properties or the shorthand </a:t>
            </a:r>
            <a:r>
              <a:rPr lang="en-US" sz="2400" dirty="0">
                <a:solidFill>
                  <a:srgbClr val="002060"/>
                </a:solidFill>
                <a:latin typeface="latoregular"/>
                <a:hlinkClick r:id="rId7" action="ppaction://hlinkfile"/>
              </a:rPr>
              <a:t>grid</a:t>
            </a:r>
            <a:r>
              <a:rPr lang="en-US" sz="2400" dirty="0">
                <a:solidFill>
                  <a:srgbClr val="002060"/>
                </a:solidFill>
                <a:latin typeface="latoregular"/>
              </a:rPr>
              <a:t> or </a:t>
            </a:r>
            <a:r>
              <a:rPr lang="en-US" sz="2400" dirty="0">
                <a:solidFill>
                  <a:srgbClr val="002060"/>
                </a:solidFill>
                <a:latin typeface="latoregular"/>
                <a:hlinkClick r:id="rId8" action="ppaction://hlinkfile"/>
              </a:rPr>
              <a:t>grid-template</a:t>
            </a:r>
            <a:r>
              <a:rPr lang="en-US" sz="2400" dirty="0">
                <a:solidFill>
                  <a:srgbClr val="002060"/>
                </a:solidFill>
                <a:latin typeface="latoregular"/>
              </a:rPr>
              <a:t> properties. Tracks are also created in the implicit grid by positioning a grid Item outside of the tracks created in the explicit grid.</a:t>
            </a:r>
            <a:endParaRPr lang="en-US" sz="2400" cap="all" dirty="0">
              <a:solidFill>
                <a:srgbClr val="002060"/>
              </a:solidFill>
              <a:latin typeface="latoregular"/>
            </a:endParaRPr>
          </a:p>
        </p:txBody>
      </p:sp>
    </p:spTree>
    <p:extLst>
      <p:ext uri="{BB962C8B-B14F-4D97-AF65-F5344CB8AC3E}">
        <p14:creationId xmlns:p14="http://schemas.microsoft.com/office/powerpoint/2010/main" val="273788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026024"/>
            <a:ext cx="10363200" cy="434255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002060"/>
                </a:solidFill>
                <a:latin typeface="latoregular"/>
              </a:rPr>
              <a:t>When defining grid tracks using grid-template-columns and grid-template-rows you may use any length unit, and also the flex unit, fr which indicates a portion of the available space in the grid container.</a:t>
            </a:r>
            <a:endParaRPr lang="en-US" sz="2400" cap="all" dirty="0">
              <a:solidFill>
                <a:srgbClr val="002060"/>
              </a:solidFill>
              <a:latin typeface="latoregular"/>
            </a:endParaRPr>
          </a:p>
        </p:txBody>
      </p:sp>
      <p:sp>
        <p:nvSpPr>
          <p:cNvPr id="7" name="Title 1">
            <a:extLst>
              <a:ext uri="{FF2B5EF4-FFF2-40B4-BE49-F238E27FC236}">
                <a16:creationId xmlns:a16="http://schemas.microsoft.com/office/drawing/2014/main" id="{92E8A0EB-B3A3-481D-8DF8-0FCBB7A43E4C}"/>
              </a:ext>
            </a:extLst>
          </p:cNvPr>
          <p:cNvSpPr txBox="1">
            <a:spLocks/>
          </p:cNvSpPr>
          <p:nvPr/>
        </p:nvSpPr>
        <p:spPr>
          <a:xfrm>
            <a:off x="1524000" y="1474894"/>
            <a:ext cx="10363200" cy="5511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TRACK SIZING IN THE EXPLICIT GRID</a:t>
            </a:r>
            <a:endParaRPr lang="en-US" sz="2400" b="1" dirty="0">
              <a:solidFill>
                <a:srgbClr val="002060"/>
              </a:solidFill>
              <a:latin typeface="latoregular"/>
            </a:endParaRPr>
          </a:p>
        </p:txBody>
      </p:sp>
    </p:spTree>
    <p:extLst>
      <p:ext uri="{BB962C8B-B14F-4D97-AF65-F5344CB8AC3E}">
        <p14:creationId xmlns:p14="http://schemas.microsoft.com/office/powerpoint/2010/main" val="83546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155590"/>
            <a:ext cx="10363200" cy="421299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002060"/>
                </a:solidFill>
                <a:latin typeface="latoregular"/>
              </a:rPr>
              <a:t>Tracks created in the implicit grid are auto-sized by default, however you can define a size for these tracks using the grid-auto-rows and grid-auto-columns properties.</a:t>
            </a:r>
          </a:p>
          <a:p>
            <a:pPr algn="l"/>
            <a:endParaRPr lang="en-US" sz="2400" dirty="0">
              <a:solidFill>
                <a:srgbClr val="002060"/>
              </a:solidFill>
              <a:latin typeface="latoregular"/>
            </a:endParaRPr>
          </a:p>
        </p:txBody>
      </p:sp>
      <p:sp>
        <p:nvSpPr>
          <p:cNvPr id="7" name="Title 1">
            <a:extLst>
              <a:ext uri="{FF2B5EF4-FFF2-40B4-BE49-F238E27FC236}">
                <a16:creationId xmlns:a16="http://schemas.microsoft.com/office/drawing/2014/main" id="{92E8A0EB-B3A3-481D-8DF8-0FCBB7A43E4C}"/>
              </a:ext>
            </a:extLst>
          </p:cNvPr>
          <p:cNvSpPr txBox="1">
            <a:spLocks/>
          </p:cNvSpPr>
          <p:nvPr/>
        </p:nvSpPr>
        <p:spPr>
          <a:xfrm>
            <a:off x="1524000" y="1600200"/>
            <a:ext cx="10363200" cy="55539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TRACK SIZING IN </a:t>
            </a:r>
            <a:r>
              <a:rPr lang="en-US" sz="2500" b="1" cap="all" dirty="0">
                <a:solidFill>
                  <a:srgbClr val="234465"/>
                </a:solidFill>
                <a:latin typeface="latobold"/>
              </a:rPr>
              <a:t>THE</a:t>
            </a:r>
            <a:r>
              <a:rPr lang="en-US" sz="2400" b="1" cap="all" dirty="0">
                <a:solidFill>
                  <a:srgbClr val="234465"/>
                </a:solidFill>
                <a:latin typeface="latobold"/>
              </a:rPr>
              <a:t> IMPLICIT GRID</a:t>
            </a:r>
            <a:endParaRPr lang="en-US" sz="2400" b="1" dirty="0">
              <a:solidFill>
                <a:srgbClr val="002060"/>
              </a:solidFill>
              <a:latin typeface="latoregular"/>
            </a:endParaRPr>
          </a:p>
        </p:txBody>
      </p:sp>
    </p:spTree>
    <p:extLst>
      <p:ext uri="{BB962C8B-B14F-4D97-AF65-F5344CB8AC3E}">
        <p14:creationId xmlns:p14="http://schemas.microsoft.com/office/powerpoint/2010/main" val="255461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CSS Grid Layout is a two-dimensional layout method enabling the laying out of content in rows and columns. Therefore in any grid we have two axes. The block or column axis, and the inline or row axis.</a:t>
            </a:r>
          </a:p>
          <a:p>
            <a:pPr algn="l"/>
            <a:endParaRPr lang="en-US" sz="2400" dirty="0">
              <a:solidFill>
                <a:srgbClr val="002060"/>
              </a:solidFill>
              <a:latin typeface="latoregular"/>
            </a:endParaRPr>
          </a:p>
          <a:p>
            <a:pPr algn="l"/>
            <a:r>
              <a:rPr lang="en-US" sz="2400" dirty="0">
                <a:solidFill>
                  <a:srgbClr val="002060"/>
                </a:solidFill>
                <a:latin typeface="latoregular"/>
              </a:rPr>
              <a:t>It is along these axes that items can be aligned and justified using the properties defined in the </a:t>
            </a:r>
            <a:r>
              <a:rPr lang="en-US" sz="2400" dirty="0">
                <a:solidFill>
                  <a:srgbClr val="002060"/>
                </a:solidFill>
                <a:latin typeface="latoregular"/>
                <a:hlinkClick r:id="rId4" action="ppaction://hlinkfile"/>
              </a:rPr>
              <a:t>Box Alignment specification</a:t>
            </a:r>
            <a:r>
              <a:rPr lang="en-US" sz="2400" dirty="0">
                <a:solidFill>
                  <a:srgbClr val="002060"/>
                </a:solidFill>
                <a:latin typeface="latoregular"/>
              </a:rPr>
              <a:t>.</a:t>
            </a:r>
          </a:p>
        </p:txBody>
      </p:sp>
    </p:spTree>
    <p:extLst>
      <p:ext uri="{BB962C8B-B14F-4D97-AF65-F5344CB8AC3E}">
        <p14:creationId xmlns:p14="http://schemas.microsoft.com/office/powerpoint/2010/main" val="4710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199"/>
            <a:ext cx="10363200" cy="140017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400" dirty="0">
                <a:solidFill>
                  <a:srgbClr val="002060"/>
                </a:solidFill>
                <a:latin typeface="latoregular"/>
              </a:rPr>
              <a:t>In CSS the block or column axis is the axis used when laying out blocks of text. If you have two paragraphs and are working in a right to left, top to bottom language they lay out one below the other, on the block axis.</a:t>
            </a:r>
          </a:p>
          <a:p>
            <a:pPr algn="l"/>
            <a:endParaRPr lang="en-US" sz="2400" dirty="0">
              <a:solidFill>
                <a:srgbClr val="002060"/>
              </a:solidFill>
              <a:latin typeface="latoregular"/>
            </a:endParaRPr>
          </a:p>
        </p:txBody>
      </p:sp>
      <p:pic>
        <p:nvPicPr>
          <p:cNvPr id="7170" name="Picture 2" descr="https://mdn.mozillademos.org/files/14775/7_Block_Axis.png">
            <a:extLst>
              <a:ext uri="{FF2B5EF4-FFF2-40B4-BE49-F238E27FC236}">
                <a16:creationId xmlns:a16="http://schemas.microsoft.com/office/drawing/2014/main" id="{241FBA6B-AA1F-4ACD-8686-8AFB747B9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00375"/>
            <a:ext cx="8953500" cy="291465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1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7810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The inline or row axis runs across the Block Axis and is the direction along which regular text flows. These are our rows in CSS Grid Layout.</a:t>
            </a:r>
          </a:p>
        </p:txBody>
      </p:sp>
      <p:pic>
        <p:nvPicPr>
          <p:cNvPr id="12290" name="Picture 2" descr="https://mdn.mozillademos.org/files/14773/7_Inline_Axis.png">
            <a:extLst>
              <a:ext uri="{FF2B5EF4-FFF2-40B4-BE49-F238E27FC236}">
                <a16:creationId xmlns:a16="http://schemas.microsoft.com/office/drawing/2014/main" id="{4FDAA2B4-FBB1-4D4F-B010-ECF7676D2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048" y="2518246"/>
            <a:ext cx="8953500" cy="291465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CE18110-BFE2-4047-BFC2-EE027593D088}"/>
              </a:ext>
            </a:extLst>
          </p:cNvPr>
          <p:cNvSpPr txBox="1">
            <a:spLocks/>
          </p:cNvSpPr>
          <p:nvPr/>
        </p:nvSpPr>
        <p:spPr>
          <a:xfrm>
            <a:off x="1524000" y="5536384"/>
            <a:ext cx="10363200" cy="7810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The physical direction of these axes can change according to the </a:t>
            </a:r>
            <a:r>
              <a:rPr lang="en-US" sz="2400" dirty="0">
                <a:solidFill>
                  <a:srgbClr val="002060"/>
                </a:solidFill>
                <a:latin typeface="latoregular"/>
                <a:hlinkClick r:id="rId5"/>
              </a:rPr>
              <a:t>writing mode </a:t>
            </a:r>
            <a:r>
              <a:rPr lang="en-US" sz="2400" dirty="0">
                <a:solidFill>
                  <a:srgbClr val="002060"/>
                </a:solidFill>
                <a:latin typeface="latoregular"/>
              </a:rPr>
              <a:t>of the document.</a:t>
            </a:r>
          </a:p>
        </p:txBody>
      </p:sp>
    </p:spTree>
    <p:extLst>
      <p:ext uri="{BB962C8B-B14F-4D97-AF65-F5344CB8AC3E}">
        <p14:creationId xmlns:p14="http://schemas.microsoft.com/office/powerpoint/2010/main" val="45006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Cell / Grid Item</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300" dirty="0">
                <a:solidFill>
                  <a:srgbClr val="002060"/>
                </a:solidFill>
                <a:latin typeface="latoregular"/>
              </a:rPr>
              <a:t>In a </a:t>
            </a:r>
            <a:r>
              <a:rPr lang="en-US" sz="2300" dirty="0">
                <a:latin typeface="latoregular"/>
                <a:hlinkClick r:id="rId4"/>
              </a:rPr>
              <a:t>CSS Grid Layout</a:t>
            </a:r>
            <a:r>
              <a:rPr lang="en-US" sz="2300" dirty="0">
                <a:latin typeface="latoregular"/>
              </a:rPr>
              <a:t>, </a:t>
            </a:r>
            <a:r>
              <a:rPr lang="en-US" sz="2300" dirty="0">
                <a:solidFill>
                  <a:srgbClr val="002060"/>
                </a:solidFill>
                <a:latin typeface="latoregular"/>
              </a:rPr>
              <a:t>a </a:t>
            </a:r>
            <a:r>
              <a:rPr lang="en-US" sz="2300" b="1" dirty="0">
                <a:solidFill>
                  <a:srgbClr val="002060"/>
                </a:solidFill>
                <a:latin typeface="latoregular"/>
              </a:rPr>
              <a:t>grid cell</a:t>
            </a:r>
            <a:r>
              <a:rPr lang="en-US" sz="2300" dirty="0">
                <a:solidFill>
                  <a:srgbClr val="002060"/>
                </a:solidFill>
                <a:latin typeface="latoregular"/>
              </a:rPr>
              <a:t> is the smallest unit you can have on your CSS grid. It is the space between four intersecting</a:t>
            </a:r>
            <a:r>
              <a:rPr lang="en-US" sz="2300" dirty="0">
                <a:latin typeface="latoregular"/>
              </a:rPr>
              <a:t> </a:t>
            </a:r>
            <a:r>
              <a:rPr lang="en-US" sz="2300" dirty="0">
                <a:latin typeface="latoregular"/>
                <a:hlinkClick r:id="rId5" tooltip="grid lines: Grid lines are created when you define tracks in the explicit grid using CSS Grid Layout. In the following example there is a grid with three column tracks and two row tracks. This gives us 4 column lines and 3 row lines."/>
              </a:rPr>
              <a:t>grid lines</a:t>
            </a:r>
            <a:r>
              <a:rPr lang="en-US" sz="2300" dirty="0">
                <a:latin typeface="latoregular"/>
              </a:rPr>
              <a:t> </a:t>
            </a:r>
            <a:r>
              <a:rPr lang="en-US" sz="2300" dirty="0">
                <a:solidFill>
                  <a:srgbClr val="002060"/>
                </a:solidFill>
                <a:latin typeface="latoregular"/>
              </a:rPr>
              <a:t>and conceptually much like a table cell.</a:t>
            </a:r>
          </a:p>
          <a:p>
            <a:pPr algn="l">
              <a:lnSpc>
                <a:spcPct val="120000"/>
              </a:lnSpc>
            </a:pPr>
            <a:endParaRPr lang="en-US" sz="2300" dirty="0">
              <a:solidFill>
                <a:srgbClr val="002060"/>
              </a:solidFill>
              <a:latin typeface="latoregular"/>
            </a:endParaRPr>
          </a:p>
          <a:p>
            <a:pPr algn="l">
              <a:lnSpc>
                <a:spcPct val="120000"/>
              </a:lnSpc>
            </a:pPr>
            <a:r>
              <a:rPr lang="en-US" sz="2300" dirty="0">
                <a:solidFill>
                  <a:srgbClr val="002060"/>
                </a:solidFill>
                <a:latin typeface="latoregular"/>
              </a:rPr>
              <a:t>If you do not place items using one of the grid placement methods, direct children of the grid container will be placed one into each individual grid cell by the auto-placement algorithm. Additional row or column</a:t>
            </a:r>
            <a:r>
              <a:rPr lang="en-US" sz="2300" dirty="0">
                <a:latin typeface="latoregular"/>
              </a:rPr>
              <a:t> </a:t>
            </a:r>
            <a:r>
              <a:rPr lang="en-US" sz="2300" dirty="0">
                <a:latin typeface="latoregular"/>
                <a:hlinkClick r:id="rId6" tooltip="tracks: A grid track is the space between two grid lines. They are defined in the explicit grid by using the grid-template-columns and grid-template-rows properties or the shorthand grid or grid-template properties. Tracks are also created in the implicit grid by positioning a grid Item outside of the tracks created in the explicit grid."/>
              </a:rPr>
              <a:t>tracks</a:t>
            </a:r>
            <a:r>
              <a:rPr lang="en-US" sz="2300" dirty="0">
                <a:latin typeface="latoregular"/>
              </a:rPr>
              <a:t> </a:t>
            </a:r>
            <a:r>
              <a:rPr lang="en-US" sz="2300" dirty="0">
                <a:solidFill>
                  <a:srgbClr val="002060"/>
                </a:solidFill>
                <a:latin typeface="latoregular"/>
              </a:rPr>
              <a:t>will be created to create enough cells to hold all items.</a:t>
            </a:r>
          </a:p>
        </p:txBody>
      </p:sp>
    </p:spTree>
    <p:extLst>
      <p:ext uri="{BB962C8B-B14F-4D97-AF65-F5344CB8AC3E}">
        <p14:creationId xmlns:p14="http://schemas.microsoft.com/office/powerpoint/2010/main" val="348097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Container</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The element on which display: grid is applied. It's the direct parent of all the grid items. In this example container is the grid container.</a:t>
            </a:r>
          </a:p>
        </p:txBody>
      </p:sp>
    </p:spTree>
    <p:extLst>
      <p:ext uri="{BB962C8B-B14F-4D97-AF65-F5344CB8AC3E}">
        <p14:creationId xmlns:p14="http://schemas.microsoft.com/office/powerpoint/2010/main" val="299689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MAKING A GRID</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16619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Grid</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72826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DISPLAY: GRID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402540"/>
            <a:ext cx="10363200" cy="29212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Defines the element as a grid container and establishes a new grid formatting context for its contents</a:t>
            </a:r>
            <a:endParaRPr lang="en-US" sz="2300" dirty="0">
              <a:solidFill>
                <a:srgbClr val="002060"/>
              </a:solidFill>
              <a:latin typeface="latoregular"/>
            </a:endParaRPr>
          </a:p>
        </p:txBody>
      </p:sp>
      <p:sp>
        <p:nvSpPr>
          <p:cNvPr id="7" name="TextBox 6">
            <a:extLst>
              <a:ext uri="{FF2B5EF4-FFF2-40B4-BE49-F238E27FC236}">
                <a16:creationId xmlns:a16="http://schemas.microsoft.com/office/drawing/2014/main" id="{80292EF2-D7C3-4D45-A289-9A900390A7AD}"/>
              </a:ext>
            </a:extLst>
          </p:cNvPr>
          <p:cNvSpPr txBox="1"/>
          <p:nvPr/>
        </p:nvSpPr>
        <p:spPr>
          <a:xfrm>
            <a:off x="1524000" y="1694329"/>
            <a:ext cx="9577598"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display</a:t>
            </a:r>
            <a:r>
              <a:rPr lang="en-US" sz="2400" dirty="0">
                <a:solidFill>
                  <a:srgbClr val="002060"/>
                </a:solidFill>
                <a:latin typeface="Courier New" panose="02070309020205020404" pitchFamily="49" charset="0"/>
              </a:rPr>
              <a:t>:</a:t>
            </a:r>
            <a:r>
              <a:rPr lang="en-US" sz="2400" dirty="0">
                <a:solidFill>
                  <a:srgbClr val="268BD2"/>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gird</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161565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GRID-TEMPLATE-(COLUMNS|ROWS)</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&lt;track-size&gt;;</a:t>
            </a:r>
          </a:p>
          <a:p>
            <a:r>
              <a:rPr lang="en-US" sz="2400" dirty="0">
                <a:solidFill>
                  <a:schemeClr val="accent2">
                    <a:lumMod val="75000"/>
                  </a:schemeClr>
                </a:solidFill>
                <a:latin typeface="Courier New" panose="02070309020205020404" pitchFamily="49" charset="0"/>
              </a:rPr>
              <a:t>grid-template-rows</a:t>
            </a:r>
            <a:r>
              <a:rPr lang="en-US" sz="2400" dirty="0">
                <a:solidFill>
                  <a:srgbClr val="002060"/>
                </a:solidFill>
                <a:latin typeface="Courier New" panose="02070309020205020404" pitchFamily="49" charset="0"/>
              </a:rPr>
              <a:t>: &lt;track-size&gt;;</a:t>
            </a:r>
          </a:p>
        </p:txBody>
      </p:sp>
    </p:spTree>
    <p:extLst>
      <p:ext uri="{BB962C8B-B14F-4D97-AF65-F5344CB8AC3E}">
        <p14:creationId xmlns:p14="http://schemas.microsoft.com/office/powerpoint/2010/main" val="8813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FR - FRACTION UNIT</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2fr</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67178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REPEAT()</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rgbClr val="7030A0"/>
                </a:solidFill>
                <a:latin typeface="Courier New" panose="02070309020205020404" pitchFamily="49" charset="0"/>
              </a:rPr>
              <a:t>repeat</a:t>
            </a:r>
            <a:r>
              <a:rPr lang="en-US" sz="2400" dirty="0">
                <a:solidFill>
                  <a:srgbClr val="002060"/>
                </a:solidFill>
                <a:latin typeface="Courier New" panose="02070309020205020404" pitchFamily="49" charset="0"/>
              </a:rPr>
              <a:t>(</a:t>
            </a:r>
            <a:r>
              <a:rPr lang="en-US" sz="2400" dirty="0">
                <a:solidFill>
                  <a:schemeClr val="accent6">
                    <a:lumMod val="75000"/>
                  </a:schemeClr>
                </a:solidFill>
                <a:latin typeface="Courier New" panose="02070309020205020404" pitchFamily="49" charset="0"/>
              </a:rPr>
              <a:t>12</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30px</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rgbClr val="7030A0"/>
                </a:solidFill>
                <a:latin typeface="Courier New" panose="02070309020205020404" pitchFamily="49" charset="0"/>
              </a:rPr>
              <a:t>repeat</a:t>
            </a:r>
            <a:r>
              <a:rPr lang="en-US" sz="2400" dirty="0">
                <a:solidFill>
                  <a:srgbClr val="002060"/>
                </a:solidFill>
                <a:latin typeface="Courier New" panose="02070309020205020404" pitchFamily="49" charset="0"/>
              </a:rPr>
              <a:t>(</a:t>
            </a:r>
            <a:r>
              <a:rPr lang="en-US" sz="2400" dirty="0">
                <a:solidFill>
                  <a:schemeClr val="accent6">
                    <a:lumMod val="75000"/>
                  </a:schemeClr>
                </a:solidFill>
                <a:latin typeface="Courier New" panose="02070309020205020404" pitchFamily="49" charset="0"/>
              </a:rPr>
              <a:t>12</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87866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GRID-GAP</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grid-column-gap</a:t>
            </a:r>
            <a:r>
              <a:rPr lang="en-US" sz="2400" dirty="0">
                <a:solidFill>
                  <a:srgbClr val="002060"/>
                </a:solidFill>
                <a:latin typeface="Courier New" panose="02070309020205020404" pitchFamily="49" charset="0"/>
              </a:rPr>
              <a:t>: &lt;line-size&gt;;</a:t>
            </a:r>
          </a:p>
          <a:p>
            <a:r>
              <a:rPr lang="en-US" sz="2400" dirty="0">
                <a:solidFill>
                  <a:schemeClr val="accent2">
                    <a:lumMod val="75000"/>
                  </a:schemeClr>
                </a:solidFill>
                <a:latin typeface="Courier New" panose="02070309020205020404" pitchFamily="49" charset="0"/>
              </a:rPr>
              <a:t>grid-row-gap</a:t>
            </a:r>
            <a:r>
              <a:rPr lang="en-US" sz="2400" dirty="0">
                <a:solidFill>
                  <a:srgbClr val="002060"/>
                </a:solidFill>
                <a:latin typeface="Courier New" panose="02070309020205020404" pitchFamily="49" charset="0"/>
              </a:rPr>
              <a:t>: &lt;line-size&gt;;</a:t>
            </a:r>
          </a:p>
          <a:p>
            <a:r>
              <a:rPr lang="en-US" sz="2400" dirty="0">
                <a:solidFill>
                  <a:schemeClr val="accent2">
                    <a:lumMod val="75000"/>
                  </a:schemeClr>
                </a:solidFill>
                <a:latin typeface="Courier New" panose="02070309020205020404" pitchFamily="49" charset="0"/>
              </a:rPr>
              <a:t>grid-gap</a:t>
            </a:r>
            <a:r>
              <a:rPr lang="en-US" sz="2400" dirty="0">
                <a:solidFill>
                  <a:srgbClr val="002060"/>
                </a:solidFill>
                <a:latin typeface="Courier New" panose="02070309020205020404" pitchFamily="49" charset="0"/>
              </a:rPr>
              <a:t>: &lt;grid-row-gap&gt; &lt;grid-column-gap&gt;;</a:t>
            </a:r>
          </a:p>
          <a:p>
            <a:r>
              <a:rPr lang="en-US" sz="2400" dirty="0">
                <a:solidFill>
                  <a:schemeClr val="accent2">
                    <a:lumMod val="75000"/>
                  </a:schemeClr>
                </a:solidFill>
                <a:latin typeface="Courier New" panose="02070309020205020404" pitchFamily="49" charset="0"/>
              </a:rPr>
              <a:t>grid-gap</a:t>
            </a:r>
            <a:r>
              <a:rPr lang="en-US" sz="2400" dirty="0">
                <a:solidFill>
                  <a:srgbClr val="002060"/>
                </a:solidFill>
                <a:latin typeface="Courier New" panose="02070309020205020404" pitchFamily="49" charset="0"/>
              </a:rPr>
              <a:t>: &lt;gap-size&gt;;</a:t>
            </a:r>
          </a:p>
        </p:txBody>
      </p:sp>
    </p:spTree>
    <p:extLst>
      <p:ext uri="{BB962C8B-B14F-4D97-AF65-F5344CB8AC3E}">
        <p14:creationId xmlns:p14="http://schemas.microsoft.com/office/powerpoint/2010/main" val="241766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PLACE-ITEMS</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4000" y="2259123"/>
            <a:ext cx="10076329"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place-items: </a:t>
            </a:r>
            <a:r>
              <a:rPr lang="en-US" sz="2400" dirty="0">
                <a:solidFill>
                  <a:srgbClr val="002060"/>
                </a:solidFill>
                <a:latin typeface="Courier New" panose="02070309020205020404" pitchFamily="49" charset="0"/>
              </a:rPr>
              <a:t>&lt;align-items&gt; / &lt;justify-items&gt;;</a:t>
            </a:r>
          </a:p>
        </p:txBody>
      </p:sp>
      <p:sp>
        <p:nvSpPr>
          <p:cNvPr id="8" name="Title 1">
            <a:extLst>
              <a:ext uri="{FF2B5EF4-FFF2-40B4-BE49-F238E27FC236}">
                <a16:creationId xmlns:a16="http://schemas.microsoft.com/office/drawing/2014/main" id="{5E51C70C-3865-4CB2-9FC9-D304E6C8980E}"/>
              </a:ext>
            </a:extLst>
          </p:cNvPr>
          <p:cNvSpPr txBox="1">
            <a:spLocks/>
          </p:cNvSpPr>
          <p:nvPr/>
        </p:nvSpPr>
        <p:spPr>
          <a:xfrm>
            <a:off x="1524000" y="1600200"/>
            <a:ext cx="10363200" cy="46166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Sets both the align-items and justify-items properties in a single declaration.</a:t>
            </a:r>
          </a:p>
        </p:txBody>
      </p:sp>
    </p:spTree>
    <p:extLst>
      <p:ext uri="{BB962C8B-B14F-4D97-AF65-F5344CB8AC3E}">
        <p14:creationId xmlns:p14="http://schemas.microsoft.com/office/powerpoint/2010/main" val="131247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JUSTIFY-CONTENT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inline (row) axis (as opposed to align-content which aligns the grid along the block (column) axis).</a:t>
            </a:r>
          </a:p>
        </p:txBody>
      </p:sp>
    </p:spTree>
    <p:extLst>
      <p:ext uri="{BB962C8B-B14F-4D97-AF65-F5344CB8AC3E}">
        <p14:creationId xmlns:p14="http://schemas.microsoft.com/office/powerpoint/2010/main" val="112892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JUSTIFY-CONTENT</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justify-content</a:t>
            </a:r>
            <a:r>
              <a:rPr lang="en-US" sz="2400" dirty="0">
                <a:solidFill>
                  <a:srgbClr val="002060"/>
                </a:solidFill>
                <a:latin typeface="Courier New" panose="02070309020205020404" pitchFamily="49" charset="0"/>
              </a:rPr>
              <a:t>: start | end | center | stretch | space-around | space-between | space-evenly;</a:t>
            </a:r>
          </a:p>
        </p:txBody>
      </p:sp>
    </p:spTree>
    <p:extLst>
      <p:ext uri="{BB962C8B-B14F-4D97-AF65-F5344CB8AC3E}">
        <p14:creationId xmlns:p14="http://schemas.microsoft.com/office/powerpoint/2010/main" val="419526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ALIGN-CONTENT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block (column) axis (as opposed to justify-content which aligns the grid along the inline (row) axis).</a:t>
            </a:r>
          </a:p>
        </p:txBody>
      </p:sp>
    </p:spTree>
    <p:extLst>
      <p:ext uri="{BB962C8B-B14F-4D97-AF65-F5344CB8AC3E}">
        <p14:creationId xmlns:p14="http://schemas.microsoft.com/office/powerpoint/2010/main" val="395046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ALIGN-CONTENT</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align-content</a:t>
            </a:r>
            <a:r>
              <a:rPr lang="en-US" sz="2400" dirty="0">
                <a:solidFill>
                  <a:srgbClr val="002060"/>
                </a:solidFill>
                <a:latin typeface="Courier New" panose="02070309020205020404" pitchFamily="49" charset="0"/>
              </a:rPr>
              <a:t>: start | end | center | stretch | space-around | space-between | space-evenly;</a:t>
            </a:r>
          </a:p>
        </p:txBody>
      </p:sp>
    </p:spTree>
    <p:extLst>
      <p:ext uri="{BB962C8B-B14F-4D97-AF65-F5344CB8AC3E}">
        <p14:creationId xmlns:p14="http://schemas.microsoft.com/office/powerpoint/2010/main" val="9120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CSS Grid Layout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CSS Grid Layout excels at dividing a page into major regions or defining the relationship in terms of size, position, and layer, between parts of a control built from HTML primitives.</a:t>
            </a:r>
          </a:p>
          <a:p>
            <a:pPr algn="l"/>
            <a:endParaRPr lang="en-US" sz="2400" dirty="0">
              <a:solidFill>
                <a:srgbClr val="234465"/>
              </a:solidFill>
              <a:latin typeface="latoregular"/>
            </a:endParaRPr>
          </a:p>
          <a:p>
            <a:pPr algn="l"/>
            <a:r>
              <a:rPr lang="en-US" sz="2400" dirty="0">
                <a:solidFill>
                  <a:srgbClr val="234465"/>
                </a:solidFill>
                <a:latin typeface="latoregular"/>
              </a:rPr>
              <a:t>Like tables, grid layout enables an author to align elements into columns and rows. However, many more layouts are either possible or easier with CSS grid than they were with tables. For example, a grid container's child elements could position themselves so they actually overlap and layer, similar to CSS positioned elements.</a:t>
            </a:r>
            <a:endParaRPr lang="en-US" sz="2400" cap="all" dirty="0">
              <a:solidFill>
                <a:srgbClr val="234465"/>
              </a:solidFill>
              <a:latin typeface="latobold"/>
            </a:endParaRPr>
          </a:p>
        </p:txBody>
      </p:sp>
    </p:spTree>
    <p:extLst>
      <p:ext uri="{BB962C8B-B14F-4D97-AF65-F5344CB8AC3E}">
        <p14:creationId xmlns:p14="http://schemas.microsoft.com/office/powerpoint/2010/main" val="3201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GRID-AUTO-(COLUMNS|ROWS)</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60px 60px</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grid-template-rows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90px 90px</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95581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PLACING GRID ITEMS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521943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300" dirty="0">
                <a:solidFill>
                  <a:srgbClr val="002060"/>
                </a:solidFill>
                <a:latin typeface="latoregular"/>
              </a:rPr>
              <a:t>Determines a grid item's location within the grid by referring to specific grid lines. grid-column-start/grid-row-start is the line where the item begins, and grid-column-end/grid-row-end is the line where the item ends.</a:t>
            </a:r>
          </a:p>
        </p:txBody>
      </p:sp>
    </p:spTree>
    <p:extLst>
      <p:ext uri="{BB962C8B-B14F-4D97-AF65-F5344CB8AC3E}">
        <p14:creationId xmlns:p14="http://schemas.microsoft.com/office/powerpoint/2010/main" val="3020333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grid-column-start</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grid-column-end</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grid-row-start</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grid-row-end</a:t>
            </a:r>
            <a:r>
              <a:rPr lang="en-US" sz="2400" dirty="0">
                <a:solidFill>
                  <a:srgbClr val="002060"/>
                </a:solidFill>
                <a:latin typeface="Courier New" panose="02070309020205020404" pitchFamily="49" charset="0"/>
              </a:rPr>
              <a:t>: &lt;number&gt; | &lt;name&gt; | span &lt;number&gt; | span &lt;name&gt; | auto</a:t>
            </a:r>
          </a:p>
        </p:txBody>
      </p:sp>
    </p:spTree>
    <p:extLst>
      <p:ext uri="{BB962C8B-B14F-4D97-AF65-F5344CB8AC3E}">
        <p14:creationId xmlns:p14="http://schemas.microsoft.com/office/powerpoint/2010/main" val="348331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grid-column-start</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2</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grid-column-end</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five</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grid-row-start</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row1-start</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grid-row-end</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3990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 GRID-ROW</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a:t>
            </a:r>
            <a:r>
              <a:rPr lang="en-US" sz="2400" dirty="0">
                <a:solidFill>
                  <a:srgbClr val="002060"/>
                </a:solidFill>
                <a:latin typeface="Courier New" panose="02070309020205020404" pitchFamily="49" charset="0"/>
              </a:rPr>
              <a:t>: &lt;start-line&gt; / &lt;end-line&gt; | &lt;start-line&gt; / span &lt;value&gt;;</a:t>
            </a:r>
          </a:p>
          <a:p>
            <a:r>
              <a:rPr lang="en-US" sz="2400" dirty="0">
                <a:solidFill>
                  <a:schemeClr val="accent2">
                    <a:lumMod val="75000"/>
                  </a:schemeClr>
                </a:solidFill>
                <a:latin typeface="Courier New" panose="02070309020205020404" pitchFamily="49" charset="0"/>
              </a:rPr>
              <a:t>grid-row</a:t>
            </a:r>
            <a:r>
              <a:rPr lang="en-US" sz="2400" dirty="0">
                <a:solidFill>
                  <a:srgbClr val="002060"/>
                </a:solidFill>
                <a:latin typeface="Courier New" panose="02070309020205020404" pitchFamily="49" charset="0"/>
              </a:rPr>
              <a:t>: &lt;start-line&gt; / &lt;end-line&gt; | &lt;start-line&gt; / span &lt;value&gt;;</a:t>
            </a:r>
          </a:p>
        </p:txBody>
      </p:sp>
    </p:spTree>
    <p:extLst>
      <p:ext uri="{BB962C8B-B14F-4D97-AF65-F5344CB8AC3E}">
        <p14:creationId xmlns:p14="http://schemas.microsoft.com/office/powerpoint/2010/main" val="3554082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 GRID-ROW</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 / span 2</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third-line / 4</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4020331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JUSTIFY-SELF</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justify-self</a:t>
            </a:r>
            <a:r>
              <a:rPr lang="en-US" sz="2400" dirty="0">
                <a:solidFill>
                  <a:srgbClr val="002060"/>
                </a:solidFill>
                <a:latin typeface="Courier New" panose="02070309020205020404" pitchFamily="49" charset="0"/>
              </a:rPr>
              <a:t>: start | end | center | stretch;</a:t>
            </a:r>
          </a:p>
        </p:txBody>
      </p:sp>
    </p:spTree>
    <p:extLst>
      <p:ext uri="{BB962C8B-B14F-4D97-AF65-F5344CB8AC3E}">
        <p14:creationId xmlns:p14="http://schemas.microsoft.com/office/powerpoint/2010/main" val="2791909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ALIGN-SELF</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align-self</a:t>
            </a:r>
            <a:r>
              <a:rPr lang="en-US" sz="2400" dirty="0">
                <a:solidFill>
                  <a:srgbClr val="002060"/>
                </a:solidFill>
                <a:latin typeface="Courier New" panose="02070309020205020404" pitchFamily="49" charset="0"/>
              </a:rPr>
              <a:t>: start | end | center | stretch;</a:t>
            </a:r>
          </a:p>
        </p:txBody>
      </p:sp>
    </p:spTree>
    <p:extLst>
      <p:ext uri="{BB962C8B-B14F-4D97-AF65-F5344CB8AC3E}">
        <p14:creationId xmlns:p14="http://schemas.microsoft.com/office/powerpoint/2010/main" val="3389890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Resources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1526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Glossary</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3946478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RESOURCES - GRID</a:t>
            </a: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latin typeface="latoregular"/>
                <a:hlinkClick r:id="rId4"/>
              </a:rPr>
              <a:t>https://developer.mozilla.org/en-US/docs/Web/CSS/CSS_Grid_Layout</a:t>
            </a:r>
            <a:endParaRPr lang="en-US" sz="2400" dirty="0">
              <a:latin typeface="latoregular"/>
            </a:endParaRPr>
          </a:p>
          <a:p>
            <a:pPr algn="l"/>
            <a:endParaRPr lang="en-US" sz="2400" dirty="0">
              <a:latin typeface="latoregular"/>
            </a:endParaRPr>
          </a:p>
          <a:p>
            <a:pPr algn="l"/>
            <a:r>
              <a:rPr lang="en-US" sz="2400" dirty="0">
                <a:latin typeface="latoregular"/>
                <a:hlinkClick r:id="rId5"/>
              </a:rPr>
              <a:t>https://developer.mozilla.org/en-US/docs/Web/CSS/CSS_Grid_Layout/Basic_Concepts_of_Grid_Layout</a:t>
            </a:r>
            <a:endParaRPr lang="en-US" sz="2400" dirty="0">
              <a:latin typeface="latoregular"/>
            </a:endParaRPr>
          </a:p>
          <a:p>
            <a:pPr algn="l"/>
            <a:endParaRPr lang="en-US" sz="2400" dirty="0">
              <a:latin typeface="latoregular"/>
            </a:endParaRPr>
          </a:p>
          <a:p>
            <a:pPr algn="l"/>
            <a:r>
              <a:rPr lang="en-US" sz="2400" dirty="0">
                <a:latin typeface="latoregular"/>
                <a:hlinkClick r:id="rId6"/>
              </a:rPr>
              <a:t>https://css-tricks.com/snippets/css/complete-guide-grid/</a:t>
            </a:r>
            <a:endParaRPr lang="en-US" sz="2400" dirty="0">
              <a:latin typeface="latoregular"/>
            </a:endParaRPr>
          </a:p>
          <a:p>
            <a:pPr algn="l"/>
            <a:endParaRPr lang="en-US" sz="2400" dirty="0">
              <a:latin typeface="latoregular"/>
            </a:endParaRPr>
          </a:p>
          <a:p>
            <a:pPr algn="l"/>
            <a:r>
              <a:rPr lang="en-US" sz="2400" dirty="0">
                <a:latin typeface="latoregular"/>
                <a:hlinkClick r:id="rId7"/>
              </a:rPr>
              <a:t>https://gridbyexample.com/examples/</a:t>
            </a:r>
            <a:endParaRPr lang="en-US" sz="2400" dirty="0">
              <a:latin typeface="latoregular"/>
            </a:endParaRPr>
          </a:p>
        </p:txBody>
      </p:sp>
    </p:spTree>
    <p:extLst>
      <p:ext uri="{BB962C8B-B14F-4D97-AF65-F5344CB8AC3E}">
        <p14:creationId xmlns:p14="http://schemas.microsoft.com/office/powerpoint/2010/main" val="198615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CSS grid is defined using the grid value of the display property; you can define columns and rows on your grid using the </a:t>
            </a:r>
            <a:r>
              <a:rPr lang="en-US" sz="2400" dirty="0">
                <a:solidFill>
                  <a:srgbClr val="234465"/>
                </a:solidFill>
                <a:latin typeface="latoregular"/>
                <a:hlinkClick r:id="rId4"/>
              </a:rPr>
              <a:t>grid-template-rows</a:t>
            </a:r>
            <a:r>
              <a:rPr lang="en-US" sz="2400" dirty="0">
                <a:solidFill>
                  <a:srgbClr val="234465"/>
                </a:solidFill>
                <a:latin typeface="latoregular"/>
              </a:rPr>
              <a:t> and </a:t>
            </a:r>
            <a:r>
              <a:rPr lang="en-US" sz="2400" dirty="0">
                <a:solidFill>
                  <a:srgbClr val="234465"/>
                </a:solidFill>
                <a:latin typeface="latoregular"/>
                <a:hlinkClick r:id="rId5"/>
              </a:rPr>
              <a:t>grid-template-columns</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The grid that you define using these properties is described as the explicit grid.</a:t>
            </a:r>
          </a:p>
          <a:p>
            <a:pPr algn="l"/>
            <a:endParaRPr lang="en-US" sz="2400" dirty="0">
              <a:solidFill>
                <a:srgbClr val="234465"/>
              </a:solidFill>
              <a:latin typeface="latoregular"/>
            </a:endParaRPr>
          </a:p>
          <a:p>
            <a:pPr algn="l"/>
            <a:r>
              <a:rPr lang="en-US" sz="2400" dirty="0">
                <a:solidFill>
                  <a:srgbClr val="234465"/>
                </a:solidFill>
                <a:latin typeface="latoregular"/>
              </a:rPr>
              <a:t>If you place content outside of this explicit grid, or if you are relying on auto-placement and the grid algorithm needs to create additional row or column </a:t>
            </a:r>
            <a:r>
              <a:rPr lang="en-US" sz="2400" dirty="0">
                <a:solidFill>
                  <a:srgbClr val="234465"/>
                </a:solidFill>
                <a:latin typeface="latoregular"/>
                <a:hlinkClick r:id="rId6"/>
              </a:rPr>
              <a:t>tracks</a:t>
            </a:r>
            <a:r>
              <a:rPr lang="en-US" sz="2400" dirty="0">
                <a:solidFill>
                  <a:srgbClr val="234465"/>
                </a:solidFill>
                <a:latin typeface="latoregular"/>
              </a:rPr>
              <a:t> to hold </a:t>
            </a:r>
            <a:r>
              <a:rPr lang="en-US" sz="2400" dirty="0">
                <a:solidFill>
                  <a:srgbClr val="234465"/>
                </a:solidFill>
                <a:latin typeface="latoregular"/>
                <a:hlinkClick r:id="rId7"/>
              </a:rPr>
              <a:t>grid items</a:t>
            </a:r>
            <a:r>
              <a:rPr lang="en-US" sz="2400" dirty="0">
                <a:solidFill>
                  <a:srgbClr val="234465"/>
                </a:solidFill>
                <a:latin typeface="latoregular"/>
              </a:rPr>
              <a:t>, then extra tracks will be created in the implicit grid. The implicit grid is the grid created automatically due to content being added outside of the tracks defined.</a:t>
            </a:r>
            <a:endParaRPr lang="en-US" sz="2400" cap="all" dirty="0">
              <a:solidFill>
                <a:srgbClr val="234465"/>
              </a:solidFill>
              <a:latin typeface="latobold"/>
            </a:endParaRPr>
          </a:p>
        </p:txBody>
      </p:sp>
    </p:spTree>
    <p:extLst>
      <p:ext uri="{BB962C8B-B14F-4D97-AF65-F5344CB8AC3E}">
        <p14:creationId xmlns:p14="http://schemas.microsoft.com/office/powerpoint/2010/main" val="30589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Areas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area is one or more </a:t>
            </a:r>
            <a:r>
              <a:rPr lang="en-US" sz="2400" dirty="0">
                <a:solidFill>
                  <a:srgbClr val="234465"/>
                </a:solidFill>
                <a:latin typeface="latoregular"/>
                <a:hlinkClick r:id="rId4"/>
              </a:rPr>
              <a:t>grid cells</a:t>
            </a:r>
            <a:r>
              <a:rPr lang="en-US" sz="2400" dirty="0">
                <a:solidFill>
                  <a:srgbClr val="234465"/>
                </a:solidFill>
                <a:latin typeface="latoregular"/>
              </a:rPr>
              <a:t> that make up a rectangular area on the grid. Grid areas are created when you place an item using </a:t>
            </a:r>
            <a:r>
              <a:rPr lang="en-US" sz="2400" dirty="0">
                <a:solidFill>
                  <a:srgbClr val="234465"/>
                </a:solidFill>
                <a:latin typeface="latoregular"/>
                <a:hlinkClick r:id="rId5"/>
              </a:rPr>
              <a:t>line-based placement</a:t>
            </a:r>
            <a:r>
              <a:rPr lang="en-US" sz="2400" dirty="0">
                <a:solidFill>
                  <a:srgbClr val="234465"/>
                </a:solidFill>
                <a:latin typeface="latoregular"/>
              </a:rPr>
              <a:t> or when defining areas using </a:t>
            </a:r>
            <a:r>
              <a:rPr lang="en-US" sz="2400" dirty="0">
                <a:solidFill>
                  <a:srgbClr val="234465"/>
                </a:solidFill>
                <a:latin typeface="latoregular"/>
                <a:hlinkClick r:id="rId6" action="ppaction://hlinkfile"/>
              </a:rPr>
              <a:t>named grid areas</a:t>
            </a:r>
            <a:r>
              <a:rPr lang="en-US" sz="2400" dirty="0">
                <a:solidFill>
                  <a:srgbClr val="234465"/>
                </a:solidFill>
                <a:latin typeface="latoregular"/>
              </a:rPr>
              <a:t>.</a:t>
            </a:r>
          </a:p>
          <a:p>
            <a:pPr algn="l"/>
            <a:endParaRPr lang="en-US" sz="2400" dirty="0">
              <a:solidFill>
                <a:srgbClr val="234465"/>
              </a:solidFill>
              <a:latin typeface="latoregular"/>
            </a:endParaRPr>
          </a:p>
          <a:p>
            <a:pPr algn="l"/>
            <a:r>
              <a:rPr lang="en-US" sz="2400" dirty="0">
                <a:solidFill>
                  <a:srgbClr val="234465"/>
                </a:solidFill>
                <a:latin typeface="latoregular"/>
              </a:rPr>
              <a:t>Grid areas must be rectangular in nature; it is not possible to create, for example, a T- or L-shaped grid area.</a:t>
            </a:r>
            <a:endParaRPr lang="en-US" sz="2400" cap="all" dirty="0">
              <a:solidFill>
                <a:srgbClr val="234465"/>
              </a:solidFill>
              <a:latin typeface="latobold"/>
            </a:endParaRPr>
          </a:p>
        </p:txBody>
      </p:sp>
    </p:spTree>
    <p:extLst>
      <p:ext uri="{BB962C8B-B14F-4D97-AF65-F5344CB8AC3E}">
        <p14:creationId xmlns:p14="http://schemas.microsoft.com/office/powerpoint/2010/main" val="364553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Column</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column is a vertical track in a </a:t>
            </a:r>
            <a:r>
              <a:rPr lang="en-US" sz="2400" dirty="0">
                <a:solidFill>
                  <a:srgbClr val="234465"/>
                </a:solidFill>
                <a:latin typeface="latoregular"/>
                <a:hlinkClick r:id="rId4"/>
              </a:rPr>
              <a:t>CSS Grid Layout</a:t>
            </a:r>
            <a:r>
              <a:rPr lang="en-US" sz="2400" dirty="0">
                <a:solidFill>
                  <a:srgbClr val="234465"/>
                </a:solidFill>
                <a:latin typeface="latoregular"/>
              </a:rPr>
              <a:t>, and is the space between two vertical grid lines. It is defined by the </a:t>
            </a:r>
            <a:r>
              <a:rPr lang="en-US" sz="2400" dirty="0">
                <a:solidFill>
                  <a:srgbClr val="234465"/>
                </a:solidFill>
                <a:latin typeface="latoregular"/>
                <a:hlinkClick r:id="rId5"/>
              </a:rPr>
              <a:t>grid-template-columns</a:t>
            </a:r>
            <a:r>
              <a:rPr lang="en-US" sz="2400" dirty="0">
                <a:solidFill>
                  <a:srgbClr val="234465"/>
                </a:solidFill>
                <a:latin typeface="latoregular"/>
              </a:rPr>
              <a:t> property or in the shorthand </a:t>
            </a:r>
            <a:r>
              <a:rPr lang="en-US" sz="2400" dirty="0">
                <a:solidFill>
                  <a:srgbClr val="234465"/>
                </a:solidFill>
                <a:latin typeface="latoregular"/>
                <a:hlinkClick r:id="rId6"/>
              </a:rPr>
              <a:t>grid</a:t>
            </a:r>
            <a:r>
              <a:rPr lang="en-US" sz="2400" dirty="0">
                <a:solidFill>
                  <a:srgbClr val="234465"/>
                </a:solidFill>
                <a:latin typeface="latoregular"/>
              </a:rPr>
              <a:t> or </a:t>
            </a:r>
            <a:r>
              <a:rPr lang="en-US" sz="2400" dirty="0">
                <a:solidFill>
                  <a:srgbClr val="234465"/>
                </a:solidFill>
                <a:latin typeface="latoregular"/>
                <a:hlinkClick r:id="rId7"/>
              </a:rPr>
              <a:t>grid-template</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In addition, columns may be created in the implicit grid when items are placed outside of columns created in the explicit grid. These columns will be auto-sized by default, or can have a size specified with the </a:t>
            </a:r>
            <a:r>
              <a:rPr lang="en-US" sz="2400" dirty="0">
                <a:solidFill>
                  <a:srgbClr val="234465"/>
                </a:solidFill>
                <a:latin typeface="latoregular"/>
                <a:hlinkClick r:id="rId8"/>
              </a:rPr>
              <a:t>grid-auto-columns</a:t>
            </a:r>
            <a:r>
              <a:rPr lang="en-US" sz="2400" dirty="0">
                <a:solidFill>
                  <a:srgbClr val="234465"/>
                </a:solidFill>
                <a:latin typeface="latoregular"/>
              </a:rPr>
              <a:t> property.</a:t>
            </a:r>
          </a:p>
          <a:p>
            <a:pPr algn="l"/>
            <a:endParaRPr lang="en-US" sz="2400" dirty="0">
              <a:solidFill>
                <a:srgbClr val="234465"/>
              </a:solidFill>
              <a:latin typeface="latoregular"/>
            </a:endParaRPr>
          </a:p>
          <a:p>
            <a:pPr algn="l"/>
            <a:r>
              <a:rPr lang="en-US" sz="2400" dirty="0">
                <a:solidFill>
                  <a:srgbClr val="234465"/>
                </a:solidFill>
                <a:latin typeface="latoregular"/>
              </a:rPr>
              <a:t>When working with alignment in </a:t>
            </a:r>
            <a:r>
              <a:rPr lang="en-US" sz="2400" dirty="0">
                <a:solidFill>
                  <a:srgbClr val="234465"/>
                </a:solidFill>
                <a:latin typeface="latoregular"/>
                <a:hlinkClick r:id="rId4"/>
              </a:rPr>
              <a:t>CSS Grid Layout</a:t>
            </a:r>
            <a:r>
              <a:rPr lang="en-US" sz="2400" dirty="0">
                <a:solidFill>
                  <a:srgbClr val="234465"/>
                </a:solidFill>
                <a:latin typeface="latoregular"/>
              </a:rPr>
              <a:t>, the axis down which columns run is known as the block, or column, axis.</a:t>
            </a:r>
            <a:endParaRPr lang="en-US" sz="2400" cap="all" dirty="0">
              <a:solidFill>
                <a:srgbClr val="234465"/>
              </a:solidFill>
              <a:latin typeface="latobold"/>
            </a:endParaRPr>
          </a:p>
        </p:txBody>
      </p:sp>
    </p:spTree>
    <p:extLst>
      <p:ext uri="{BB962C8B-B14F-4D97-AF65-F5344CB8AC3E}">
        <p14:creationId xmlns:p14="http://schemas.microsoft.com/office/powerpoint/2010/main" val="216509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Row</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row is a horizontal track in a </a:t>
            </a:r>
            <a:r>
              <a:rPr lang="en-US" sz="2400" dirty="0">
                <a:solidFill>
                  <a:srgbClr val="234465"/>
                </a:solidFill>
                <a:latin typeface="latoregular"/>
                <a:hlinkClick r:id="rId4"/>
              </a:rPr>
              <a:t>CSS Grid Layout</a:t>
            </a:r>
            <a:r>
              <a:rPr lang="en-US" sz="2400" dirty="0">
                <a:solidFill>
                  <a:srgbClr val="234465"/>
                </a:solidFill>
                <a:latin typeface="latoregular"/>
              </a:rPr>
              <a:t>, that is the space between two horizontal grid lines. It is defined by the </a:t>
            </a:r>
            <a:r>
              <a:rPr lang="en-US" sz="2400" dirty="0">
                <a:solidFill>
                  <a:srgbClr val="234465"/>
                </a:solidFill>
                <a:latin typeface="latoregular"/>
                <a:hlinkClick r:id="rId5"/>
              </a:rPr>
              <a:t>grid-template-rows</a:t>
            </a:r>
            <a:r>
              <a:rPr lang="en-US" sz="2400" dirty="0">
                <a:solidFill>
                  <a:srgbClr val="234465"/>
                </a:solidFill>
                <a:latin typeface="latoregular"/>
              </a:rPr>
              <a:t> property or in the shorthand </a:t>
            </a:r>
            <a:r>
              <a:rPr lang="en-US" sz="2400" dirty="0">
                <a:solidFill>
                  <a:srgbClr val="234465"/>
                </a:solidFill>
                <a:latin typeface="latoregular"/>
                <a:hlinkClick r:id="rId6"/>
              </a:rPr>
              <a:t>grid</a:t>
            </a:r>
            <a:r>
              <a:rPr lang="en-US" sz="2400" dirty="0">
                <a:solidFill>
                  <a:srgbClr val="234465"/>
                </a:solidFill>
                <a:latin typeface="latoregular"/>
              </a:rPr>
              <a:t> or </a:t>
            </a:r>
            <a:r>
              <a:rPr lang="en-US" sz="2400" dirty="0">
                <a:solidFill>
                  <a:srgbClr val="234465"/>
                </a:solidFill>
                <a:latin typeface="latoregular"/>
                <a:hlinkClick r:id="rId7"/>
              </a:rPr>
              <a:t>grid-template</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In addition, rows may be created in the implicit grid when items are placed outside of rows created in the explicit grid. These rows will be auto sized by default, or can have a size specified with the </a:t>
            </a:r>
            <a:r>
              <a:rPr lang="en-US" sz="2400" dirty="0">
                <a:solidFill>
                  <a:srgbClr val="234465"/>
                </a:solidFill>
                <a:latin typeface="latoregular"/>
                <a:hlinkClick r:id="rId8"/>
              </a:rPr>
              <a:t>grid-auto-rows</a:t>
            </a:r>
            <a:r>
              <a:rPr lang="en-US" sz="2400" dirty="0">
                <a:solidFill>
                  <a:srgbClr val="234465"/>
                </a:solidFill>
                <a:latin typeface="latoregular"/>
              </a:rPr>
              <a:t> property.</a:t>
            </a:r>
          </a:p>
          <a:p>
            <a:pPr algn="l"/>
            <a:endParaRPr lang="en-US" sz="2400" dirty="0">
              <a:solidFill>
                <a:srgbClr val="234465"/>
              </a:solidFill>
              <a:latin typeface="latoregular"/>
            </a:endParaRPr>
          </a:p>
          <a:p>
            <a:pPr algn="l"/>
            <a:r>
              <a:rPr lang="en-US" sz="2400" dirty="0">
                <a:solidFill>
                  <a:srgbClr val="234465"/>
                </a:solidFill>
                <a:latin typeface="latoregular"/>
              </a:rPr>
              <a:t>When working with alignment in </a:t>
            </a:r>
            <a:r>
              <a:rPr lang="en-US" sz="2400" dirty="0">
                <a:solidFill>
                  <a:srgbClr val="234465"/>
                </a:solidFill>
                <a:latin typeface="latoregular"/>
                <a:hlinkClick r:id="rId4"/>
              </a:rPr>
              <a:t>CSS Grid Layout</a:t>
            </a:r>
            <a:r>
              <a:rPr lang="en-US" sz="2400" dirty="0">
                <a:solidFill>
                  <a:srgbClr val="234465"/>
                </a:solidFill>
                <a:latin typeface="latoregular"/>
              </a:rPr>
              <a:t>, the axis along which rows run is known as the inline, or row, axis.</a:t>
            </a:r>
            <a:endParaRPr lang="en-US" sz="2400" cap="all" dirty="0">
              <a:solidFill>
                <a:srgbClr val="234465"/>
              </a:solidFill>
              <a:latin typeface="latobold"/>
            </a:endParaRPr>
          </a:p>
        </p:txBody>
      </p:sp>
    </p:spTree>
    <p:extLst>
      <p:ext uri="{BB962C8B-B14F-4D97-AF65-F5344CB8AC3E}">
        <p14:creationId xmlns:p14="http://schemas.microsoft.com/office/powerpoint/2010/main" val="23803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LINES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Grid lines are created when you define </a:t>
            </a:r>
            <a:r>
              <a:rPr lang="en-US" sz="2400" dirty="0">
                <a:solidFill>
                  <a:srgbClr val="234465"/>
                </a:solidFill>
                <a:latin typeface="latoregular"/>
                <a:hlinkClick r:id="rId4"/>
              </a:rPr>
              <a:t>tracks</a:t>
            </a:r>
            <a:r>
              <a:rPr lang="en-US" sz="2400" dirty="0">
                <a:solidFill>
                  <a:srgbClr val="234465"/>
                </a:solidFill>
                <a:latin typeface="latoregular"/>
              </a:rPr>
              <a:t> in the explicit grid using </a:t>
            </a:r>
            <a:r>
              <a:rPr lang="en-US" sz="2400" dirty="0">
                <a:solidFill>
                  <a:srgbClr val="234465"/>
                </a:solidFill>
                <a:latin typeface="latoregular"/>
                <a:hlinkClick r:id="rId5"/>
              </a:rPr>
              <a:t>CSS Grid Layout</a:t>
            </a:r>
            <a:endParaRPr lang="en-US" sz="2400" dirty="0">
              <a:solidFill>
                <a:srgbClr val="234465"/>
              </a:solidFill>
              <a:latin typeface="latoregular"/>
            </a:endParaRPr>
          </a:p>
          <a:p>
            <a:pPr algn="l"/>
            <a:endParaRPr lang="en-US" sz="2400" dirty="0">
              <a:solidFill>
                <a:srgbClr val="234465"/>
              </a:solidFill>
              <a:latin typeface="latoregular"/>
            </a:endParaRPr>
          </a:p>
        </p:txBody>
      </p:sp>
    </p:spTree>
    <p:extLst>
      <p:ext uri="{BB962C8B-B14F-4D97-AF65-F5344CB8AC3E}">
        <p14:creationId xmlns:p14="http://schemas.microsoft.com/office/powerpoint/2010/main" val="124478150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C495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1530</Words>
  <Application>Microsoft Office PowerPoint</Application>
  <PresentationFormat>Widescreen</PresentationFormat>
  <Paragraphs>119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Courier New</vt:lpstr>
      <vt:lpstr>latobold</vt:lpstr>
      <vt:lpstr>latoregular</vt:lpstr>
      <vt:lpstr>Source Sans Pro</vt:lpstr>
      <vt:lpstr>Office Theme</vt:lpstr>
      <vt:lpstr>CSS Grid Layout</vt:lpstr>
      <vt:lpstr>Grid</vt:lpstr>
      <vt:lpstr>PowerPoint Presentation</vt:lpstr>
      <vt:lpstr>Glossary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A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PLACING GRID ITEMS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136</cp:revision>
  <dcterms:created xsi:type="dcterms:W3CDTF">2019-02-25T10:20:43Z</dcterms:created>
  <dcterms:modified xsi:type="dcterms:W3CDTF">2019-05-22T10:47:21Z</dcterms:modified>
</cp:coreProperties>
</file>