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374" r:id="rId4"/>
    <p:sldId id="375" r:id="rId5"/>
    <p:sldId id="376" r:id="rId6"/>
    <p:sldId id="377" r:id="rId7"/>
    <p:sldId id="378" r:id="rId8"/>
    <p:sldId id="37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70" r:id="rId19"/>
    <p:sldId id="369" r:id="rId20"/>
    <p:sldId id="371" r:id="rId21"/>
    <p:sldId id="372" r:id="rId22"/>
    <p:sldId id="373" r:id="rId2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FF2F352-109E-4F1E-B9CE-2E034D676ED7}">
          <p14:sldIdLst>
            <p14:sldId id="256"/>
          </p14:sldIdLst>
        </p14:section>
        <p14:section name="CSS Variables" id="{531B6E71-5226-4BD5-B449-26430E61876B}">
          <p14:sldIdLst>
            <p14:sldId id="295"/>
            <p14:sldId id="374"/>
            <p14:sldId id="375"/>
            <p14:sldId id="376"/>
            <p14:sldId id="377"/>
            <p14:sldId id="378"/>
            <p14:sldId id="379"/>
            <p14:sldId id="360"/>
          </p14:sldIdLst>
        </p14:section>
        <p14:section name="Icon Fonts" id="{A8F0F992-CD02-446F-93FD-346491F657CD}">
          <p14:sldIdLst>
            <p14:sldId id="361"/>
            <p14:sldId id="362"/>
            <p14:sldId id="363"/>
            <p14:sldId id="364"/>
            <p14:sldId id="365"/>
          </p14:sldIdLst>
        </p14:section>
        <p14:section name="SVG" id="{44420399-95B6-4AD5-AEE7-B3893E3DE54D}">
          <p14:sldIdLst>
            <p14:sldId id="366"/>
            <p14:sldId id="367"/>
            <p14:sldId id="368"/>
          </p14:sldIdLst>
        </p14:section>
        <p14:section name="Resources" id="{9C9472BC-9DE7-4B9A-AF6A-E7F12D003918}">
          <p14:sldIdLst>
            <p14:sldId id="370"/>
            <p14:sldId id="369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882E"/>
    <a:srgbClr val="BC9C35"/>
    <a:srgbClr val="D5BE79"/>
    <a:srgbClr val="01BB8F"/>
    <a:srgbClr val="A88000"/>
    <a:srgbClr val="1199FF"/>
    <a:srgbClr val="8E6C00"/>
    <a:srgbClr val="FFFAEB"/>
    <a:srgbClr val="F3BE60"/>
    <a:srgbClr val="6A9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286B-3537-4467-8B69-1475C3130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C196D-A956-4E0F-A7F8-510372353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E230-DE5C-424B-84B4-8AD5B46F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08.05.2019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817C4-B115-40A5-8F0A-BA6B4636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3695-CE19-4647-B7BC-7FDC0FB8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3813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047D-796C-47AF-8188-63DB2360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3762B-A1A5-4A77-9ACE-BDFF5E95F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D271-7128-4524-B1D2-F9362147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08.05.2019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1DCE-401E-416E-8DEC-A42B797C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FB389-78D2-4EF2-BB02-A17867EC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578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C12E2-33A9-4D97-93E4-9D40C4DA2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1594B-A976-4FCE-90E6-5D25A299F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0649-1C8C-4992-86D9-BED8D79F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08.05.2019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B045-0280-4BF1-B81D-A88F98AD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AD743-2F66-469C-AB63-BEF9D4A5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34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67AD-A97E-4671-A415-5103E381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0F2B-5C7F-4A04-BE97-EAB96D0B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19A5-FEE4-4F18-A67C-669BC823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08.05.2019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6C6EB-14E1-4D5B-BC2F-BAD8E463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B97E9-1C96-4E06-9A7C-CA2C2C49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655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592B-B54B-4F06-AD29-C77ED841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C350-08ED-4754-A95A-1EBDEB6E4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03C36-13DC-40CD-9996-3378B420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08.05.2019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385B7-6BA8-4DBD-845F-9AB86EA6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561E-582D-4FA5-9D2C-332394EF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3517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2365-4D7D-4C8D-957D-819D7314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AFEA-B08D-448F-A971-A031B1D67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BD0FC-5E32-418A-814E-801234787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0FD6D-5489-413A-B209-D031C7B4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08.05.2019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E7C4C-8A86-40EF-9C81-484E2ACD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C46E9-6B2E-4BF5-9948-938F00E6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141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D09D-D284-4D5B-B66E-CE5E3ED0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07025-3177-4E8D-9020-E9A67340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2948B-CC8E-4C2D-8905-97C73F73C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46EAE-C497-4BAD-A33C-23ABF2BC2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ECAD-B19B-4BD6-892C-64176D799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C9B40-448D-4C4B-821E-CAEB7BC1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08.05.2019</a:t>
            </a:fld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13AD9-7E02-4792-BC21-2AC2C1F4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42CDD-414C-4478-9C3C-CCC1E293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165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C4F6-9F47-4EA1-A9BF-43661F64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0889B-7E86-4A13-8A6F-410E7CBF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08.05.2019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818BE-230A-4AB8-B8F0-47D785BC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45EE0-3FAC-49F7-9A9E-FE82BEE8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9923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33792-5313-4E97-92C8-20D8BEAB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08.05.2019</a:t>
            </a:fld>
            <a:endParaRPr lang="bg-B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C3FB3-F90D-4E21-8582-49B37661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A105B-9E7D-4A1E-9CE6-C9014ED8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93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464B-A46B-49A3-97B2-0A8678B7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1989E-FF26-4E1E-A066-729816C6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E603A-0471-4A2C-BEE7-2E1FC7BC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E1177-572E-43ED-9824-BD9822DB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08.05.2019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60E66-C0C5-4E68-8EF9-D7082FA2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BF4D-C60C-4266-9F93-8EEE6232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445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12E9-DEA4-404F-AEA1-84463995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4F4B9-C127-4B7D-A708-AB911C3C9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3A5A8-8F5F-4A51-A7CE-16CC342CF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97467-65AE-4158-A9F4-784D85D5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08.05.2019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FB64D-7D9B-440E-9F58-745FEE60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A8F2-BC04-450A-821C-FCEBA780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732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F979B-10ED-4AD2-8658-9C46AEF1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7597E-5127-4DCD-8F86-17001C89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DEE2-FD83-4D8C-9992-63745DC8B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F7E79-A73C-4B14-A500-2DC639C8360F}" type="datetimeFigureOut">
              <a:rPr lang="bg-BG" smtClean="0"/>
              <a:t>08.05.2019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37215-59B9-44FB-A99D-2A47FB505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39B12-DBBB-4790-B0FE-F847B9AC5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34EE-D1D0-45CC-A1C0-9DDA8607C30D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175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.mozilla.org/en-US/docs/Web/CSS/Using_CSS_variables" TargetMode="External"/><Relationship Id="rId4" Type="http://schemas.openxmlformats.org/officeDocument/2006/relationships/hyperlink" Target="https://developer.mozilla.org/en-US/docs/Web/CSS/--*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fontawesom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ontello.com/" TargetMode="External"/><Relationship Id="rId5" Type="http://schemas.openxmlformats.org/officeDocument/2006/relationships/hyperlink" Target="https://icomoon.io/icon-font.html" TargetMode="External"/><Relationship Id="rId4" Type="http://schemas.openxmlformats.org/officeDocument/2006/relationships/hyperlink" Target="https://css-tricks.com/examples/IconFont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en-US/docs/Web/SV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heroicon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com/" TargetMode="External"/><Relationship Id="rId5" Type="http://schemas.openxmlformats.org/officeDocument/2006/relationships/hyperlink" Target="http://www.zondicons.com/" TargetMode="External"/><Relationship Id="rId4" Type="http://schemas.openxmlformats.org/officeDocument/2006/relationships/hyperlink" Target="https://octicons.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94" y="2909971"/>
            <a:ext cx="9529011" cy="10380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CSS Variables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9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94" y="2909971"/>
            <a:ext cx="9529011" cy="10380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Icon Fonts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Icon Fonts - The Good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24000" y="1624831"/>
            <a:ext cx="9529011" cy="359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2800" b="1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B3D575-84B1-42F3-8835-851B4F9A96BE}"/>
              </a:ext>
            </a:extLst>
          </p:cNvPr>
          <p:cNvSpPr txBox="1">
            <a:spLocks/>
          </p:cNvSpPr>
          <p:nvPr/>
        </p:nvSpPr>
        <p:spPr>
          <a:xfrm>
            <a:off x="1524000" y="1600201"/>
            <a:ext cx="9577597" cy="26669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Infinitely scalable, and it works well both on standard and retina displays;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Can be styled with a CSS including text-shadow, gradient, color, :hover and :focus pseudo-classes and other properties. It also helps when you need to change the whole set of icons: just change a CSS rule — no necessity to redraw every icon;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Animatable;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Cross browser compatibility;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Fewer pictures — fewer requests to a server side.</a:t>
            </a:r>
          </a:p>
        </p:txBody>
      </p:sp>
    </p:spTree>
    <p:extLst>
      <p:ext uri="{BB962C8B-B14F-4D97-AF65-F5344CB8AC3E}">
        <p14:creationId xmlns:p14="http://schemas.microsoft.com/office/powerpoint/2010/main" val="321402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Icon Fonts - The Bad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24000" y="1624831"/>
            <a:ext cx="9529011" cy="359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2800" b="1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B3D575-84B1-42F3-8835-851B4F9A96BE}"/>
              </a:ext>
            </a:extLst>
          </p:cNvPr>
          <p:cNvSpPr txBox="1">
            <a:spLocks/>
          </p:cNvSpPr>
          <p:nvPr/>
        </p:nvSpPr>
        <p:spPr>
          <a:xfrm>
            <a:off x="1524000" y="1600201"/>
            <a:ext cx="9577597" cy="26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No ability to create multi-colored icons: just single color or gradient;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Subject to anti-aliasing;</a:t>
            </a:r>
          </a:p>
        </p:txBody>
      </p:sp>
    </p:spTree>
    <p:extLst>
      <p:ext uri="{BB962C8B-B14F-4D97-AF65-F5344CB8AC3E}">
        <p14:creationId xmlns:p14="http://schemas.microsoft.com/office/powerpoint/2010/main" val="382071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94" y="2909971"/>
            <a:ext cx="9529011" cy="10380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Dropdown menu with icons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94" y="2530750"/>
            <a:ext cx="9529011" cy="17964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Navigation with icons and variables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1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94" y="2909971"/>
            <a:ext cx="9529011" cy="10380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SVG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9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SVG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24000" y="1624831"/>
            <a:ext cx="9529011" cy="359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2800" b="1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B3D575-84B1-42F3-8835-851B4F9A96BE}"/>
              </a:ext>
            </a:extLst>
          </p:cNvPr>
          <p:cNvSpPr txBox="1">
            <a:spLocks/>
          </p:cNvSpPr>
          <p:nvPr/>
        </p:nvSpPr>
        <p:spPr>
          <a:xfrm>
            <a:off x="1524000" y="1600201"/>
            <a:ext cx="9577597" cy="14025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Scalable Vector Graphics (SVG) is an XML-based markup language for describing two dimensional based vector graphics. SVG is essentially to graphics what HTML is to text.</a:t>
            </a:r>
          </a:p>
        </p:txBody>
      </p:sp>
    </p:spTree>
    <p:extLst>
      <p:ext uri="{BB962C8B-B14F-4D97-AF65-F5344CB8AC3E}">
        <p14:creationId xmlns:p14="http://schemas.microsoft.com/office/powerpoint/2010/main" val="29969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SVG Icons - The Good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24000" y="1624831"/>
            <a:ext cx="9529011" cy="359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2800" b="1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B3D575-84B1-42F3-8835-851B4F9A96BE}"/>
              </a:ext>
            </a:extLst>
          </p:cNvPr>
          <p:cNvSpPr txBox="1">
            <a:spLocks/>
          </p:cNvSpPr>
          <p:nvPr/>
        </p:nvSpPr>
        <p:spPr>
          <a:xfrm>
            <a:off x="1524000" y="1600201"/>
            <a:ext cx="9577597" cy="26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Infinitely scalable, and it works well both on standard and retina displays;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Can be styled with a CSS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Cross browser compatibility;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Ability to have multiple colors in each icon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Ability to be part of the HTML document, thus reducing the number of HTTP requests</a:t>
            </a:r>
          </a:p>
        </p:txBody>
      </p:sp>
    </p:spTree>
    <p:extLst>
      <p:ext uri="{BB962C8B-B14F-4D97-AF65-F5344CB8AC3E}">
        <p14:creationId xmlns:p14="http://schemas.microsoft.com/office/powerpoint/2010/main" val="424861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94" y="2909971"/>
            <a:ext cx="9529011" cy="10380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80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Resources - CSS Variables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24000" y="1624831"/>
            <a:ext cx="9529011" cy="359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2800" b="1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B3D575-84B1-42F3-8835-851B4F9A96BE}"/>
              </a:ext>
            </a:extLst>
          </p:cNvPr>
          <p:cNvSpPr txBox="1">
            <a:spLocks/>
          </p:cNvSpPr>
          <p:nvPr/>
        </p:nvSpPr>
        <p:spPr>
          <a:xfrm>
            <a:off x="1524000" y="1600201"/>
            <a:ext cx="9577597" cy="26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  <a:hlinkClick r:id="rId4"/>
              </a:rPr>
              <a:t>https://developer.mozilla.org/en-US/docs/Web/CSS/--*</a:t>
            </a:r>
            <a:endParaRPr lang="en-US" sz="2400" dirty="0">
              <a:solidFill>
                <a:srgbClr val="002060"/>
              </a:solidFill>
              <a:latin typeface="Source Sans Pro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  <a:hlinkClick r:id="rId5"/>
              </a:rPr>
              <a:t>https://developer.mozilla.org/en-US/docs/Web/CSS/Using_CSS_variables</a:t>
            </a:r>
            <a:endParaRPr lang="en-US" sz="2400" dirty="0">
              <a:solidFill>
                <a:srgbClr val="002060"/>
              </a:solidFill>
              <a:latin typeface="Source Sans Pro" panose="020B0604020202020204" pitchFamily="34" charset="0"/>
            </a:endParaRPr>
          </a:p>
          <a:p>
            <a:pPr algn="l"/>
            <a:endParaRPr lang="en-US" sz="2400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5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CSS Variables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24000" y="1624831"/>
            <a:ext cx="9529011" cy="359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2800" b="1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B3D575-84B1-42F3-8835-851B4F9A96BE}"/>
              </a:ext>
            </a:extLst>
          </p:cNvPr>
          <p:cNvSpPr txBox="1">
            <a:spLocks/>
          </p:cNvSpPr>
          <p:nvPr/>
        </p:nvSpPr>
        <p:spPr>
          <a:xfrm>
            <a:off x="1524000" y="1600201"/>
            <a:ext cx="9577597" cy="1402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CSS variables are entities defined by CSS authors that contain specific values to be reused throughout a document. They are set using custom property notation (e.g., --main-color: black;) and are accessed using the var() function (e.g., color: var(--main-color);).</a:t>
            </a:r>
          </a:p>
        </p:txBody>
      </p:sp>
    </p:spTree>
    <p:extLst>
      <p:ext uri="{BB962C8B-B14F-4D97-AF65-F5344CB8AC3E}">
        <p14:creationId xmlns:p14="http://schemas.microsoft.com/office/powerpoint/2010/main" val="3648991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Resources - Icon Fonts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24000" y="1624831"/>
            <a:ext cx="9529011" cy="359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2800" b="1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B3D575-84B1-42F3-8835-851B4F9A96BE}"/>
              </a:ext>
            </a:extLst>
          </p:cNvPr>
          <p:cNvSpPr txBox="1">
            <a:spLocks/>
          </p:cNvSpPr>
          <p:nvPr/>
        </p:nvSpPr>
        <p:spPr>
          <a:xfrm>
            <a:off x="1524000" y="1600201"/>
            <a:ext cx="9577597" cy="26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  <a:hlinkClick r:id="rId4"/>
              </a:rPr>
              <a:t>https://css-tricks.com/examples/IconFont/</a:t>
            </a:r>
            <a:endParaRPr lang="en-US" sz="2400" dirty="0">
              <a:solidFill>
                <a:srgbClr val="002060"/>
              </a:solidFill>
              <a:latin typeface="Source Sans Pro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  <a:hlinkClick r:id="rId5"/>
              </a:rPr>
              <a:t>https://icomoon.io/icon-font.html</a:t>
            </a:r>
            <a:endParaRPr lang="en-US" sz="2400" dirty="0">
              <a:solidFill>
                <a:srgbClr val="002060"/>
              </a:solidFill>
              <a:latin typeface="Source Sans Pro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  <a:hlinkClick r:id="rId6"/>
              </a:rPr>
              <a:t>http://fontello.com/</a:t>
            </a:r>
            <a:endParaRPr lang="en-US" sz="2400" dirty="0">
              <a:solidFill>
                <a:srgbClr val="002060"/>
              </a:solidFill>
              <a:latin typeface="Source Sans Pro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  <a:hlinkClick r:id="rId7"/>
              </a:rPr>
              <a:t>https://fontawesome.com/</a:t>
            </a:r>
            <a:endParaRPr lang="en-US" sz="2400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134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Resources - SVG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24000" y="1624831"/>
            <a:ext cx="9529011" cy="359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2800" b="1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B3D575-84B1-42F3-8835-851B4F9A96BE}"/>
              </a:ext>
            </a:extLst>
          </p:cNvPr>
          <p:cNvSpPr txBox="1">
            <a:spLocks/>
          </p:cNvSpPr>
          <p:nvPr/>
        </p:nvSpPr>
        <p:spPr>
          <a:xfrm>
            <a:off x="1524000" y="1600201"/>
            <a:ext cx="9577597" cy="26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  <a:hlinkClick r:id="rId4"/>
              </a:rPr>
              <a:t>https://developer.mozilla.org/en-US/docs/Web/SVG</a:t>
            </a:r>
            <a:endParaRPr lang="en-US" sz="2400" dirty="0">
              <a:solidFill>
                <a:srgbClr val="002060"/>
              </a:solidFill>
              <a:latin typeface="Source Sans Pro" panose="020B0604020202020204" pitchFamily="34" charset="0"/>
            </a:endParaRPr>
          </a:p>
          <a:p>
            <a:pPr algn="l"/>
            <a:endParaRPr lang="en-US" sz="2400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89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Resources - SVG Icons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24000" y="1624831"/>
            <a:ext cx="9529011" cy="359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2800" b="1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B3D575-84B1-42F3-8835-851B4F9A96BE}"/>
              </a:ext>
            </a:extLst>
          </p:cNvPr>
          <p:cNvSpPr txBox="1">
            <a:spLocks/>
          </p:cNvSpPr>
          <p:nvPr/>
        </p:nvSpPr>
        <p:spPr>
          <a:xfrm>
            <a:off x="1524000" y="1600201"/>
            <a:ext cx="9577597" cy="2666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  <a:hlinkClick r:id="rId4"/>
              </a:rPr>
              <a:t>https://octicons.github.com/</a:t>
            </a:r>
            <a:endParaRPr lang="en-US" sz="2400" dirty="0">
              <a:solidFill>
                <a:srgbClr val="002060"/>
              </a:solidFill>
              <a:latin typeface="Source Sans Pro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  <a:hlinkClick r:id="rId5"/>
              </a:rPr>
              <a:t>http://www.zondicons.com/</a:t>
            </a:r>
            <a:endParaRPr lang="en-US" sz="2400" dirty="0">
              <a:solidFill>
                <a:srgbClr val="002060"/>
              </a:solidFill>
              <a:latin typeface="Source Sans Pro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  <a:hlinkClick r:id="rId6"/>
              </a:rPr>
              <a:t>https://www.flaticon.com/</a:t>
            </a:r>
            <a:endParaRPr lang="en-US" sz="2400" dirty="0">
              <a:solidFill>
                <a:srgbClr val="002060"/>
              </a:solidFill>
              <a:latin typeface="Source Sans Pro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  <a:hlinkClick r:id="rId7"/>
              </a:rPr>
              <a:t>https://www.heroicons.com/</a:t>
            </a:r>
            <a:endParaRPr lang="en-US" sz="2400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09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Syntax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24000" y="1624831"/>
            <a:ext cx="9529011" cy="359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2800" b="1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ED6E3-F630-488A-865F-C941D6211FC2}"/>
              </a:ext>
            </a:extLst>
          </p:cNvPr>
          <p:cNvSpPr txBox="1"/>
          <p:nvPr/>
        </p:nvSpPr>
        <p:spPr>
          <a:xfrm>
            <a:off x="1524000" y="1694329"/>
            <a:ext cx="9577598" cy="1200329"/>
          </a:xfrm>
          <a:prstGeom prst="rect">
            <a:avLst/>
          </a:prstGeom>
          <a:solidFill>
            <a:srgbClr val="FFFAEB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E6C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--</a:t>
            </a:r>
            <a:r>
              <a:rPr lang="en-US" sz="2400" dirty="0">
                <a:solidFill>
                  <a:srgbClr val="A88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color-text-main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#0000FF;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--color-btn-active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#00FF00;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--sizeBorderPanel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0.5rem;</a:t>
            </a:r>
          </a:p>
        </p:txBody>
      </p:sp>
    </p:spTree>
    <p:extLst>
      <p:ext uri="{BB962C8B-B14F-4D97-AF65-F5344CB8AC3E}">
        <p14:creationId xmlns:p14="http://schemas.microsoft.com/office/powerpoint/2010/main" val="34344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Basic usage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ED6E3-F630-488A-865F-C941D6211FC2}"/>
              </a:ext>
            </a:extLst>
          </p:cNvPr>
          <p:cNvSpPr txBox="1"/>
          <p:nvPr/>
        </p:nvSpPr>
        <p:spPr>
          <a:xfrm>
            <a:off x="1524000" y="1694329"/>
            <a:ext cx="9577598" cy="3785652"/>
          </a:xfrm>
          <a:prstGeom prst="rect">
            <a:avLst/>
          </a:prstGeom>
          <a:solidFill>
            <a:srgbClr val="FFFAEB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:root 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--color-text-main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 </a:t>
            </a:r>
            <a:r>
              <a:rPr lang="en-US" sz="2400" dirty="0">
                <a:solidFill>
                  <a:srgbClr val="01BB8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#0000FF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--color-text-active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 </a:t>
            </a:r>
            <a:r>
              <a:rPr lang="en-US" sz="2400" dirty="0">
                <a:solidFill>
                  <a:srgbClr val="01BB8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#00FF00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-- color-bg-main 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 </a:t>
            </a:r>
            <a:r>
              <a:rPr lang="en-US" sz="2400" dirty="0">
                <a:solidFill>
                  <a:srgbClr val="01BB8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#FFFF8C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endParaRPr lang="en-US" sz="2400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rgbClr val="1199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#firstParagraph 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400" dirty="0">
                <a:solidFill>
                  <a:srgbClr val="A88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background-color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 </a:t>
            </a:r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(--color-bg-main);</a:t>
            </a:r>
          </a:p>
          <a:p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2400" dirty="0">
                <a:solidFill>
                  <a:srgbClr val="A88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color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 </a:t>
            </a:r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(--second-color);</a:t>
            </a:r>
          </a:p>
          <a:p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720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Fallback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ED6E3-F630-488A-865F-C941D6211FC2}"/>
              </a:ext>
            </a:extLst>
          </p:cNvPr>
          <p:cNvSpPr txBox="1"/>
          <p:nvPr/>
        </p:nvSpPr>
        <p:spPr>
          <a:xfrm>
            <a:off x="1524000" y="1694329"/>
            <a:ext cx="9577598" cy="1200329"/>
          </a:xfrm>
          <a:prstGeom prst="rect">
            <a:avLst/>
          </a:prstGeom>
          <a:solidFill>
            <a:srgbClr val="FFFAEB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 </a:t>
            </a:r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sz="2400" dirty="0">
                <a:solidFill>
                  <a:srgbClr val="A88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color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 </a:t>
            </a:r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 --color-text-main,  #000 );</a:t>
            </a:r>
          </a:p>
          <a:p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137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Fallback values - Nested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ED6E3-F630-488A-865F-C941D6211FC2}"/>
              </a:ext>
            </a:extLst>
          </p:cNvPr>
          <p:cNvSpPr txBox="1"/>
          <p:nvPr/>
        </p:nvSpPr>
        <p:spPr>
          <a:xfrm>
            <a:off x="1524000" y="1694329"/>
            <a:ext cx="9577598" cy="1200329"/>
          </a:xfrm>
          <a:prstGeom prst="rect">
            <a:avLst/>
          </a:prstGeom>
          <a:solidFill>
            <a:srgbClr val="FFFAEB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p.</a:t>
            </a:r>
            <a:r>
              <a:rPr lang="en-US" sz="24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special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sz="2400" dirty="0">
                <a:solidFill>
                  <a:srgbClr val="A88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color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 </a:t>
            </a:r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(--color-text-special,  var(--color-text-main,  #000));</a:t>
            </a:r>
          </a:p>
          <a:p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05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Invalid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ED6E3-F630-488A-865F-C941D6211FC2}"/>
              </a:ext>
            </a:extLst>
          </p:cNvPr>
          <p:cNvSpPr txBox="1"/>
          <p:nvPr/>
        </p:nvSpPr>
        <p:spPr>
          <a:xfrm>
            <a:off x="1524000" y="1694329"/>
            <a:ext cx="9577598" cy="4154984"/>
          </a:xfrm>
          <a:prstGeom prst="rect">
            <a:avLst/>
          </a:prstGeom>
          <a:solidFill>
            <a:srgbClr val="FFFAEB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:root  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sz="2400" dirty="0">
                <a:solidFill>
                  <a:srgbClr val="A88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--color-text-main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 </a:t>
            </a:r>
            <a:r>
              <a:rPr lang="en-US" sz="2400" dirty="0">
                <a:solidFill>
                  <a:srgbClr val="01BB8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16px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endParaRPr lang="en-US" sz="2400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{</a:t>
            </a:r>
          </a:p>
          <a:p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</a:t>
            </a:r>
            <a:r>
              <a:rPr lang="en-US" sz="2400" dirty="0">
                <a:solidFill>
                  <a:srgbClr val="A88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color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 blue;</a:t>
            </a:r>
          </a:p>
          <a:p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endParaRPr lang="en-US" sz="2400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{</a:t>
            </a:r>
          </a:p>
          <a:p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    </a:t>
            </a:r>
            <a:r>
              <a:rPr lang="en-US" sz="2400" dirty="0">
                <a:solidFill>
                  <a:srgbClr val="A88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color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 </a:t>
            </a:r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</a:t>
            </a:r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(--color-text-special,  var(--color-text-main,  #000));</a:t>
            </a:r>
          </a:p>
          <a:p>
            <a:r>
              <a:rPr lang="en-US" sz="24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542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Invalid Variables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6DB145-A2D7-4ABC-AB6E-8899062FCA79}"/>
              </a:ext>
            </a:extLst>
          </p:cNvPr>
          <p:cNvSpPr txBox="1">
            <a:spLocks/>
          </p:cNvSpPr>
          <p:nvPr/>
        </p:nvSpPr>
        <p:spPr>
          <a:xfrm>
            <a:off x="1524000" y="1600201"/>
            <a:ext cx="9577597" cy="14025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When the browser encounters an invalid var() substitution the initial or inherited value of the property is used.</a:t>
            </a:r>
          </a:p>
        </p:txBody>
      </p:sp>
    </p:spTree>
    <p:extLst>
      <p:ext uri="{BB962C8B-B14F-4D97-AF65-F5344CB8AC3E}">
        <p14:creationId xmlns:p14="http://schemas.microsoft.com/office/powerpoint/2010/main" val="125255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94" y="2402541"/>
            <a:ext cx="9529011" cy="15454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typography.css with CSS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6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545</Words>
  <Application>Microsoft Office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Source Sans Pro</vt:lpstr>
      <vt:lpstr>Office Theme</vt:lpstr>
      <vt:lpstr>CSS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typography.css with CSS variables</vt:lpstr>
      <vt:lpstr>Icon Fonts</vt:lpstr>
      <vt:lpstr>PowerPoint Presentation</vt:lpstr>
      <vt:lpstr>PowerPoint Presentation</vt:lpstr>
      <vt:lpstr>Dropdown menu with icons</vt:lpstr>
      <vt:lpstr>Navigation with icons and variables</vt:lpstr>
      <vt:lpstr>SVG</vt:lpstr>
      <vt:lpstr>PowerPoint Presentation</vt:lpstr>
      <vt:lpstr>PowerPoint Presentation</vt:lpstr>
      <vt:lpstr>Resources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Zdravko Zdravkov</dc:creator>
  <cp:lastModifiedBy>Zdravko Zdravkov</cp:lastModifiedBy>
  <cp:revision>106</cp:revision>
  <dcterms:created xsi:type="dcterms:W3CDTF">2019-02-25T10:20:43Z</dcterms:created>
  <dcterms:modified xsi:type="dcterms:W3CDTF">2019-05-08T14:00:26Z</dcterms:modified>
</cp:coreProperties>
</file>