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5"/>
  </p:notesMasterIdLst>
  <p:handoutMasterIdLst>
    <p:handoutMasterId r:id="rId56"/>
  </p:handoutMasterIdLst>
  <p:sldIdLst>
    <p:sldId id="503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611" r:id="rId20"/>
    <p:sldId id="568" r:id="rId21"/>
    <p:sldId id="567" r:id="rId22"/>
    <p:sldId id="576" r:id="rId23"/>
    <p:sldId id="575" r:id="rId24"/>
    <p:sldId id="603" r:id="rId25"/>
    <p:sldId id="608" r:id="rId26"/>
    <p:sldId id="609" r:id="rId27"/>
    <p:sldId id="612" r:id="rId28"/>
    <p:sldId id="546" r:id="rId29"/>
    <p:sldId id="569" r:id="rId30"/>
    <p:sldId id="570" r:id="rId31"/>
    <p:sldId id="571" r:id="rId32"/>
    <p:sldId id="572" r:id="rId33"/>
    <p:sldId id="573" r:id="rId34"/>
    <p:sldId id="610" r:id="rId35"/>
    <p:sldId id="577" r:id="rId36"/>
    <p:sldId id="578" r:id="rId37"/>
    <p:sldId id="579" r:id="rId38"/>
    <p:sldId id="580" r:id="rId39"/>
    <p:sldId id="581" r:id="rId40"/>
    <p:sldId id="582" r:id="rId41"/>
    <p:sldId id="583" r:id="rId42"/>
    <p:sldId id="590" r:id="rId43"/>
    <p:sldId id="591" r:id="rId44"/>
    <p:sldId id="547" r:id="rId45"/>
    <p:sldId id="592" r:id="rId46"/>
    <p:sldId id="548" r:id="rId47"/>
    <p:sldId id="549" r:id="rId48"/>
    <p:sldId id="349" r:id="rId49"/>
    <p:sldId id="401" r:id="rId50"/>
    <p:sldId id="490" r:id="rId51"/>
    <p:sldId id="491" r:id="rId52"/>
    <p:sldId id="493" r:id="rId53"/>
    <p:sldId id="4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1C3B4F3-A5F7-4A5E-8984-35E7095EE45C}">
          <p14:sldIdLst>
            <p14:sldId id="503"/>
            <p14:sldId id="529"/>
            <p14:sldId id="530"/>
          </p14:sldIdLst>
        </p14:section>
        <p14:section name="What is High-Quality Programming Code" id="{E44C4681-1979-44DA-B6A5-07C2674EC444}">
          <p14:sldIdLst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de Conventions" id="{3E709DF6-4407-47C2-8D2C-4706B0F6916C}">
          <p14:sldIdLst>
            <p14:sldId id="537"/>
            <p14:sldId id="538"/>
            <p14:sldId id="539"/>
          </p14:sldIdLst>
        </p14:section>
        <p14:section name="Managing Complexity" id="{11B99BC7-0559-4DC3-950F-7A4BDC27385F}">
          <p14:sldIdLst>
            <p14:sldId id="540"/>
            <p14:sldId id="541"/>
            <p14:sldId id="542"/>
          </p14:sldIdLst>
        </p14:section>
        <p14:section name="Code Quality: Characteristics" id="{5136E94C-C266-43F8-BA1E-782184EFC3E8}">
          <p14:sldIdLst>
            <p14:sldId id="543"/>
            <p14:sldId id="544"/>
            <p14:sldId id="545"/>
            <p14:sldId id="611"/>
            <p14:sldId id="568"/>
            <p14:sldId id="567"/>
            <p14:sldId id="576"/>
            <p14:sldId id="575"/>
            <p14:sldId id="603"/>
            <p14:sldId id="608"/>
            <p14:sldId id="609"/>
            <p14:sldId id="612"/>
            <p14:sldId id="546"/>
            <p14:sldId id="569"/>
            <p14:sldId id="570"/>
            <p14:sldId id="571"/>
            <p14:sldId id="572"/>
            <p14:sldId id="573"/>
            <p14:sldId id="610"/>
            <p14:sldId id="577"/>
            <p14:sldId id="578"/>
            <p14:sldId id="579"/>
            <p14:sldId id="580"/>
            <p14:sldId id="581"/>
            <p14:sldId id="582"/>
            <p14:sldId id="583"/>
            <p14:sldId id="590"/>
            <p14:sldId id="591"/>
            <p14:sldId id="547"/>
            <p14:sldId id="592"/>
            <p14:sldId id="548"/>
            <p14:sldId id="549"/>
          </p14:sldIdLst>
        </p14:section>
        <p14:section name="Conclusion" id="{D92A5ECF-F11F-455B-B54A-A16E4057D79E}">
          <p14:sldIdLst>
            <p14:sldId id="349"/>
            <p14:sldId id="401"/>
            <p14:sldId id="490"/>
            <p14:sldId id="49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34" y="7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6E5974-B6E7-456F-9E6E-1C13E5638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837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A1A6DF-6718-43C4-9504-465A93E79B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564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0B1DA5-B952-475D-9166-A4C4B0083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27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3B341-84A8-467A-AE94-724D5CFCB9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39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83C245B-B8C0-49AC-8613-D745BFD502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85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3140BCE-FBDA-488E-A426-EB6A41D435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640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76AE43-6211-468F-B801-A8ED55A448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9690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190C3D-338A-49B5-8F2B-75BCF3CD50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52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Correctness, Readability, Maintainability, Testability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High-Quality Programming Code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53" name="Picture Placeholder 52"/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0" b="11990"/>
          <a:stretch>
            <a:fillRect/>
          </a:stretch>
        </p:blipFill>
        <p:spPr>
          <a:xfrm>
            <a:off x="553082" y="2460748"/>
            <a:ext cx="4642919" cy="1936503"/>
          </a:xfrm>
        </p:spPr>
      </p:pic>
    </p:spTree>
    <p:extLst>
      <p:ext uri="{BB962C8B-B14F-4D97-AF65-F5344CB8AC3E}">
        <p14:creationId xmlns:p14="http://schemas.microsoft.com/office/powerpoint/2010/main" val="342405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74D9-3CDC-42A0-BE0B-8174BF25DA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Conventions</a:t>
            </a:r>
          </a:p>
        </p:txBody>
      </p:sp>
      <p:pic>
        <p:nvPicPr>
          <p:cNvPr id="2052" name="Picture 4" descr="folder documen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7559" y="1438939"/>
            <a:ext cx="2604841" cy="251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E00D19E-9305-4B30-9F01-32DA1811DC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Formatting and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6132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conventions are formal guidelines about </a:t>
            </a:r>
            <a:br>
              <a:rPr lang="en-US" dirty="0"/>
            </a:br>
            <a:r>
              <a:rPr lang="en-US" dirty="0"/>
              <a:t>the style of the source code:</a:t>
            </a:r>
          </a:p>
          <a:p>
            <a:pPr lvl="1"/>
            <a:r>
              <a:rPr lang="en-US" dirty="0"/>
              <a:t>Code formatting conventions</a:t>
            </a:r>
          </a:p>
          <a:p>
            <a:pPr lvl="2"/>
            <a:r>
              <a:rPr lang="en-US" dirty="0"/>
              <a:t>Indentation, whitespace, etc.</a:t>
            </a:r>
          </a:p>
          <a:p>
            <a:pPr lvl="1"/>
            <a:r>
              <a:rPr lang="en-US" dirty="0"/>
              <a:t>Naming conventions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camelCase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prefixes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suffixes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Conventions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868D0F-3C84-40B0-855A-18DB55950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 smtClean="0"/>
              <a:t>Using C# language features the right way - </a:t>
            </a:r>
            <a:r>
              <a:rPr lang="en-US" dirty="0"/>
              <a:t>c</a:t>
            </a:r>
            <a:r>
              <a:rPr lang="en-US" dirty="0" smtClean="0"/>
              <a:t>lasses</a:t>
            </a:r>
            <a:r>
              <a:rPr lang="en-US" dirty="0"/>
              <a:t>, interfaces, enumerations, structures, inheritance, </a:t>
            </a:r>
            <a:r>
              <a:rPr lang="en-US" dirty="0" smtClean="0"/>
              <a:t>exceptions</a:t>
            </a:r>
            <a:r>
              <a:rPr lang="en-US" dirty="0"/>
              <a:t>, properties, events, constructors, fields, operators, etc.</a:t>
            </a:r>
          </a:p>
          <a:p>
            <a:r>
              <a:rPr lang="en-US" dirty="0"/>
              <a:t>Microsoft official C# code conventions</a:t>
            </a:r>
          </a:p>
          <a:p>
            <a:pPr lvl="1"/>
            <a:r>
              <a:rPr lang="en-US" dirty="0"/>
              <a:t>Design Guidelines for Developing Class Libraries:</a:t>
            </a:r>
            <a:br>
              <a:rPr lang="en-US" dirty="0"/>
            </a:br>
            <a:r>
              <a:rPr lang="en-US" dirty="0">
                <a:hlinkClick r:id="rId2"/>
              </a:rPr>
              <a:t>http://msdn.microsoft.com/en-us/library/ms229042.aspx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Conventions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0F2BA-68EA-489A-B751-60E2583AF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0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tom, cellular, dna, physics, scie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1892" y="1394557"/>
            <a:ext cx="3828215" cy="27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35108F-78E6-499C-86CB-C7F79E505A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Managing Complexity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A63EAA-1F34-4B55-A3CC-60487A8355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Maximizing Program 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04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complexity</a:t>
            </a:r>
            <a:r>
              <a:rPr lang="en-US" dirty="0"/>
              <a:t> has a central role in software construction</a:t>
            </a:r>
          </a:p>
          <a:p>
            <a:pPr lvl="1"/>
            <a:r>
              <a:rPr lang="en-US" dirty="0"/>
              <a:t>Minimize the amount of complexity that anyone’s brain has to deal with at certain time</a:t>
            </a:r>
          </a:p>
          <a:p>
            <a:r>
              <a:rPr lang="en-US" dirty="0"/>
              <a:t>Architecture and design challenges</a:t>
            </a:r>
          </a:p>
          <a:p>
            <a:pPr lvl="1"/>
            <a:r>
              <a:rPr lang="en-US" dirty="0"/>
              <a:t>Design modules and classes to </a:t>
            </a:r>
            <a:r>
              <a:rPr lang="en-US" b="1" dirty="0">
                <a:solidFill>
                  <a:schemeClr val="bg1"/>
                </a:solidFill>
              </a:rPr>
              <a:t>reduce complexity</a:t>
            </a:r>
          </a:p>
          <a:p>
            <a:r>
              <a:rPr lang="en-US" dirty="0"/>
              <a:t>Code construction challenges</a:t>
            </a:r>
          </a:p>
          <a:p>
            <a:pPr lvl="1"/>
            <a:r>
              <a:rPr lang="en-US" dirty="0"/>
              <a:t>Apply </a:t>
            </a:r>
            <a:r>
              <a:rPr lang="en-US" b="1" dirty="0">
                <a:solidFill>
                  <a:schemeClr val="bg1"/>
                </a:solidFill>
              </a:rPr>
              <a:t>good software construction practices</a:t>
            </a:r>
            <a:r>
              <a:rPr lang="en-US" dirty="0"/>
              <a:t>: classes, methods, variables, naming, statements, error handling, formatting, comments, unit testing,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Complexity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3D5E2A-BEA0-476F-B500-51F319F33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Key to being an </a:t>
            </a:r>
            <a:r>
              <a:rPr lang="en-US" b="1" dirty="0">
                <a:solidFill>
                  <a:schemeClr val="bg1"/>
                </a:solidFill>
              </a:rPr>
              <a:t>effective programmer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Maximizing the portion of a program that you can safely ignore</a:t>
            </a:r>
          </a:p>
          <a:p>
            <a:pPr lvl="2"/>
            <a:r>
              <a:rPr lang="en-US" dirty="0"/>
              <a:t>While working on any one section of code</a:t>
            </a:r>
          </a:p>
          <a:p>
            <a:pPr lvl="1"/>
            <a:r>
              <a:rPr lang="en-US" dirty="0"/>
              <a:t>Most practices discussed later propose ways to </a:t>
            </a:r>
            <a:r>
              <a:rPr lang="en-US" b="1" dirty="0">
                <a:solidFill>
                  <a:schemeClr val="bg1"/>
                </a:solidFill>
              </a:rPr>
              <a:t>achieve</a:t>
            </a:r>
            <a:r>
              <a:rPr lang="en-US" dirty="0"/>
              <a:t> this </a:t>
            </a:r>
            <a:r>
              <a:rPr lang="en-US" b="1" dirty="0">
                <a:solidFill>
                  <a:schemeClr val="bg1"/>
                </a:solidFill>
              </a:rPr>
              <a:t>important goal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Complexity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B0E8DB-A8D3-4BE8-BB7C-A9C865B7B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8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F2A9-EA7D-45EA-A17B-0EC30F93E9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Quality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07" y="1094712"/>
            <a:ext cx="2858385" cy="285838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BBFC957-67FA-40D9-9BED-9CC828241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Key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3078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Correct behavior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Conforming to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, no hangs, no crashes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 free</a:t>
            </a:r>
            <a:r>
              <a:rPr lang="en-US" b="1" dirty="0"/>
              <a:t> </a:t>
            </a:r>
            <a:r>
              <a:rPr lang="en-US" dirty="0"/>
              <a:t>– works as expected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Correct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incorrect usage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– easy to read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Understandable</a:t>
            </a:r>
            <a:r>
              <a:rPr lang="en-US" dirty="0"/>
              <a:t> – self-documenting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Maintainable</a:t>
            </a:r>
            <a:r>
              <a:rPr lang="en-US" dirty="0"/>
              <a:t> – easy to modify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High-Quality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F2F5CB-C31C-4647-AD7E-27E4478F6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0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Good </a:t>
            </a:r>
            <a:r>
              <a:rPr lang="en-US" b="1" dirty="0">
                <a:solidFill>
                  <a:schemeClr val="bg1"/>
                </a:solidFill>
              </a:rPr>
              <a:t>identifiers</a:t>
            </a:r>
            <a:r>
              <a:rPr lang="en-US" dirty="0"/>
              <a:t> names</a:t>
            </a:r>
          </a:p>
          <a:p>
            <a:pPr lvl="1"/>
            <a:r>
              <a:rPr lang="en-US" dirty="0"/>
              <a:t>Good names for variables, constants, methods, parameters, classes, structures, fields, properties, interfaces, structures, enumerations, namespaces, </a:t>
            </a:r>
          </a:p>
          <a:p>
            <a:r>
              <a:rPr lang="en-US" dirty="0"/>
              <a:t>High-quality classes, interfaces and class hierarchies</a:t>
            </a:r>
          </a:p>
          <a:p>
            <a:pPr lvl="1"/>
            <a:r>
              <a:rPr lang="en-US" dirty="0"/>
              <a:t>Good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encapsulation</a:t>
            </a:r>
          </a:p>
          <a:p>
            <a:pPr lvl="1"/>
            <a:r>
              <a:rPr lang="en-US" dirty="0"/>
              <a:t>Correct use of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polymorphism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Simplicity</a:t>
            </a:r>
            <a:r>
              <a:rPr lang="en-US" dirty="0"/>
              <a:t>, reusability, minimal complexity</a:t>
            </a:r>
          </a:p>
          <a:p>
            <a:pPr lvl="1"/>
            <a:r>
              <a:rPr lang="en-US" dirty="0"/>
              <a:t>Strong </a:t>
            </a:r>
            <a:r>
              <a:rPr lang="en-US" b="1" dirty="0">
                <a:solidFill>
                  <a:schemeClr val="bg1"/>
                </a:solidFill>
              </a:rPr>
              <a:t>cohesion</a:t>
            </a:r>
            <a:r>
              <a:rPr lang="en-US" dirty="0"/>
              <a:t>, loose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9665A64-AA77-4886-ABC2-71F1CD7D5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39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F2A9-EA7D-45EA-A17B-0EC30F93E9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BFC957-67FA-40D9-9BED-9CC828241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49000"/>
            <a:ext cx="2528872" cy="24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Quality is Important?</a:t>
            </a:r>
          </a:p>
          <a:p>
            <a:r>
              <a:rPr lang="en-US" dirty="0"/>
              <a:t>Software Quality: External and Internal</a:t>
            </a:r>
          </a:p>
          <a:p>
            <a:r>
              <a:rPr lang="en-US" dirty="0"/>
              <a:t>What is High-Quality Code?</a:t>
            </a:r>
          </a:p>
          <a:p>
            <a:r>
              <a:rPr lang="en-US" dirty="0"/>
              <a:t>Code Conventions</a:t>
            </a:r>
          </a:p>
          <a:p>
            <a:r>
              <a:rPr lang="en-US" dirty="0"/>
              <a:t>Managing Complexity</a:t>
            </a:r>
          </a:p>
          <a:p>
            <a:r>
              <a:rPr lang="en-US" dirty="0"/>
              <a:t>Characteristics of Quality Code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9EE127-B28D-4E0A-8C5F-0598A1D6C1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</a:t>
            </a:r>
            <a:r>
              <a:rPr lang="en-US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177" y="1356762"/>
            <a:ext cx="9065319" cy="4467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MathParams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MathUtil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static void Sqrt()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MathParams.result = CalcSqrt(MathParams.operand);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MathParams.Operand = 64;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MathUtil.Sqrt();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Console.WriteLine(MathParams.result);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5AC7A0-6306-4D5F-BC12-A5E8181ED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</a:t>
            </a:r>
            <a:r>
              <a:rPr lang="en-US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0114" y="1155703"/>
            <a:ext cx="8453277" cy="55503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Report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Printer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Program {   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915836-D02C-4E82-9614-52C40CB99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55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Abstraction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7282" y="1172053"/>
            <a:ext cx="7224144" cy="5533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string title;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Color color;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InitializeCommandStack();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PushCommand(Command command);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Command PopCommand();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ShutdownCommandStack();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InitializeReportFormatting();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FormatReport(Report report);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PrintReport(Report report);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InitializeGlobalData();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ShutdownGlobalData();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19354" y="1294792"/>
            <a:ext cx="3188263" cy="578882"/>
          </a:xfrm>
          <a:prstGeom prst="wedgeRoundRectCallout">
            <a:avLst>
              <a:gd name="adj1" fmla="val -57729"/>
              <a:gd name="adj2" fmla="val -27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12832" y="4676213"/>
            <a:ext cx="3453580" cy="1532334"/>
          </a:xfrm>
          <a:prstGeom prst="wedgeRoundRectCallout">
            <a:avLst>
              <a:gd name="adj1" fmla="val -66149"/>
              <a:gd name="adj2" fmla="val -13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this class really have a single purpose?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9FC809-10EA-4DAC-8BBB-02770FA8A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4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Abstraction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177" y="1172053"/>
            <a:ext cx="10158623" cy="5533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float SizeInPoints { get; set;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FontStyle Style { get; set;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Font(string name, float sizeInPoints, FontStyle style)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this.SizeInPoints = sizeInPoints;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this.Style = style;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void DrawString(DrawingSurface surface,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str, int x, int y) {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Size MeasureString(string str) {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0A7367C-1C26-47B0-BB1C-3CBE2996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class should </a:t>
            </a: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know about its children!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Coupling the Base Class with Its Child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0460" y="1883017"/>
            <a:ext cx="10637980" cy="482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public class Course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public override string ToString()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StringBuilder result = new StringBuilder();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…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if (this is ILocalCourse)       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   result.Append("Lab = " + ((ILocalCourse)this).Lab);        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if (this is IOffsiteCourse)        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   result.Append("Town = " + ((IOffsiteCourse)this).Town);        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return result.ToString();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736F7C-71AC-47C1-9710-BE27CEE24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57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the Repeating Code into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5752" y="1346417"/>
            <a:ext cx="10277778" cy="51785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public abstract class Course : ICourse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public string Name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public ITeacher Teacher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public override string ToString()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StringBuilder sb = new StringBuilder();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sb.Append(this.GetType().Name);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sb.AppendFormat("(Name={0}", this.Name);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if (!(this.Teacher == null))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   sb.AppendFormat("; Teacher={0}", this.Teacher.Name);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return sb.ToString();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B8C595-49E6-4C9E-97F8-C0ADDDB7D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0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the Repeating Code into Class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4804" y="1332097"/>
            <a:ext cx="8827553" cy="53739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public class LocalCourse : Course, ILocalCourse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public string Lab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public override string ToString()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    return base.ToString() + "; Lab=" + this.Lab + ")";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public class OffsiteCourse : Course, ILocalCourse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public string Town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public override string ToString()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    return base.ToString() + "; Town=" + this.Town + ")";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F9A35F-D446-4F47-835D-49296AAF9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3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use </a:t>
            </a:r>
            <a:r>
              <a:rPr lang="en-US" b="1" noProof="1">
                <a:solidFill>
                  <a:schemeClr val="bg1"/>
                </a:solidFill>
              </a:rPr>
              <a:t>this.XXX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</a:rPr>
              <a:t>XXX</a:t>
            </a:r>
            <a:r>
              <a:rPr lang="en-US" dirty="0"/>
              <a:t> to access members within the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"This" for Local Members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957" y="2243077"/>
            <a:ext cx="661506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public class Course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	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public Course(string name)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    Name = name;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74009" y="5157889"/>
            <a:ext cx="3221991" cy="578882"/>
          </a:xfrm>
          <a:prstGeom prst="wedgeRoundRectCallout">
            <a:avLst>
              <a:gd name="adj1" fmla="val -63078"/>
              <a:gd name="adj2" fmla="val -602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this.Name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6A282C8-2B98-4724-9AAD-303176CE3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082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High-quality methods</a:t>
            </a:r>
          </a:p>
          <a:p>
            <a:pPr lvl="1"/>
            <a:r>
              <a:rPr lang="en-US" dirty="0"/>
              <a:t>Reduced complexity, improved readability</a:t>
            </a:r>
          </a:p>
          <a:p>
            <a:pPr lvl="1"/>
            <a:r>
              <a:rPr lang="en-US" dirty="0"/>
              <a:t>Good method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parameter names</a:t>
            </a:r>
          </a:p>
          <a:p>
            <a:pPr lvl="1"/>
            <a:r>
              <a:rPr lang="en-US" dirty="0"/>
              <a:t>Strong cohesion, loose coupling</a:t>
            </a:r>
          </a:p>
          <a:p>
            <a:r>
              <a:rPr lang="en-US" dirty="0"/>
              <a:t>Variables, data, expressions and constants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Minimal</a:t>
            </a:r>
            <a:r>
              <a:rPr lang="en-US" dirty="0"/>
              <a:t> variable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, span, live time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</a:p>
          <a:p>
            <a:pPr lvl="1"/>
            <a:r>
              <a:rPr lang="en-US" dirty="0"/>
              <a:t>Correctly used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</a:p>
          <a:p>
            <a:pPr lvl="1"/>
            <a:r>
              <a:rPr lang="en-US" dirty="0"/>
              <a:t>Correctly organized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2B13E5-DE71-4DFF-8071-C1AF34028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1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cohesion</a:t>
            </a:r>
            <a:r>
              <a:rPr lang="en-US" dirty="0"/>
              <a:t> (independent function)</a:t>
            </a:r>
          </a:p>
          <a:p>
            <a:pPr lvl="1"/>
            <a:r>
              <a:rPr lang="en-US" dirty="0"/>
              <a:t>Method performs certain well-defined calculation and returns a single result</a:t>
            </a:r>
          </a:p>
          <a:p>
            <a:pPr lvl="1"/>
            <a:r>
              <a:rPr lang="en-US" dirty="0"/>
              <a:t>The entire input is passed through parameters and the entire output is returned as result</a:t>
            </a:r>
          </a:p>
          <a:p>
            <a:pPr lvl="1"/>
            <a:r>
              <a:rPr lang="en-US" dirty="0"/>
              <a:t>No external dependencies or side effects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Acceptable Types of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2046" y="4793032"/>
            <a:ext cx="46109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2045" y="6046114"/>
            <a:ext cx="6035685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22046" y="5436514"/>
            <a:ext cx="367525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6642DF-2057-4665-A863-5CE8DB5D3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#HQC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10D27C-D2D5-4D79-8F9B-5E954ED48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17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Sequential cohesion </a:t>
            </a:r>
            <a:r>
              <a:rPr lang="en-US" dirty="0"/>
              <a:t>(algorithm)</a:t>
            </a:r>
          </a:p>
          <a:p>
            <a:pPr lvl="1"/>
            <a:r>
              <a:rPr lang="en-US" dirty="0"/>
              <a:t>Method performs certain sequence of operations to perform a single task and achieve certain result</a:t>
            </a:r>
          </a:p>
          <a:p>
            <a:pPr lvl="2"/>
            <a:r>
              <a:rPr lang="en-US" dirty="0"/>
              <a:t>It encapsulates an algorithm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Connect to mail server</a:t>
            </a:r>
          </a:p>
          <a:p>
            <a:pPr lvl="2"/>
            <a:r>
              <a:rPr lang="en-US" dirty="0"/>
              <a:t>Send message headers</a:t>
            </a:r>
          </a:p>
          <a:p>
            <a:pPr lvl="2"/>
            <a:r>
              <a:rPr lang="en-US" dirty="0"/>
              <a:t>Send message body</a:t>
            </a:r>
          </a:p>
          <a:p>
            <a:pPr lvl="2"/>
            <a:r>
              <a:rPr lang="en-US" dirty="0"/>
              <a:t>Disconnect from the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Acceptable Types of Cohesion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3879000"/>
            <a:ext cx="5182803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32D37DE-F72E-480C-BC79-6ABDECB9D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35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Communicational cohesion </a:t>
            </a:r>
            <a:r>
              <a:rPr lang="en-US" dirty="0"/>
              <a:t>(common data)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/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Retrieve input data from database</a:t>
            </a:r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Perform internal calculations over retrieved data</a:t>
            </a:r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Build the report</a:t>
            </a:r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Format the report as Excel worksheet</a:t>
            </a:r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Display the Excel worksheet on the screen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Acceptable Types of Cohesion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17869" y="2955830"/>
            <a:ext cx="630567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6B03-A49C-4D57-A2B3-4014623FDE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Temporal cohesion </a:t>
            </a:r>
            <a:r>
              <a:rPr lang="en-US" dirty="0"/>
              <a:t>(time related activities)</a:t>
            </a:r>
          </a:p>
          <a:p>
            <a:pPr lvl="1"/>
            <a:r>
              <a:rPr lang="en-US" dirty="0"/>
              <a:t>Operations that are generally not related but need to happen in a certain moment</a:t>
            </a:r>
          </a:p>
          <a:p>
            <a:pPr lvl="1"/>
            <a:r>
              <a:rPr lang="en-US" dirty="0"/>
              <a:t>Examples: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Load user settings</a:t>
            </a:r>
          </a:p>
          <a:p>
            <a:pPr lvl="2"/>
            <a:r>
              <a:rPr lang="en-US" dirty="0"/>
              <a:t>Check for updates</a:t>
            </a:r>
          </a:p>
          <a:p>
            <a:pPr lvl="2"/>
            <a:r>
              <a:rPr lang="en-US" dirty="0"/>
              <a:t>Load all invoices from the database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Sequence of actions to handle the event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Acceptable Types of Cohesion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6140" y="3372508"/>
            <a:ext cx="3516827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2885" y="5634064"/>
            <a:ext cx="3102157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8E2FCE-172F-4C35-9E28-1C4A53D12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19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cohesion</a:t>
            </a:r>
          </a:p>
          <a:p>
            <a:pPr lvl="1"/>
            <a:r>
              <a:rPr lang="en-US" dirty="0"/>
              <a:t>Performs a different operation depending on an input parameter</a:t>
            </a:r>
          </a:p>
          <a:p>
            <a:pPr lvl="1"/>
            <a:r>
              <a:rPr lang="en-US" dirty="0"/>
              <a:t>Incorrect 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Can be acceptable in event handlers</a:t>
            </a:r>
          </a:p>
          <a:p>
            <a:pPr lvl="2"/>
            <a:r>
              <a:rPr lang="en-US" dirty="0"/>
              <a:t>E.g. the </a:t>
            </a:r>
            <a:r>
              <a:rPr lang="en-US" b="1" noProof="1">
                <a:solidFill>
                  <a:schemeClr val="bg1"/>
                </a:solidFill>
              </a:rPr>
              <a:t>KeyDown</a:t>
            </a:r>
            <a:r>
              <a:rPr lang="en-US" dirty="0"/>
              <a:t> event in Windows Forms)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Unacceptable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1" y="2889505"/>
            <a:ext cx="7336535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if (operationCode == 1) … // Read person name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else if (operationCode == 2) … // Read address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else if (operationCode == 3) … // Read date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04E2CD-5F3E-41B6-91E9-A54D57117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Coincidental cohesion (spaghetti)</a:t>
            </a:r>
          </a:p>
          <a:p>
            <a:pPr lvl="1"/>
            <a:r>
              <a:rPr lang="en-US" dirty="0"/>
              <a:t>Not related (random) operations grouped in a method for unclear reason</a:t>
            </a:r>
          </a:p>
          <a:p>
            <a:pPr lvl="1"/>
            <a:r>
              <a:rPr lang="en-US" dirty="0"/>
              <a:t>Incorrect example: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Prepares annual incomes report for given customer</a:t>
            </a:r>
          </a:p>
          <a:p>
            <a:pPr lvl="2"/>
            <a:r>
              <a:rPr lang="en-US" dirty="0"/>
              <a:t>Sorts an array of integers in increasing order</a:t>
            </a:r>
          </a:p>
          <a:p>
            <a:pPr lvl="2"/>
            <a:r>
              <a:rPr lang="en-US" dirty="0"/>
              <a:t>Calculates the square root of given number</a:t>
            </a:r>
          </a:p>
          <a:p>
            <a:pPr lvl="2"/>
            <a:r>
              <a:rPr lang="en-US" dirty="0"/>
              <a:t>Converts given MP3 file into WMA format</a:t>
            </a:r>
          </a:p>
          <a:p>
            <a:pPr lvl="2"/>
            <a:r>
              <a:rPr lang="en-US" dirty="0"/>
              <a:t>Sends email to given customer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Unacceptable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00767" y="3203934"/>
            <a:ext cx="1036314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HandleStuff(customerId, int[], ref sqrtValue, mp3FileName, emailAddress)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3D75047-8F4D-4082-A4E6-9267BEE22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0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loose coupling</a:t>
            </a:r>
            <a:r>
              <a:rPr lang="en-US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Minimal dependences </a:t>
            </a:r>
            <a:r>
              <a:rPr lang="en-US" dirty="0"/>
              <a:t>of the method on the other parts of the source code</a:t>
            </a:r>
          </a:p>
          <a:p>
            <a:pPr lvl="1"/>
            <a:r>
              <a:rPr lang="en-US" dirty="0"/>
              <a:t>Minimal dependences on the class members or external classes and their members</a:t>
            </a:r>
          </a:p>
          <a:p>
            <a:pPr lvl="1"/>
            <a:r>
              <a:rPr lang="en-US" dirty="0"/>
              <a:t>No side effects</a:t>
            </a:r>
          </a:p>
          <a:p>
            <a:pPr lvl="1"/>
            <a:r>
              <a:rPr lang="en-US" dirty="0"/>
              <a:t>If the coupling is loose, we can easily reuse a method or group of methods in a new project</a:t>
            </a:r>
          </a:p>
          <a:p>
            <a:pPr>
              <a:buClr>
                <a:schemeClr val="tx1"/>
              </a:buClr>
            </a:pPr>
            <a:r>
              <a:rPr lang="en-US" dirty="0"/>
              <a:t>Tight coupling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spaghetti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Coupling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9F26CE-3400-4022-BB43-7DD934977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0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ideal coupling</a:t>
            </a:r>
          </a:p>
          <a:p>
            <a:pPr lvl="1"/>
            <a:r>
              <a:rPr lang="en-US" dirty="0"/>
              <a:t>A methods depends only on its parameters</a:t>
            </a:r>
          </a:p>
          <a:p>
            <a:pPr lvl="1"/>
            <a:r>
              <a:rPr lang="en-US" dirty="0"/>
              <a:t>Does not have any other input or output</a:t>
            </a:r>
          </a:p>
          <a:p>
            <a:pPr lvl="1"/>
            <a:r>
              <a:rPr lang="en-US" dirty="0"/>
              <a:t>Example: </a:t>
            </a:r>
            <a:r>
              <a:rPr lang="en-US" b="1" noProof="1">
                <a:solidFill>
                  <a:schemeClr val="bg1"/>
                </a:solidFill>
              </a:rPr>
              <a:t>Math.Sqrt()</a:t>
            </a:r>
          </a:p>
          <a:p>
            <a:r>
              <a:rPr lang="en-US" dirty="0"/>
              <a:t>Real world</a:t>
            </a:r>
          </a:p>
          <a:p>
            <a:pPr lvl="1"/>
            <a:r>
              <a:rPr lang="en-US" dirty="0"/>
              <a:t>Complex software cannot avoid coupling but could make it as loose as possible</a:t>
            </a:r>
          </a:p>
          <a:p>
            <a:pPr lvl="1"/>
            <a:r>
              <a:rPr lang="en-US" dirty="0"/>
              <a:t>Example: complex encryption algorithm performs initialization, encryption, finalization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Coupling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DCBC7D-905C-4120-8235-15B2FD58E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5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Intentionally increased coupling for more flexibility</a:t>
            </a:r>
            <a:br>
              <a:rPr lang="en-US" dirty="0"/>
            </a:br>
            <a:r>
              <a:rPr lang="en-US" dirty="0"/>
              <a:t>(.NET cryptography API):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202" y="2455524"/>
            <a:ext cx="79849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byte[] EncryptAES(byte[] inputData, byte[] secretKey)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Rijndael cryptoAlg = new RijndaelManaged();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cryptoAlg.Key = secretKey;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cryptoAlg.GenerateIV();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MemoryStream destStream = new MemoryStream();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CryptoStream csEncryptor = new CryptoStream(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destStream, cryptoAlg.CreateEncryptor(),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CryptoStreamMode.Write);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csEncryptor.Write(inputData, 0, inputData.Length);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csEncryptor.FlushFinalBlock();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return destStream.ToArray();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1FA1EF-82FF-4557-A3E1-0F256996A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8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reduce coupling we can make </a:t>
            </a:r>
            <a:r>
              <a:rPr lang="en-US" b="1" dirty="0">
                <a:solidFill>
                  <a:schemeClr val="bg1"/>
                </a:solidFill>
              </a:rPr>
              <a:t>utility classes</a:t>
            </a:r>
          </a:p>
          <a:p>
            <a:pPr lvl="1"/>
            <a:r>
              <a:rPr lang="en-US" dirty="0"/>
              <a:t>Hide the complex logic and provide simple straightforward interface (a.k.a. </a:t>
            </a:r>
            <a:r>
              <a:rPr lang="en-US" dirty="0">
                <a:solidFill>
                  <a:schemeClr val="bg1"/>
                </a:solidFill>
              </a:rPr>
              <a:t>façade</a:t>
            </a:r>
            <a:r>
              <a:rPr lang="en-US" dirty="0"/>
              <a:t>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8391" y="3270593"/>
            <a:ext cx="8627946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MemoryStream inputStream = new MemoryStream(inputData);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MemoryStream outputStream = new MemoryStream();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EncryptionUtils.EncryptAES(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inputStream, outputStream, secretKey);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byte[] encryptedData = outputStream.ToArray();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return encryptedData;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B5FF63-89A0-42F1-83AB-AD2A27CD1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9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parameters through class fields</a:t>
            </a:r>
          </a:p>
          <a:p>
            <a:pPr lvl="1"/>
            <a:r>
              <a:rPr lang="en-US" dirty="0"/>
              <a:t>Typical example of tight coupling</a:t>
            </a:r>
          </a:p>
          <a:p>
            <a:pPr lvl="1"/>
            <a:r>
              <a:rPr lang="en-US" dirty="0"/>
              <a:t>Don't do this unless you have a good reason!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 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626" y="3270596"/>
            <a:ext cx="8262579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class Sumator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int a, b;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 Sum()   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a + b;  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static void Main()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Sumator sumator = new Sumator() { a = 3, b = 5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Console.WriteLine(sumator.Sum());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864091-D611-4DA7-97BA-D2A18DB90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09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760A-A7B4-4907-966A-DCBAF11A4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High-Quality Programming Code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29" y="1078775"/>
            <a:ext cx="3480540" cy="348054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C4C364-F7EE-4C58-B1DB-13C041913CC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5645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Say, we have a large piece of software</a:t>
            </a:r>
          </a:p>
          <a:p>
            <a:pPr lvl="1"/>
            <a:r>
              <a:rPr lang="en-US" dirty="0"/>
              <a:t>We need to update subsystems and the subsystems are not really independent</a:t>
            </a:r>
          </a:p>
          <a:p>
            <a:pPr lvl="1"/>
            <a:r>
              <a:rPr lang="en-US" dirty="0"/>
              <a:t>E.g. a change in filtering affects sorting,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 Coupling in Real World 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1" y="3703479"/>
            <a:ext cx="5558201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6B1F53-04AA-4E31-994A-EF05F965F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9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Say, we have an application consisting of two layers: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update top-down and bottom-up from a single method!</a:t>
            </a:r>
          </a:p>
          <a:p>
            <a:pPr lvl="1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RemoveCustomer()</a:t>
            </a:r>
            <a:r>
              <a:rPr lang="en-US" dirty="0"/>
              <a:t> method in the </a:t>
            </a:r>
            <a:r>
              <a:rPr lang="en-US" b="1" noProof="1">
                <a:solidFill>
                  <a:schemeClr val="bg1"/>
                </a:solidFill>
              </a:rPr>
              <a:t>DataLayer</a:t>
            </a:r>
            <a:r>
              <a:rPr lang="en-US" dirty="0"/>
              <a:t> changes also the presentation layer</a:t>
            </a:r>
          </a:p>
          <a:p>
            <a:pPr lvl="1"/>
            <a:r>
              <a:rPr lang="en-US" dirty="0"/>
              <a:t>Better use a notification (observer pattern / event)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 Problems in Real-World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7951" y="3283537"/>
            <a:ext cx="4469236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7951" y="1836805"/>
            <a:ext cx="446923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Presentation Layer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5591582" y="2491377"/>
            <a:ext cx="507868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688928" y="2092021"/>
            <a:ext cx="19050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8253110" y="2197272"/>
            <a:ext cx="19812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4ED0DB7-D126-4367-8310-527F15BB8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3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should we pass an object containing few values and when these values separately?</a:t>
            </a:r>
          </a:p>
          <a:p>
            <a:pPr lvl="1"/>
            <a:r>
              <a:rPr lang="en-US" dirty="0"/>
              <a:t>Sometime we pass an object and use only a single field of it</a:t>
            </a:r>
          </a:p>
          <a:p>
            <a:pPr lvl="1"/>
            <a:r>
              <a:rPr lang="en-US" dirty="0"/>
              <a:t>Is this a good practice?</a:t>
            </a:r>
          </a:p>
          <a:p>
            <a:pPr lvl="1"/>
            <a:r>
              <a:rPr lang="en-US" dirty="0"/>
              <a:t>Examples: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Look at the method's level of abstraction</a:t>
            </a:r>
          </a:p>
          <a:p>
            <a:pPr lvl="2"/>
            <a:r>
              <a:rPr lang="en-US" dirty="0"/>
              <a:t>Is it intended to operate with employees of with rates and months?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the first is incorrect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 Entire Object or Its Fields?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17384" y="3944735"/>
            <a:ext cx="687239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7384" y="4599000"/>
            <a:ext cx="603241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1B2B38-B111-4A7D-A565-50F5C527B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9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the number of parameters to </a:t>
            </a:r>
            <a:r>
              <a:rPr lang="en-US" b="1" dirty="0">
                <a:solidFill>
                  <a:schemeClr val="bg1"/>
                </a:solidFill>
              </a:rPr>
              <a:t>7 (+/-2)</a:t>
            </a:r>
          </a:p>
          <a:p>
            <a:pPr lvl="1"/>
            <a:r>
              <a:rPr lang="en-US" dirty="0"/>
              <a:t>7 is a "magic" number in psychology</a:t>
            </a:r>
          </a:p>
          <a:p>
            <a:pPr lvl="1"/>
            <a:r>
              <a:rPr lang="en-US" dirty="0"/>
              <a:t>Human brain cannot process more than 7 (+/-2) things in the same time</a:t>
            </a:r>
          </a:p>
          <a:p>
            <a:r>
              <a:rPr lang="en-US" dirty="0"/>
              <a:t>If the parameters need to be too many, </a:t>
            </a:r>
            <a:br>
              <a:rPr lang="en-US" dirty="0"/>
            </a:br>
            <a:r>
              <a:rPr lang="en-US" dirty="0"/>
              <a:t>reconsider the method's intent</a:t>
            </a:r>
          </a:p>
          <a:p>
            <a:pPr lvl="1"/>
            <a:r>
              <a:rPr lang="en-US" dirty="0"/>
              <a:t>D</a:t>
            </a:r>
            <a:r>
              <a:rPr lang="en-US" dirty="0">
                <a:sym typeface="Wingdings" pitchFamily="2" charset="2"/>
              </a:rPr>
              <a:t>oes it have a clear intent?</a:t>
            </a:r>
            <a:endParaRPr lang="en-US" dirty="0"/>
          </a:p>
          <a:p>
            <a:pPr lvl="1"/>
            <a:r>
              <a:rPr lang="en-US" dirty="0"/>
              <a:t>Consider extracting few of the parameters in a new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Many Parameters a Method Should Have?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DB6F44-5893-4A18-84D2-26D8FA8DB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Correctly used </a:t>
            </a:r>
            <a:r>
              <a:rPr lang="en-US" b="1" dirty="0">
                <a:solidFill>
                  <a:schemeClr val="bg1"/>
                </a:solidFill>
              </a:rPr>
              <a:t>control structures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statements and simple conditions</a:t>
            </a:r>
          </a:p>
          <a:p>
            <a:pPr lvl="1"/>
            <a:r>
              <a:rPr lang="en-US" dirty="0"/>
              <a:t>Well organized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without deep nesting</a:t>
            </a:r>
          </a:p>
          <a:p>
            <a:r>
              <a:rPr lang="en-US" dirty="0"/>
              <a:t>Good code formatting</a:t>
            </a:r>
          </a:p>
          <a:p>
            <a:pPr lvl="1"/>
            <a:r>
              <a:rPr lang="en-US" dirty="0"/>
              <a:t>Reflecting the </a:t>
            </a:r>
            <a:r>
              <a:rPr lang="en-US" b="1" dirty="0">
                <a:solidFill>
                  <a:schemeClr val="bg1"/>
                </a:solidFill>
              </a:rPr>
              <a:t>logical structure</a:t>
            </a:r>
            <a:r>
              <a:rPr lang="en-US" dirty="0"/>
              <a:t> of the program</a:t>
            </a:r>
          </a:p>
          <a:p>
            <a:pPr lvl="1"/>
            <a:r>
              <a:rPr lang="en-US" dirty="0"/>
              <a:t>Good formatting of classes, methods, blocks, whitespace, long lines, alignment,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(4)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B149B-505F-4ABF-B79E-D24955613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9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long should a method be?</a:t>
            </a:r>
          </a:p>
          <a:p>
            <a:pPr lvl="1"/>
            <a:r>
              <a:rPr lang="en-US" dirty="0"/>
              <a:t>There is no specific restriction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 methods longer </a:t>
            </a:r>
            <a:r>
              <a:rPr lang="en-US" b="1" dirty="0">
                <a:solidFill>
                  <a:schemeClr val="bg1"/>
                </a:solidFill>
              </a:rPr>
              <a:t>than one screen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30 lines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 methods are not always bad</a:t>
            </a:r>
          </a:p>
          <a:p>
            <a:pPr lvl="2"/>
            <a:r>
              <a:rPr lang="en-US" dirty="0"/>
              <a:t>Be sure you have a good reason for their length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Cohesion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/>
              <a:t> are more important </a:t>
            </a:r>
            <a:br>
              <a:rPr lang="en-US" dirty="0"/>
            </a:br>
            <a:r>
              <a:rPr lang="en-US" dirty="0"/>
              <a:t>than the method length!</a:t>
            </a:r>
          </a:p>
          <a:p>
            <a:pPr lvl="1"/>
            <a:r>
              <a:rPr lang="en-US" dirty="0"/>
              <a:t>Long methods often contain portions that could be extracted as separate methods with good names and clear intent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Length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C6F5CB-9538-4411-AD3A-ECC6F3EC2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18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High-quality documentation and comments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Effective </a:t>
            </a:r>
            <a:r>
              <a:rPr lang="en-US" b="1" dirty="0">
                <a:solidFill>
                  <a:schemeClr val="bg1"/>
                </a:solidFill>
              </a:rPr>
              <a:t>comments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Self-documenting</a:t>
            </a:r>
            <a:r>
              <a:rPr lang="en-US" dirty="0"/>
              <a:t>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Defensive</a:t>
            </a:r>
            <a:r>
              <a:rPr lang="en-US" dirty="0"/>
              <a:t> programming and exceptions</a:t>
            </a:r>
          </a:p>
          <a:p>
            <a:pPr lvl="1"/>
            <a:r>
              <a:rPr lang="en-US" dirty="0"/>
              <a:t>Ubiquitous use of defensive programming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Well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exception handling</a:t>
            </a:r>
          </a:p>
          <a:p>
            <a:r>
              <a:rPr lang="en-US" dirty="0"/>
              <a:t>Code tuning and optimization</a:t>
            </a:r>
          </a:p>
          <a:p>
            <a:pPr lvl="1"/>
            <a:r>
              <a:rPr lang="en-US" dirty="0"/>
              <a:t>Quality code instead of good performance</a:t>
            </a:r>
          </a:p>
          <a:p>
            <a:pPr lvl="1"/>
            <a:r>
              <a:rPr lang="en-US" dirty="0"/>
              <a:t>Code performance when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(5)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48A819-F8B5-4781-9D87-145B5E752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1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Following the corporate code conventions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naming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Domain-specific best practices</a:t>
            </a:r>
          </a:p>
          <a:p>
            <a:r>
              <a:rPr lang="en-US" dirty="0"/>
              <a:t>Well tested and reviewed</a:t>
            </a:r>
          </a:p>
          <a:p>
            <a:pPr lvl="1"/>
            <a:r>
              <a:rPr lang="en-US" dirty="0"/>
              <a:t>Testable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Well designed </a:t>
            </a:r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2"/>
            <a:r>
              <a:rPr lang="en-US" dirty="0"/>
              <a:t>Tests for all scenarios</a:t>
            </a:r>
          </a:p>
          <a:p>
            <a:pPr lvl="2"/>
            <a:r>
              <a:rPr lang="en-US" dirty="0"/>
              <a:t>High code coverage</a:t>
            </a:r>
          </a:p>
          <a:p>
            <a:pPr lvl="1"/>
            <a:r>
              <a:rPr lang="en-US" dirty="0"/>
              <a:t>Passed code reviews and inspections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(6)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D00998-1E2C-45D3-B0FB-F4F9A3EA3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5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 fontScale="7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Software Quality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External quality – software works correctly,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no bugs and other problems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Internal quality – code is well structured,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readable and maintainable</a:t>
            </a:r>
          </a:p>
          <a:p>
            <a:pPr lvl="0"/>
            <a:r>
              <a:rPr lang="en-US" dirty="0"/>
              <a:t>Aspects of Code Quality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Quality classes, methods, control statements, loops, etc.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Good formatting, comments, strong cohesion and loose coupling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Testable code with unit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276596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20E2D22-AE78-4735-85D8-EEC87998C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96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025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does this code do? Is it correct?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Quality is Important?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2614" y="1983462"/>
            <a:ext cx="10154043" cy="4493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E4493A-799F-4DAD-A87C-1415A8653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4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SoftUni Diamond Partners</a:t>
            </a:r>
            <a:endParaRPr lang="bg-BG" dirty="0">
              <a:solidFill>
                <a:schemeClr val="bg2"/>
              </a:solidFill>
            </a:endParaRPr>
          </a:p>
        </p:txBody>
      </p:sp>
      <p:pic>
        <p:nvPicPr>
          <p:cNvPr id="22" name="Infragistics">
            <a:hlinkClick r:id="rId3"/>
            <a:extLst>
              <a:ext uri="{FF2B5EF4-FFF2-40B4-BE49-F238E27FC236}">
                <a16:creationId xmlns:a16="http://schemas.microsoft.com/office/drawing/2014/main" id="{B144A31B-0A04-458F-A3E8-FB087C5181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38016" y="4484772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3" name="Indeavr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BCA470B5-EF7D-4607-9DBD-6D5DD869E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50766" y="4484772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Netpeak" descr="Ð ÐµÐ·ÑÐ»ÑÐ°Ñ Ñ Ð¸Ð·Ð¾Ð±ÑÐ°Ð¶ÐµÐ½Ð¸Ðµ Ð·Ð° netpeak">
            <a:hlinkClick r:id="rId7"/>
            <a:extLst>
              <a:ext uri="{FF2B5EF4-FFF2-40B4-BE49-F238E27FC236}">
                <a16:creationId xmlns:a16="http://schemas.microsoft.com/office/drawing/2014/main" id="{331D262B-A4E1-444E-91F0-CD0732950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13044" y="2424248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Sotware Group" descr="Ð ÐµÐ·ÑÐ»ÑÐ°Ñ Ñ Ð¸Ð·Ð¾Ð±ÑÐ°Ð¶ÐµÐ½Ð¸Ðµ Ð·Ð° software group">
            <a:hlinkClick r:id="rId9"/>
            <a:extLst>
              <a:ext uri="{FF2B5EF4-FFF2-40B4-BE49-F238E27FC236}">
                <a16:creationId xmlns:a16="http://schemas.microsoft.com/office/drawing/2014/main" id="{82BEFF31-0390-4708-9B87-CD5CA29F0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50767" y="2424248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Telenor">
            <a:hlinkClick r:id="rId11"/>
            <a:extLst>
              <a:ext uri="{FF2B5EF4-FFF2-40B4-BE49-F238E27FC236}">
                <a16:creationId xmlns:a16="http://schemas.microsoft.com/office/drawing/2014/main" id="{C8FB8C63-59CB-4A45-8529-96F047E7DDA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57834" y="1393986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XS">
            <a:hlinkClick r:id="rId13"/>
            <a:extLst>
              <a:ext uri="{FF2B5EF4-FFF2-40B4-BE49-F238E27FC236}">
                <a16:creationId xmlns:a16="http://schemas.microsoft.com/office/drawing/2014/main" id="{EE616F15-A212-4948-8C33-01A8B3540A1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50766" y="1393986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SB Tech">
            <a:hlinkClick r:id="rId15"/>
            <a:extLst>
              <a:ext uri="{FF2B5EF4-FFF2-40B4-BE49-F238E27FC236}">
                <a16:creationId xmlns:a16="http://schemas.microsoft.com/office/drawing/2014/main" id="{26832791-E415-4416-8C24-87B330830339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590147" y="1393986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Postbank">
            <a:hlinkClick r:id="rId17"/>
            <a:extLst>
              <a:ext uri="{FF2B5EF4-FFF2-40B4-BE49-F238E27FC236}">
                <a16:creationId xmlns:a16="http://schemas.microsoft.com/office/drawing/2014/main" id="{786DE91B-5838-4ABB-9599-9B9D5A72C832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19373" y="3454510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martIT">
            <a:hlinkClick r:id="rId19"/>
            <a:extLst>
              <a:ext uri="{FF2B5EF4-FFF2-40B4-BE49-F238E27FC236}">
                <a16:creationId xmlns:a16="http://schemas.microsoft.com/office/drawing/2014/main" id="{EBCEF2BC-A3EC-41EB-A352-8F346A8B7942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50767" y="3454510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Codexio">
            <a:hlinkClick r:id="rId21"/>
            <a:extLst>
              <a:ext uri="{FF2B5EF4-FFF2-40B4-BE49-F238E27FC236}">
                <a16:creationId xmlns:a16="http://schemas.microsoft.com/office/drawing/2014/main" id="{6C36419A-8DCA-4C41-ACC6-107A967CC691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56727" y="34545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093778" y="5515033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3" name="Picture 32">
            <a:hlinkClick r:id="rId25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6674" y="5604118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E1AD65AF-85F1-47D6-A313-DD299EC32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77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SoftUni Organizational Partners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2" y="1832371"/>
            <a:ext cx="8227457" cy="4150196"/>
            <a:chOff x="1492446" y="2067924"/>
            <a:chExt cx="6811766" cy="343607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08C713-0228-4051-B23E-879B04312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BFA766B8-8BBD-4F74-89B8-E81AF861C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4" name="Picture 13">
              <a:hlinkClick r:id="rId6"/>
              <a:extLst>
                <a:ext uri="{FF2B5EF4-FFF2-40B4-BE49-F238E27FC236}">
                  <a16:creationId xmlns:a16="http://schemas.microsoft.com/office/drawing/2014/main" id="{0913EF2F-215E-4B4F-A9E0-2D7E3B0C5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6" name="Picture 15">
              <a:hlinkClick r:id="rId8"/>
              <a:extLst>
                <a:ext uri="{FF2B5EF4-FFF2-40B4-BE49-F238E27FC236}">
                  <a16:creationId xmlns:a16="http://schemas.microsoft.com/office/drawing/2014/main" id="{16A88256-1F6F-4AC2-AC84-DB3557011F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A5B7E1B8-841D-4F7A-AA62-B6A83B54C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80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D614B52-0EF9-42BD-81D9-C581A5F54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606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59835A-BC1E-47B2-A39B-D68FDAC979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code is formatted, but is still unclear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Quality is Important?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6601" y="1873949"/>
            <a:ext cx="794093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value = 010, i = 5, 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switch (value)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case 10: w = 5; Console.WriteLine(w);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case 9: i = 0;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case 8: Console.WriteLine("8 ");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Console.WriteLine("def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Console.WriteLine("hoho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k = 0; k &lt; i; k++,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Console.WriteLine(k - 'f')) 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Console.WriteLine("loop!");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4195C77-6F36-4855-A52A-520DEA90D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8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External quality</a:t>
            </a:r>
          </a:p>
          <a:p>
            <a:pPr lvl="1"/>
            <a:r>
              <a:rPr lang="en-US" dirty="0"/>
              <a:t>Does the software behave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the produced </a:t>
            </a:r>
            <a:r>
              <a:rPr lang="en-US" b="1" dirty="0">
                <a:solidFill>
                  <a:schemeClr val="bg1"/>
                </a:solidFill>
              </a:rPr>
              <a:t>results correct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the software run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software UI </a:t>
            </a:r>
            <a:r>
              <a:rPr lang="en-US" b="1" dirty="0">
                <a:solidFill>
                  <a:schemeClr val="bg1"/>
                </a:solidFill>
              </a:rPr>
              <a:t>easy-to-use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code </a:t>
            </a:r>
            <a:r>
              <a:rPr lang="en-US" b="1" dirty="0">
                <a:solidFill>
                  <a:schemeClr val="bg1"/>
                </a:solidFill>
              </a:rPr>
              <a:t>secure</a:t>
            </a:r>
            <a:r>
              <a:rPr lang="en-US" dirty="0"/>
              <a:t> enough?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21D62-C424-453F-B0C1-C8F8A5422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Internal quality</a:t>
            </a:r>
          </a:p>
          <a:p>
            <a:pPr lvl="1"/>
            <a:r>
              <a:rPr lang="en-US" dirty="0"/>
              <a:t>Is the code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understand?</a:t>
            </a:r>
          </a:p>
          <a:p>
            <a:pPr lvl="1"/>
            <a:r>
              <a:rPr lang="en-US" dirty="0"/>
              <a:t>Is the code </a:t>
            </a:r>
            <a:r>
              <a:rPr lang="en-US" b="1" dirty="0">
                <a:solidFill>
                  <a:schemeClr val="bg1"/>
                </a:solidFill>
              </a:rPr>
              <a:t>well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code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248F3E-6A8C-4666-9713-94F6DB200E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High-quality programming code:</a:t>
            </a:r>
          </a:p>
          <a:p>
            <a:pPr lvl="1"/>
            <a:r>
              <a:rPr lang="en-US" dirty="0"/>
              <a:t>Easy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understand</a:t>
            </a:r>
          </a:p>
          <a:p>
            <a:pPr lvl="2"/>
            <a:r>
              <a:rPr lang="en-US" dirty="0"/>
              <a:t>Easy to modify and </a:t>
            </a:r>
            <a:r>
              <a:rPr lang="en-US" b="1" dirty="0">
                <a:solidFill>
                  <a:schemeClr val="bg1"/>
                </a:solidFill>
              </a:rPr>
              <a:t>maintain</a:t>
            </a:r>
          </a:p>
          <a:p>
            <a:pPr lvl="1"/>
            <a:r>
              <a:rPr lang="en-US" dirty="0"/>
              <a:t>Correct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in all cases</a:t>
            </a:r>
          </a:p>
          <a:p>
            <a:pPr lvl="2"/>
            <a:r>
              <a:rPr lang="en-US" dirty="0"/>
              <a:t>Well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</a:p>
          <a:p>
            <a:pPr lvl="1"/>
            <a:r>
              <a:rPr lang="en-US" dirty="0"/>
              <a:t>Well architectured and </a:t>
            </a:r>
            <a:r>
              <a:rPr lang="en-US" b="1" dirty="0">
                <a:solidFill>
                  <a:schemeClr val="bg1"/>
                </a:solidFill>
              </a:rPr>
              <a:t>designed</a:t>
            </a:r>
          </a:p>
          <a:p>
            <a:pPr lvl="1"/>
            <a:r>
              <a:rPr lang="en-US" dirty="0"/>
              <a:t>Well </a:t>
            </a:r>
            <a:r>
              <a:rPr lang="en-US" b="1" dirty="0">
                <a:solidFill>
                  <a:schemeClr val="bg1"/>
                </a:solidFill>
              </a:rPr>
              <a:t>documented</a:t>
            </a:r>
          </a:p>
          <a:p>
            <a:pPr lvl="2"/>
            <a:r>
              <a:rPr lang="en-US" dirty="0"/>
              <a:t>Self-documenting code </a:t>
            </a:r>
          </a:p>
          <a:p>
            <a:pPr lvl="1"/>
            <a:r>
              <a:rPr lang="en-US" dirty="0"/>
              <a:t>Well </a:t>
            </a:r>
            <a:r>
              <a:rPr lang="en-US" b="1" dirty="0">
                <a:solidFill>
                  <a:schemeClr val="bg1"/>
                </a:solidFill>
              </a:rPr>
              <a:t>formatted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High-Quality Programming Code?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4B3C84-EF4E-4564-9C02-5196223CBB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High-quality programming code:</a:t>
            </a:r>
          </a:p>
          <a:p>
            <a:pPr lvl="1"/>
            <a:r>
              <a:rPr lang="en-US" dirty="0"/>
              <a:t>Strong </a:t>
            </a:r>
            <a:r>
              <a:rPr lang="en-US" b="1" dirty="0">
                <a:solidFill>
                  <a:schemeClr val="bg1"/>
                </a:solidFill>
              </a:rPr>
              <a:t>cohesion</a:t>
            </a:r>
            <a:r>
              <a:rPr lang="en-US" dirty="0"/>
              <a:t> at all levels: modules, classes, methods, etc.</a:t>
            </a:r>
          </a:p>
          <a:p>
            <a:pPr lvl="2"/>
            <a:r>
              <a:rPr lang="en-US" dirty="0"/>
              <a:t>Single </a:t>
            </a: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is responsible for single </a:t>
            </a:r>
            <a:r>
              <a:rPr lang="en-US" b="1" dirty="0">
                <a:solidFill>
                  <a:schemeClr val="bg1"/>
                </a:solidFill>
              </a:rPr>
              <a:t>task</a:t>
            </a:r>
          </a:p>
          <a:p>
            <a:pPr lvl="1"/>
            <a:r>
              <a:rPr lang="en-US" dirty="0"/>
              <a:t>Loose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/>
              <a:t> between modules, classes, methods, etc.</a:t>
            </a:r>
          </a:p>
          <a:p>
            <a:pPr lvl="2"/>
            <a:r>
              <a:rPr lang="en-US" dirty="0"/>
              <a:t>Units are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one of another</a:t>
            </a:r>
          </a:p>
          <a:p>
            <a:pPr lvl="1"/>
            <a:r>
              <a:rPr lang="en-US" dirty="0"/>
              <a:t>Good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</a:p>
          <a:p>
            <a:pPr lvl="1"/>
            <a:r>
              <a:rPr lang="en-US" dirty="0"/>
              <a:t>Good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for classes, methods, variables,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Self-documenting</a:t>
            </a:r>
            <a:r>
              <a:rPr lang="en-US" dirty="0"/>
              <a:t> code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High-Quality Programming Code?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888F0B-8AC6-4B25-AD8E-0E873EE36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3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2748</Words>
  <Application>Microsoft Office PowerPoint</Application>
  <PresentationFormat>Widescreen</PresentationFormat>
  <Paragraphs>541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High-Quality Programming Code</vt:lpstr>
      <vt:lpstr>Table of Contents</vt:lpstr>
      <vt:lpstr>Have a Question?</vt:lpstr>
      <vt:lpstr>High-Quality Programming Code</vt:lpstr>
      <vt:lpstr>Why Quality is Important?</vt:lpstr>
      <vt:lpstr>Why Quality is Important? (2)</vt:lpstr>
      <vt:lpstr>Software Quality</vt:lpstr>
      <vt:lpstr>What is High-Quality Programming Code?</vt:lpstr>
      <vt:lpstr>What is High-Quality Programming Code? (2)</vt:lpstr>
      <vt:lpstr>Code Conventions</vt:lpstr>
      <vt:lpstr>Code Conventions</vt:lpstr>
      <vt:lpstr>Code Conventions (2)</vt:lpstr>
      <vt:lpstr>Managing Complexity</vt:lpstr>
      <vt:lpstr>Managing Complexity</vt:lpstr>
      <vt:lpstr>Managing Complexity (2)</vt:lpstr>
      <vt:lpstr>Code Quality</vt:lpstr>
      <vt:lpstr>Key Characteristics of High-Quality Code</vt:lpstr>
      <vt:lpstr>Key Characteristics of High-Quality Code (2)</vt:lpstr>
      <vt:lpstr>Examples</vt:lpstr>
      <vt:lpstr>Tight Coupling – Example</vt:lpstr>
      <vt:lpstr>Loose Coupling – Example</vt:lpstr>
      <vt:lpstr>Bad Abstraction – Example</vt:lpstr>
      <vt:lpstr>Good Abstraction – Example</vt:lpstr>
      <vt:lpstr>Coupling the Base Class with Its Child Classes</vt:lpstr>
      <vt:lpstr>Extract the Repeating Code into Class</vt:lpstr>
      <vt:lpstr>Extract the Repeating Code into Class (2)</vt:lpstr>
      <vt:lpstr>Missing "This" for Local Members</vt:lpstr>
      <vt:lpstr>Key Characteristics of High-Quality Code (3)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World Code</vt:lpstr>
      <vt:lpstr>Cohesion Problems in Real-World Code</vt:lpstr>
      <vt:lpstr>Pass Entire Object or Its Fields?</vt:lpstr>
      <vt:lpstr>How Many Parameters a Method Should Have?</vt:lpstr>
      <vt:lpstr>Key Characteristics of High-Quality Code (4)</vt:lpstr>
      <vt:lpstr>Method Length</vt:lpstr>
      <vt:lpstr>Key Characteristics of High-Quality Code (5)</vt:lpstr>
      <vt:lpstr>Key Characteristics of High-Quality Code (6)</vt:lpstr>
      <vt:lpstr>Summary</vt:lpstr>
      <vt:lpstr>Questions?</vt:lpstr>
      <vt:lpstr>SoftUni Diamond Partners</vt:lpstr>
      <vt:lpstr>SoftUni Organizational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Boncho Valkov</cp:lastModifiedBy>
  <cp:revision>7</cp:revision>
  <dcterms:created xsi:type="dcterms:W3CDTF">2018-05-23T13:08:44Z</dcterms:created>
  <dcterms:modified xsi:type="dcterms:W3CDTF">2019-12-12T08:09:35Z</dcterms:modified>
  <cp:category>computer programming; programming</cp:category>
</cp:coreProperties>
</file>