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28" r:id="rId2"/>
    <p:sldId id="529" r:id="rId3"/>
    <p:sldId id="492" r:id="rId4"/>
    <p:sldId id="530" r:id="rId5"/>
    <p:sldId id="531" r:id="rId6"/>
    <p:sldId id="532" r:id="rId7"/>
    <p:sldId id="533" r:id="rId8"/>
    <p:sldId id="535" r:id="rId9"/>
    <p:sldId id="536" r:id="rId10"/>
    <p:sldId id="538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349" r:id="rId20"/>
    <p:sldId id="401" r:id="rId21"/>
    <p:sldId id="490" r:id="rId22"/>
    <p:sldId id="491" r:id="rId23"/>
    <p:sldId id="493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D647AD-8BC2-41DE-8160-3A90A57C06C0}">
          <p14:sldIdLst>
            <p14:sldId id="528"/>
            <p14:sldId id="529"/>
            <p14:sldId id="492"/>
          </p14:sldIdLst>
        </p14:section>
        <p14:section name="Behavioral Patterns" id="{B3E48F0D-983A-4467-A363-54F2850EE17B}">
          <p14:sldIdLst>
            <p14:sldId id="530"/>
            <p14:sldId id="531"/>
            <p14:sldId id="532"/>
            <p14:sldId id="533"/>
            <p14:sldId id="535"/>
            <p14:sldId id="536"/>
            <p14:sldId id="538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Conclusion" id="{B16BDF59-B33B-48AD-A61D-BF0C85B3B140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FEA385F-3EB6-4851-9642-8FD2534E5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31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5381CB-EBE4-40E2-A7E7-6EE13E5E9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172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AC550-C163-4339-B765-8EA42CFB2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71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32DA02-F37C-4C48-9B59-95775D47C3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13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A6BADD-F6FC-4373-BA0F-C8F1ADE07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206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553A54-F642-40BF-8DD4-D99D4F888B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864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464929-6111-4CFF-A242-4DDD46AB9A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361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EE409F-4B4B-42D5-8C4F-B906AE92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12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377D63-B438-4637-9615-01E3C96896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71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82808-60E5-4C17-AE45-75C695EC8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242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strategy-design-patter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observer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mediator-design-patter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memento-design-patter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state-design-patter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interpreter-design-patter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visitor-design-patter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hain-of-responsibility-design-patter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iterator-design-patte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factory.com/net/command-design-patter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template-method-design-patter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9354"/>
            <a:ext cx="10965303" cy="882654"/>
          </a:xfrm>
        </p:spPr>
        <p:txBody>
          <a:bodyPr>
            <a:noAutofit/>
          </a:bodyPr>
          <a:lstStyle/>
          <a:p>
            <a:r>
              <a:rPr lang="en-US" sz="3600" dirty="0"/>
              <a:t>General and Reusable Solutions to Common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Behavioral Design Patterns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853" y="5754830"/>
            <a:ext cx="2951518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7" y="2248250"/>
            <a:ext cx="2223746" cy="23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Encapsulates an algorithm inside a class</a:t>
            </a:r>
          </a:p>
          <a:p>
            <a:pPr lvl="1"/>
            <a:r>
              <a:rPr lang="en-US" dirty="0"/>
              <a:t>Making each algorithm replaceable by others</a:t>
            </a:r>
          </a:p>
          <a:p>
            <a:pPr lvl="2"/>
            <a:r>
              <a:rPr lang="en-US" dirty="0"/>
              <a:t>All the algorithms can work with the same data transparently</a:t>
            </a:r>
          </a:p>
          <a:p>
            <a:pPr lvl="2"/>
            <a:r>
              <a:rPr lang="en-US" dirty="0"/>
              <a:t>The client can work with each algorithm transparently</a:t>
            </a:r>
          </a:p>
          <a:p>
            <a:r>
              <a:rPr lang="en-US" dirty="0">
                <a:hlinkClick r:id="rId2"/>
              </a:rPr>
              <a:t>http://www.dofactory.com/net/strategy-design-pattern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084B35-3809-4AEA-9D5F-CDDF5C5A8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7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Presents interface allowing object to communicate without any concrete knowledge about each other</a:t>
            </a:r>
          </a:p>
          <a:p>
            <a:r>
              <a:rPr lang="en-US" dirty="0"/>
              <a:t>Also known as Publish-Subscribe pattern</a:t>
            </a:r>
          </a:p>
          <a:p>
            <a:r>
              <a:rPr lang="en-US" dirty="0"/>
              <a:t>Object to inform other object about its state, without the knowledge which are these objects</a:t>
            </a:r>
          </a:p>
          <a:p>
            <a:r>
              <a:rPr lang="en-US" dirty="0"/>
              <a:t>In .NET Framework events and event handlers use this pattern</a:t>
            </a:r>
          </a:p>
          <a:p>
            <a:r>
              <a:rPr lang="en-US" dirty="0">
                <a:hlinkClick r:id="rId3"/>
              </a:rPr>
              <a:t>http://www.dofactory.com/net/observer-design-pattern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8F79B1-1C60-4DE4-A0B3-6183F5BB5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Simplifies communication between classes</a:t>
            </a:r>
          </a:p>
          <a:p>
            <a:r>
              <a:rPr lang="en-US" dirty="0"/>
              <a:t>Define an object that encapsulates how a set of objects interact</a:t>
            </a:r>
          </a:p>
          <a:p>
            <a:r>
              <a:rPr lang="en-US" dirty="0"/>
              <a:t>Promotes loose coupling by keeping objects from referring to each other explicitly</a:t>
            </a:r>
          </a:p>
          <a:p>
            <a:pPr lvl="1"/>
            <a:r>
              <a:rPr lang="en-US" dirty="0"/>
              <a:t>Lets you vary their interaction independently</a:t>
            </a:r>
          </a:p>
          <a:p>
            <a:r>
              <a:rPr lang="en-US" dirty="0">
                <a:hlinkClick r:id="rId2"/>
              </a:rPr>
              <a:t>http://www.dofactory.com/net/mediator-design-pattern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F6C30-FBA2-450D-83A8-29D81967E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8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Capture and restore an object's internal state</a:t>
            </a:r>
          </a:p>
          <a:p>
            <a:r>
              <a:rPr lang="en-US" dirty="0"/>
              <a:t>Promote undo or rollback to full object status at a previous time</a:t>
            </a:r>
          </a:p>
          <a:p>
            <a:r>
              <a:rPr lang="en-US" dirty="0"/>
              <a:t>Encapsulates a "checkpoint" capability</a:t>
            </a:r>
          </a:p>
          <a:p>
            <a:r>
              <a:rPr lang="en-US" dirty="0">
                <a:hlinkClick r:id="rId2"/>
              </a:rPr>
              <a:t>http://www.dofactory.com/net/memento-design-pattern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Memento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14ACBD-1C35-4F24-BD22-C86A395DE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1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 an object's behavior when its state changes</a:t>
            </a:r>
          </a:p>
          <a:p>
            <a:r>
              <a:rPr lang="en-US" dirty="0"/>
              <a:t>Change behavior of the object with each state</a:t>
            </a:r>
          </a:p>
          <a:p>
            <a:r>
              <a:rPr lang="en-US" dirty="0"/>
              <a:t>Encapsulate the logic of each state into an object</a:t>
            </a:r>
          </a:p>
          <a:p>
            <a:r>
              <a:rPr lang="en-US" dirty="0"/>
              <a:t>Allow dynamic state discovery</a:t>
            </a:r>
          </a:p>
          <a:p>
            <a:r>
              <a:rPr lang="en-US" dirty="0"/>
              <a:t>Make unit testing easier</a:t>
            </a:r>
          </a:p>
          <a:p>
            <a:r>
              <a:rPr lang="en-US" dirty="0"/>
              <a:t>An object-oriented state machine (automaton)</a:t>
            </a:r>
          </a:p>
          <a:p>
            <a:r>
              <a:rPr lang="en-US" dirty="0">
                <a:hlinkClick r:id="rId2"/>
              </a:rPr>
              <a:t>http://www.dofactory.com/net/state-design-pattern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33E80B-2770-4FA2-BEFD-0668A7A2F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3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include language (formal grammar) elements in a program</a:t>
            </a:r>
          </a:p>
          <a:p>
            <a:pPr lvl="1"/>
            <a:r>
              <a:rPr lang="en-US" dirty="0"/>
              <a:t>Define a representation for the grammar</a:t>
            </a:r>
          </a:p>
          <a:p>
            <a:pPr lvl="1"/>
            <a:r>
              <a:rPr lang="en-US" dirty="0"/>
              <a:t>Define an interpreter that uses the representation to interpret sentences in the language</a:t>
            </a:r>
          </a:p>
          <a:p>
            <a:r>
              <a:rPr lang="en-US" dirty="0">
                <a:hlinkClick r:id="rId2"/>
              </a:rPr>
              <a:t>http://www.dofactory.com/net/interpreter-design-pattern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BDDBB0-0F07-4241-9FCA-D0523C4B2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new operation to a class without changing the elements of the class</a:t>
            </a:r>
          </a:p>
          <a:p>
            <a:pPr lvl="1"/>
            <a:r>
              <a:rPr lang="en-US" dirty="0"/>
              <a:t>The classic technique for recovering lost type information</a:t>
            </a:r>
          </a:p>
          <a:p>
            <a:pPr lvl="1"/>
            <a:r>
              <a:rPr lang="en-US" dirty="0"/>
              <a:t>Do the right thing based on the type of two objects</a:t>
            </a:r>
          </a:p>
          <a:p>
            <a:pPr lvl="1"/>
            <a:r>
              <a:rPr lang="en-US" dirty="0"/>
              <a:t>Double dispatch</a:t>
            </a:r>
          </a:p>
          <a:p>
            <a:r>
              <a:rPr lang="en-US" dirty="0">
                <a:hlinkClick r:id="rId2"/>
              </a:rPr>
              <a:t>http://www.dofactory.com/net/visitor-design-pattern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Visitor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637FB9-8193-49EC-B86B-AAB8D8AE6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Null Object</a:t>
            </a:r>
          </a:p>
          <a:p>
            <a:pPr lvl="1"/>
            <a:r>
              <a:rPr lang="en-US" dirty="0"/>
              <a:t>Designed to act as a </a:t>
            </a:r>
            <a:r>
              <a:rPr lang="en-US" noProof="1"/>
              <a:t>default value of an object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In .NET: </a:t>
            </a:r>
            <a:r>
              <a:rPr lang="en-US" b="1" noProof="1">
                <a:solidFill>
                  <a:schemeClr val="bg1"/>
                </a:solidFill>
              </a:rPr>
              <a:t>String.Empty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EventArgs.Empty</a:t>
            </a:r>
            <a:r>
              <a:rPr lang="en-US" noProof="1"/>
              <a:t>, etc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Hierarchical visitor </a:t>
            </a:r>
            <a:r>
              <a:rPr lang="en-US" dirty="0"/>
              <a:t>(Composite + Visitor)</a:t>
            </a:r>
          </a:p>
          <a:p>
            <a:pPr lvl="1"/>
            <a:r>
              <a:rPr lang="en-US" dirty="0"/>
              <a:t>Visit every node in a hierarchical data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Protocol stack </a:t>
            </a:r>
            <a:r>
              <a:rPr lang="en-US" dirty="0"/>
              <a:t>(Upper Layer / Lower Layer)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Scheduled-task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Single-serving visitor </a:t>
            </a:r>
            <a:r>
              <a:rPr lang="en-US" dirty="0"/>
              <a:t>(Use and then delete)</a:t>
            </a:r>
          </a:p>
          <a:p>
            <a:r>
              <a:rPr lang="en-US" dirty="0">
                <a:hlinkClick r:id="rId2"/>
              </a:rPr>
              <a:t>Specification pattern</a:t>
            </a:r>
            <a:r>
              <a:rPr lang="en-US" dirty="0"/>
              <a:t> (Combine rules (and/or))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Behavioral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983F3F-1EBB-4DD7-88A4-00E459705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2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 loops in C#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Observer</a:t>
            </a:r>
            <a:r>
              <a:rPr lang="en-US" dirty="0"/>
              <a:t> pattern – events and event handlers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Adapter</a:t>
            </a:r>
            <a:r>
              <a:rPr lang="en-US" dirty="0"/>
              <a:t> pattern is used in ADO.NET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</a:rPr>
              <a:t>CryptoStream</a:t>
            </a:r>
            <a:r>
              <a:rPr lang="en-US" dirty="0"/>
              <a:t> decorates </a:t>
            </a:r>
            <a:r>
              <a:rPr lang="en-US" b="1" noProof="1">
                <a:solidFill>
                  <a:schemeClr val="bg1"/>
                </a:solidFill>
              </a:rPr>
              <a:t>Stream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</a:t>
            </a:r>
            <a:r>
              <a:rPr lang="en-US" dirty="0"/>
              <a:t>: WPF and Silverlight encapsulate a request to call a method with 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Chain</a:t>
            </a:r>
            <a:r>
              <a:rPr lang="en-US" b="1" dirty="0"/>
              <a:t> </a:t>
            </a:r>
            <a:r>
              <a:rPr lang="en-US" b="1" noProof="1">
                <a:solidFill>
                  <a:schemeClr val="bg1"/>
                </a:solidFill>
              </a:rPr>
              <a:t>of Responsibility</a:t>
            </a:r>
            <a:r>
              <a:rPr lang="en-US" noProof="1"/>
              <a:t> is similar to exceptions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String.Empty</a:t>
            </a:r>
            <a:r>
              <a:rPr lang="en-US" noProof="1"/>
              <a:t> is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Null Object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 in the .NET Framework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0BBD4C-B80D-4B0F-9153-E8BA90157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7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/>
              <a:t>Behavioral Design Patterns:</a:t>
            </a:r>
          </a:p>
          <a:p>
            <a:pPr lvl="1"/>
            <a:r>
              <a:rPr lang="en-US" sz="3400" dirty="0">
                <a:solidFill>
                  <a:schemeClr val="bg2"/>
                </a:solidFill>
              </a:rPr>
              <a:t>Chain of Responsibility, Iterator,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Command, Template Method,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Strategy, Mediator, Memento,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State, Interpreter, Visitor</a:t>
            </a:r>
          </a:p>
          <a:p>
            <a:pPr marL="0" lvl="0" indent="0">
              <a:buClr>
                <a:schemeClr val="bg2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304735E6-F607-47A7-AA1B-D203C9331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36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Behavioral Design Patterns:</a:t>
            </a:r>
          </a:p>
          <a:p>
            <a:pPr lvl="1"/>
            <a:r>
              <a:rPr lang="en-US" sz="3400" dirty="0"/>
              <a:t>Chain of Responsibility, Iterator, Command, Template Method, Strategy, Mediator, Memento, State, Interpreter, Visitor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31D722-DAB8-42D9-A14B-DB00AEC92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916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052C83C-9B00-4146-8B5F-ECA2EE443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3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FAC095B8-FA73-405C-8B76-A4A0F1F11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8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83E947-BD55-4CB4-9A9A-73B52A710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3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2C3A6-D82B-4FB9-B9CB-4D2A3276D0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#HQC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B4A24B-853F-45C1-95B1-33747188D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067-6EBC-4D64-AEC0-4C71D86373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04" y="1356852"/>
            <a:ext cx="2482644" cy="2482644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AA26C92-19A6-48B2-9DF2-63D0560C0E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Identify Common Communication Patterns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7381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Concerned with communication (interaction) between the objects</a:t>
            </a:r>
          </a:p>
          <a:p>
            <a:pPr lvl="1"/>
            <a:r>
              <a:rPr lang="en-US" dirty="0"/>
              <a:t>Either with the assignment of responsibilities between objects</a:t>
            </a:r>
          </a:p>
          <a:p>
            <a:pPr lvl="1"/>
            <a:r>
              <a:rPr lang="en-US" dirty="0"/>
              <a:t>Or encapsulating behavior in an object and delegating requests to it</a:t>
            </a:r>
          </a:p>
          <a:p>
            <a:r>
              <a:rPr lang="en-US" dirty="0"/>
              <a:t>Increase flexibility in carrying out communication across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6BD6B2-A35D-4C69-A5E3-132D647E7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pass a request to form an object to the next until the request is fulfilled</a:t>
            </a:r>
          </a:p>
          <a:p>
            <a:r>
              <a:rPr lang="en-US" dirty="0"/>
              <a:t>Analogous to exception handling</a:t>
            </a:r>
          </a:p>
          <a:p>
            <a:r>
              <a:rPr lang="en-US" dirty="0"/>
              <a:t>Simplifies object interconnections</a:t>
            </a:r>
          </a:p>
          <a:p>
            <a:pPr lvl="1"/>
            <a:r>
              <a:rPr lang="en-US" dirty="0"/>
              <a:t>Each sender keeps a single reference to the next</a:t>
            </a:r>
          </a:p>
          <a:p>
            <a:r>
              <a:rPr lang="en-US" dirty="0">
                <a:hlinkClick r:id="rId2"/>
              </a:rPr>
              <a:t>http://www.dofactory.com/net/chain-of-responsibility-design-pattern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of Responsibility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CF0704-EB79-46C3-A83B-C4A37CB6A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5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the elements of a complex object without revealing its actual presentation</a:t>
            </a:r>
          </a:p>
          <a:p>
            <a:r>
              <a:rPr lang="en-US" dirty="0"/>
              <a:t>Various ways of data structure traversing</a:t>
            </a:r>
          </a:p>
          <a:p>
            <a:r>
              <a:rPr lang="en-US" dirty="0"/>
              <a:t>Unified interface for iterating over  various data structures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 loops in C# use the </a:t>
            </a:r>
            <a:r>
              <a:rPr lang="en-US" b="1" dirty="0">
                <a:solidFill>
                  <a:schemeClr val="bg1"/>
                </a:solidFill>
              </a:rPr>
              <a:t>Iterator</a:t>
            </a:r>
            <a:r>
              <a:rPr lang="en-US" dirty="0"/>
              <a:t> pattern</a:t>
            </a:r>
          </a:p>
          <a:p>
            <a:r>
              <a:rPr lang="en-US" dirty="0">
                <a:hlinkClick r:id="rId3"/>
              </a:rPr>
              <a:t>http://www.dofactory.com/net/iterator-design-pattern</a:t>
            </a:r>
            <a:endParaRPr lang="en-US" dirty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8586AF-61B3-4383-A1D0-3EDE15BC3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35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encapsulates all the information needed to call a method at a later time</a:t>
            </a:r>
          </a:p>
          <a:p>
            <a:pPr lvl="1"/>
            <a:r>
              <a:rPr lang="en-US" dirty="0"/>
              <a:t>Letting you parameterize clients with different requests, queue or log requests, and support undoable operations In .NET, WPF and Silverlight encapsulate a request to call a method with parameters</a:t>
            </a:r>
          </a:p>
          <a:p>
            <a:r>
              <a:rPr lang="en-US" dirty="0">
                <a:hlinkClick r:id="rId2"/>
              </a:rPr>
              <a:t>http://www.dofactory.com/net/command-design-pattern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Pattern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125658-2E84-41D4-A8BD-517FF3E56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3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base of an algorithm in a method, leaving some implementation to its subclasses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 Method</a:t>
            </a:r>
            <a:r>
              <a:rPr lang="en-US" dirty="0"/>
              <a:t> allows the subclasses to redefine the implementation of some of the parts of the algorithm</a:t>
            </a:r>
          </a:p>
          <a:p>
            <a:pPr lvl="1"/>
            <a:r>
              <a:rPr lang="en-US" dirty="0"/>
              <a:t>Doesn't let the subclasses change the algorithm structure</a:t>
            </a:r>
          </a:p>
          <a:p>
            <a:r>
              <a:rPr lang="en-US" dirty="0"/>
              <a:t>Relies on inheritance</a:t>
            </a:r>
          </a:p>
          <a:p>
            <a:r>
              <a:rPr lang="en-US" dirty="0">
                <a:hlinkClick r:id="rId3"/>
              </a:rPr>
              <a:t>http://www.dofactory.com/net/template-method-design-pattern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Method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F24C9E-830B-479A-B8F3-46DDFB64E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35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1171</Words>
  <Application>Microsoft Office PowerPoint</Application>
  <PresentationFormat>Widescreen</PresentationFormat>
  <Paragraphs>165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Behavioral Design Patterns</vt:lpstr>
      <vt:lpstr>Table of Contents</vt:lpstr>
      <vt:lpstr>Have a Question?</vt:lpstr>
      <vt:lpstr>Behavioral Patterns</vt:lpstr>
      <vt:lpstr>Behavioral Patterns</vt:lpstr>
      <vt:lpstr>Chain of Responsibility Pattern</vt:lpstr>
      <vt:lpstr>Iterator Pattern</vt:lpstr>
      <vt:lpstr>Command Pattern</vt:lpstr>
      <vt:lpstr>Template Method Pattern</vt:lpstr>
      <vt:lpstr>Strategy Pattern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Design Patterns in the .NET Framework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Atanas Atanasov</cp:lastModifiedBy>
  <cp:revision>6</cp:revision>
  <dcterms:created xsi:type="dcterms:W3CDTF">2018-05-23T13:08:44Z</dcterms:created>
  <dcterms:modified xsi:type="dcterms:W3CDTF">2019-12-19T12:29:39Z</dcterms:modified>
  <cp:category>computer programming; programming</cp:category>
</cp:coreProperties>
</file>