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52" r:id="rId2"/>
    <p:sldId id="553" r:id="rId3"/>
    <p:sldId id="492" r:id="rId4"/>
    <p:sldId id="560" r:id="rId5"/>
    <p:sldId id="554" r:id="rId6"/>
    <p:sldId id="555" r:id="rId7"/>
    <p:sldId id="556" r:id="rId8"/>
    <p:sldId id="557" r:id="rId9"/>
    <p:sldId id="558" r:id="rId10"/>
    <p:sldId id="559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1" r:id="rId21"/>
    <p:sldId id="572" r:id="rId22"/>
    <p:sldId id="573" r:id="rId23"/>
    <p:sldId id="574" r:id="rId24"/>
    <p:sldId id="575" r:id="rId25"/>
    <p:sldId id="578" r:id="rId26"/>
    <p:sldId id="579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349" r:id="rId42"/>
    <p:sldId id="401" r:id="rId43"/>
    <p:sldId id="490" r:id="rId44"/>
    <p:sldId id="491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E1D33F-FA1B-4C24-AD91-0103FDA40141}">
          <p14:sldIdLst>
            <p14:sldId id="552"/>
            <p14:sldId id="553"/>
            <p14:sldId id="492"/>
          </p14:sldIdLst>
        </p14:section>
        <p14:section name="What is Refactoring?" id="{2DC9E5D2-863D-4FE2-813C-99A0F2CEDFDB}">
          <p14:sldIdLst>
            <p14:sldId id="560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Code Smells" id="{782C4B9F-10BA-494F-A33F-C27F41E0FC4E}">
          <p14:sldIdLst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1"/>
            <p14:sldId id="572"/>
            <p14:sldId id="573"/>
            <p14:sldId id="574"/>
            <p14:sldId id="575"/>
          </p14:sldIdLst>
        </p14:section>
        <p14:section name="Refactoring Patterns" id="{007E326E-0567-4EE5-9A6F-92EF6953662D}">
          <p14:sldIdLst>
            <p14:sldId id="578"/>
            <p14:sldId id="579"/>
            <p14:sldId id="581"/>
            <p14:sldId id="582"/>
            <p14:sldId id="583"/>
            <p14:sldId id="584"/>
            <p14:sldId id="585"/>
          </p14:sldIdLst>
        </p14:section>
        <p14:section name="Refactoring Levels" id="{0DD74C50-B11E-437D-A7BB-32E39B73D8CF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Conclusion" id="{A7805E15-BA29-4C99-95EC-CCC13BB183BE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B7F071-24A6-4CAD-B447-BB796CC07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796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3A7FEB-7238-4D0E-A7CE-16EDC22AD2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25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80A11-4323-4DBA-8E67-9201A14C0B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095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92C2AA8-3929-476D-8877-38A343DF38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15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4CFD33-2117-479A-88AF-63E75230E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4F18BB-EC18-4D27-90C9-8D5EC7E471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25361C4-0C9C-426B-BE39-ED2E2176F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218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470DC6-E4A3-49A8-A39D-7BDAB61B0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421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9B4BD4-1481-476E-BB00-37F4167CF8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042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67AE316-906C-4311-B82F-9FDB477BE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6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B848F6-054C-4E9F-B25F-FBD23A0A5E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335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416941"/>
            <a:ext cx="10965303" cy="882654"/>
          </a:xfrm>
        </p:spPr>
        <p:txBody>
          <a:bodyPr>
            <a:noAutofit/>
          </a:bodyPr>
          <a:lstStyle/>
          <a:p>
            <a:r>
              <a:rPr lang="en-US" sz="3600" dirty="0"/>
              <a:t>Improving the Quality of Existing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414952"/>
            <a:ext cx="10965303" cy="882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Refactoring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88142EED-71C3-457A-8DEC-E73466F4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99595"/>
            <a:ext cx="2474319" cy="23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 refactoring small</a:t>
            </a:r>
          </a:p>
          <a:p>
            <a:r>
              <a:rPr lang="en-US" dirty="0"/>
              <a:t>One at a time</a:t>
            </a:r>
          </a:p>
          <a:p>
            <a:r>
              <a:rPr lang="en-US" dirty="0"/>
              <a:t>Make a checklist</a:t>
            </a:r>
          </a:p>
          <a:p>
            <a:r>
              <a:rPr lang="en-US" dirty="0"/>
              <a:t>Make a "later" / TODO list</a:t>
            </a:r>
          </a:p>
          <a:p>
            <a:r>
              <a:rPr lang="en-US" dirty="0"/>
              <a:t>Check-in / commit frequently</a:t>
            </a:r>
          </a:p>
          <a:p>
            <a:r>
              <a:rPr lang="en-US" dirty="0"/>
              <a:t>Add tests cases</a:t>
            </a:r>
          </a:p>
          <a:p>
            <a:r>
              <a:rPr lang="en-US" dirty="0"/>
              <a:t>Review the results</a:t>
            </a:r>
          </a:p>
          <a:p>
            <a:pPr lvl="1"/>
            <a:r>
              <a:rPr lang="en-US" dirty="0"/>
              <a:t>Pair programming</a:t>
            </a:r>
          </a:p>
          <a:p>
            <a:r>
              <a:rPr lang="en-US" dirty="0"/>
              <a:t>Use tools (Visual Studio + add-ins / Eclipse + plugins / others)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Tips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BFBA8-6FCB-4537-B848-7AD185FC9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9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4FA6-918E-4C17-BB23-79DDAC9831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43" y="761209"/>
            <a:ext cx="2359113" cy="367314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A9BE2C1-958A-441D-A01A-7737755285E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What? How Can Code "Smell"?</a:t>
            </a:r>
          </a:p>
        </p:txBody>
      </p:sp>
    </p:spTree>
    <p:extLst>
      <p:ext uri="{BB962C8B-B14F-4D97-AF65-F5344CB8AC3E}">
        <p14:creationId xmlns:p14="http://schemas.microsoft.com/office/powerpoint/2010/main" val="23161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smells</a:t>
            </a:r>
            <a:r>
              <a:rPr lang="en-US" dirty="0"/>
              <a:t> == certain structures in the code that suggest the possibility of refactoring</a:t>
            </a:r>
          </a:p>
          <a:p>
            <a:pPr>
              <a:buClr>
                <a:schemeClr val="tx1"/>
              </a:buClr>
            </a:pPr>
            <a:r>
              <a:rPr lang="en-US" dirty="0"/>
              <a:t>Types of code smells: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bloaters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obfuscators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 abusers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preventers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Dispensables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couplers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33800" y="5893924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https://sourcemaking.com/refactoring/smells</a:t>
            </a:r>
            <a:endParaRPr lang="en-US" sz="2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7B9F40-6F43-4C98-BB1A-4A0C9B060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8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Long method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Small methods are always better (easy naming, understanding, less duplicate code)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Too many instance variables or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Violating "Single Responsibility" principle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Primitive obsession</a:t>
            </a:r>
            <a:r>
              <a:rPr lang="en-US" dirty="0"/>
              <a:t> (overused primitives)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Over-use of primitive values, instead of better abstraction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extracted in separate class with encapsulated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E9C7B4-4C79-42D0-85FA-CEB52FBBF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23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Long parameter list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out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parameters)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May indicate procedural rather than OO style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May be the method is doing too much things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clumps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set of data are always used together, but not organized together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E.g. credit card fields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Combinatorial explosion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Ex. </a:t>
            </a:r>
            <a:r>
              <a:rPr lang="en-US" b="1" noProof="1">
                <a:solidFill>
                  <a:schemeClr val="bg1"/>
                </a:solidFill>
              </a:rPr>
              <a:t>ListCars()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ListByRegion()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ListByManufacturer()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ListByManufacturerAndRegion()</a:t>
            </a:r>
            <a:r>
              <a:rPr lang="en-US" dirty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 may be the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  <a:r>
              <a:rPr lang="en-US" dirty="0"/>
              <a:t> pattern (LINQ)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A96A97-9EB8-4277-9A5E-616861A7F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43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Oddball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different way of solving a common problem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using consistency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Substitute algorithm or use an </a:t>
            </a: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doesn't do much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Merge it with another class or remove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setup 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 teardown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several lines of code before its use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use parameter object, factory method,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499EA5-421E-4B7F-BE21-C091C351C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Regions</a:t>
            </a:r>
          </a:p>
          <a:p>
            <a:pPr lvl="1"/>
            <a:r>
              <a:rPr lang="en-US" dirty="0"/>
              <a:t>The intent of the code is unclear and needs commenting (smell)</a:t>
            </a:r>
          </a:p>
          <a:p>
            <a:pPr lvl="1"/>
            <a:r>
              <a:rPr lang="en-US" dirty="0"/>
              <a:t>The code is too long to understand (smell)</a:t>
            </a:r>
          </a:p>
          <a:p>
            <a:pPr lvl="1"/>
            <a:r>
              <a:rPr lang="en-US" dirty="0"/>
              <a:t>Solution: partial class, a new class, organize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Should be used to tell </a:t>
            </a: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dirty="0"/>
              <a:t>, not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</a:p>
          <a:p>
            <a:pPr lvl="1"/>
            <a:r>
              <a:rPr lang="en-US" dirty="0"/>
              <a:t>Good comments: provide additional information, link to issues, explain an algorithm, explain reasons, give context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Funny comments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Obfuscators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7307E-907A-4263-BB35-E7D5DF0F0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2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Poor 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 improper names</a:t>
            </a:r>
          </a:p>
          <a:p>
            <a:pPr lvl="1"/>
            <a:r>
              <a:rPr lang="en-US" dirty="0"/>
              <a:t>Should be proper, descriptive and consistent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Vertical separation</a:t>
            </a:r>
          </a:p>
          <a:p>
            <a:pPr lvl="1"/>
            <a:r>
              <a:rPr lang="en-US" dirty="0"/>
              <a:t>You should define variables just before first use to avoid scrolling</a:t>
            </a:r>
          </a:p>
          <a:p>
            <a:pPr lvl="1"/>
            <a:r>
              <a:rPr lang="en-US" dirty="0"/>
              <a:t>In JS variables are defined at the function start </a:t>
            </a:r>
            <a:r>
              <a:rPr lang="en-US" dirty="0">
                <a:sym typeface="Wingdings" panose="05000000000000000000" pitchFamily="2" charset="2"/>
              </a:rPr>
              <a:t> use small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Inconsistency</a:t>
            </a:r>
          </a:p>
          <a:p>
            <a:pPr lvl="1"/>
            <a:r>
              <a:rPr lang="en-US" dirty="0"/>
              <a:t>Follow the POLA (Principle of Least Astonishment)</a:t>
            </a:r>
          </a:p>
          <a:p>
            <a:pPr lvl="1"/>
            <a:r>
              <a:rPr lang="en-US" dirty="0"/>
              <a:t>Inconsistency is confusing and distracting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Obscured intent</a:t>
            </a:r>
          </a:p>
          <a:p>
            <a:pPr lvl="1"/>
            <a:r>
              <a:rPr lang="en-US" dirty="0"/>
              <a:t>Code should be as expressive as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Obfuscators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161619-554E-44F0-B81B-AF1DE9B3A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2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Switch statement</a:t>
            </a:r>
          </a:p>
          <a:p>
            <a:pPr lvl="1"/>
            <a:r>
              <a:rPr lang="en-US" dirty="0"/>
              <a:t>Can be replaced with polymorphism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 field</a:t>
            </a:r>
          </a:p>
          <a:p>
            <a:pPr lvl="1"/>
            <a:r>
              <a:rPr lang="en-US" dirty="0"/>
              <a:t>When passing data between methods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depends on subclass</a:t>
            </a:r>
          </a:p>
          <a:p>
            <a:pPr lvl="1"/>
            <a:r>
              <a:rPr lang="en-US" dirty="0"/>
              <a:t>The classes cannot be separated (circular dependency)</a:t>
            </a:r>
          </a:p>
          <a:p>
            <a:pPr lvl="1"/>
            <a:r>
              <a:rPr lang="en-US" dirty="0"/>
              <a:t>May break the </a:t>
            </a:r>
            <a:r>
              <a:rPr lang="en-US" noProof="1"/>
              <a:t>Liskov</a:t>
            </a:r>
            <a:r>
              <a:rPr lang="en-US" dirty="0"/>
              <a:t> substitution principle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Inappropriate static field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Strong coupling between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callers</a:t>
            </a:r>
          </a:p>
          <a:p>
            <a:pPr lvl="1"/>
            <a:r>
              <a:rPr lang="en-US" dirty="0"/>
              <a:t>Static things cannot be replaced or reused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OO Abusers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0DE5DB-DF3E-4F66-827C-4BCBC3EDD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1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Divergent change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class is commonly changed in different ways / different reasons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Violates SRP (single responsibility principle)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extract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Shotgun surgery</a:t>
            </a:r>
          </a:p>
          <a:p>
            <a:pPr lvl="1"/>
            <a:r>
              <a:rPr lang="en-US" dirty="0"/>
              <a:t>One change requires changes in many classes</a:t>
            </a:r>
          </a:p>
          <a:p>
            <a:pPr lvl="2"/>
            <a:r>
              <a:rPr lang="en-US" dirty="0"/>
              <a:t>Hard to find them, easy to miss some</a:t>
            </a:r>
          </a:p>
          <a:p>
            <a:pPr lvl="1"/>
            <a:r>
              <a:rPr lang="en-US" dirty="0"/>
              <a:t>Solution: move methods, move fields, reorganize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Change Preventers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723FA0-990D-4876-B1DB-EA3E5F299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8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Refactoring?</a:t>
            </a:r>
          </a:p>
          <a:p>
            <a:r>
              <a:rPr lang="en-US" sz="3200" dirty="0"/>
              <a:t>Refactoring Principles</a:t>
            </a:r>
          </a:p>
          <a:p>
            <a:r>
              <a:rPr lang="en-US" sz="3200" dirty="0"/>
              <a:t>Refactoring Process and Tips</a:t>
            </a:r>
          </a:p>
          <a:p>
            <a:r>
              <a:rPr lang="en-US" sz="3200" dirty="0"/>
              <a:t>Code smells</a:t>
            </a:r>
          </a:p>
          <a:p>
            <a:r>
              <a:rPr lang="en-US" sz="3200" dirty="0"/>
              <a:t>Refactoring Patterns</a:t>
            </a:r>
          </a:p>
          <a:p>
            <a:pPr lvl="1"/>
            <a:r>
              <a:rPr lang="en-US" sz="3000" dirty="0"/>
              <a:t>Fa</a:t>
            </a:r>
            <a:r>
              <a:rPr lang="en-US" sz="2800" dirty="0"/>
              <a:t>ç</a:t>
            </a:r>
            <a:r>
              <a:rPr lang="en-US" sz="3000" dirty="0"/>
              <a:t>ade</a:t>
            </a:r>
          </a:p>
          <a:p>
            <a:r>
              <a:rPr lang="en-US" sz="3200" dirty="0"/>
              <a:t>Refactoring Levels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864E-3207-4BDE-AE48-7E17845D05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class</a:t>
            </a:r>
          </a:p>
          <a:p>
            <a:pPr lvl="1"/>
            <a:r>
              <a:rPr lang="en-US" dirty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understood and maintained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class</a:t>
            </a:r>
          </a:p>
          <a:p>
            <a:pPr lvl="1"/>
            <a:r>
              <a:rPr lang="en-US" dirty="0"/>
              <a:t>Some classes with only fields and properties</a:t>
            </a:r>
          </a:p>
          <a:p>
            <a:pPr lvl="1"/>
            <a:r>
              <a:rPr lang="en-US" dirty="0"/>
              <a:t>Missing validation? Class logic split into other classes?</a:t>
            </a:r>
          </a:p>
          <a:p>
            <a:pPr lvl="1"/>
            <a:r>
              <a:rPr lang="en-US" dirty="0"/>
              <a:t>Solution: move related logic into the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</a:t>
            </a:r>
            <a:r>
              <a:rPr lang="en-US" noProof="1"/>
              <a:t>Dispensables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B8D49A-2061-4560-A762-97434F1F3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Duplicated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Violates the DRY principle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Result of copy-pasted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Solutions: extract method, extract class, pull-up method, </a:t>
            </a:r>
            <a:r>
              <a:rPr lang="en-US" b="1" dirty="0">
                <a:solidFill>
                  <a:schemeClr val="bg1"/>
                </a:solidFill>
              </a:rPr>
              <a:t>Template Method </a:t>
            </a:r>
            <a:r>
              <a:rPr lang="en-US" dirty="0"/>
              <a:t>pattern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Dead code</a:t>
            </a:r>
            <a:r>
              <a:rPr lang="en-US" dirty="0"/>
              <a:t> (code that is never used)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Usually detected by static analysis tools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Speculative generality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"Some day we might need this …"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"YAGNI"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Dispensables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F55B5E-2F75-4308-A49B-C1E7E0D9D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9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 envy</a:t>
            </a:r>
          </a:p>
          <a:p>
            <a:pPr lvl="1"/>
            <a:r>
              <a:rPr lang="en-US" dirty="0"/>
              <a:t>Method that seems more interested in a class other than the one it actually is in</a:t>
            </a:r>
          </a:p>
          <a:p>
            <a:pPr lvl="1"/>
            <a:r>
              <a:rPr lang="en-US" dirty="0"/>
              <a:t>Keep together things that change together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Inappropriate intimacy</a:t>
            </a:r>
          </a:p>
          <a:p>
            <a:pPr lvl="1"/>
            <a:r>
              <a:rPr lang="en-US" dirty="0"/>
              <a:t>Classes that know too much about one another</a:t>
            </a:r>
          </a:p>
          <a:p>
            <a:pPr lvl="1"/>
            <a:r>
              <a:rPr lang="en-US" dirty="0"/>
              <a:t>Smells: inheritance, bidirectional relationships</a:t>
            </a:r>
          </a:p>
          <a:p>
            <a:pPr lvl="1"/>
            <a:r>
              <a:rPr lang="en-US" dirty="0"/>
              <a:t>Solutions: move method / field, extract class, change bidirectional to unidirectional association, replace inheritance with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0CFA3A-14F4-4855-8DF3-09C957902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Law of Demeter (</a:t>
            </a:r>
            <a:r>
              <a:rPr lang="en-US" b="1" noProof="1">
                <a:solidFill>
                  <a:schemeClr val="bg1"/>
                </a:solidFill>
              </a:rPr>
              <a:t>LoD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A given object should assume as little as possible about the structure or properties of anything else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Bad e.g.: </a:t>
            </a:r>
            <a:r>
              <a:rPr lang="en-US" b="1" noProof="1">
                <a:solidFill>
                  <a:schemeClr val="bg1"/>
                </a:solidFill>
              </a:rPr>
              <a:t>customer.Wallet.RemoveMoney()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Indecent exposure</a:t>
            </a:r>
          </a:p>
          <a:p>
            <a:pPr lvl="1"/>
            <a:r>
              <a:rPr lang="en-US" dirty="0"/>
              <a:t>Some classes or members are public but shouldn't be</a:t>
            </a:r>
          </a:p>
          <a:p>
            <a:pPr lvl="1"/>
            <a:r>
              <a:rPr lang="en-US" dirty="0"/>
              <a:t>Violates encapsulation</a:t>
            </a:r>
          </a:p>
          <a:p>
            <a:pPr lvl="1"/>
            <a:r>
              <a:rPr lang="en-US" dirty="0"/>
              <a:t>Can lead to inappropriate intimacy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7DCE698-6736-4BAD-B5AD-9E8282485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Message chains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Something.Another.SomeOther.Other.YetAnother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Tight coupling between client and</a:t>
            </a:r>
            <a:br>
              <a:rPr lang="en-US" dirty="0"/>
            </a:br>
            <a:r>
              <a:rPr lang="en-US" dirty="0"/>
              <a:t>the structure of the navigation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Middle man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Sometimes delegation goes too far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Sometimes we can remove it or inline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Tramp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Pass data only because something else needs 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Solutions: Remove middle-man data, extract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82324A-FABE-483B-A7AA-018FD227C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0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0BBA-E914-494F-8A9A-2B9E34F3EE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Refactoring Patterns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15" y="840041"/>
            <a:ext cx="3595953" cy="359595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D17B0E4-92C2-4EC7-962F-3ED7AEA310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Well-Known Recipes for Improving the Code Quality</a:t>
            </a:r>
          </a:p>
        </p:txBody>
      </p:sp>
    </p:spTree>
    <p:extLst>
      <p:ext uri="{BB962C8B-B14F-4D97-AF65-F5344CB8AC3E}">
        <p14:creationId xmlns:p14="http://schemas.microsoft.com/office/powerpoint/2010/main" val="16336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should we perform refactoring of the code?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Bad smells </a:t>
            </a:r>
            <a:r>
              <a:rPr lang="en-US" dirty="0"/>
              <a:t>in the code indicate </a:t>
            </a:r>
            <a:r>
              <a:rPr lang="en-US" b="1" dirty="0">
                <a:solidFill>
                  <a:schemeClr val="bg1"/>
                </a:solidFill>
              </a:rPr>
              <a:t>need of refactoring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guarantee that refactoring preserves the behavior</a:t>
            </a:r>
          </a:p>
          <a:p>
            <a:pPr>
              <a:buClr>
                <a:schemeClr val="tx1"/>
              </a:buClr>
            </a:pPr>
            <a:r>
              <a:rPr lang="en-US" dirty="0"/>
              <a:t>Refactoring patterns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repeating code</a:t>
            </a:r>
            <a:r>
              <a:rPr lang="en-US" dirty="0"/>
              <a:t> fragments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dirty="0"/>
              <a:t>xtract duplicated code in separate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methods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split them logically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loop</a:t>
            </a:r>
            <a:r>
              <a:rPr lang="en-US" dirty="0"/>
              <a:t> body or </a:t>
            </a:r>
            <a:r>
              <a:rPr lang="en-US" b="1" dirty="0">
                <a:solidFill>
                  <a:schemeClr val="bg1"/>
                </a:solidFill>
              </a:rPr>
              <a:t>deep nesting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extract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E6A47F-A0D5-4B83-B379-C072673B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3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 classes are tightly coupled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merge them or redesign them to separate their responsibilities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Public non-constant fields</a:t>
            </a:r>
            <a:r>
              <a:rPr lang="en-US" dirty="0">
                <a:sym typeface="Wingdings" pitchFamily="2" charset="2"/>
              </a:rPr>
              <a:t>  make them private and define accessing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Magic numbers in the code</a:t>
            </a:r>
            <a:r>
              <a:rPr lang="en-US" dirty="0">
                <a:sym typeface="Wingdings" pitchFamily="2" charset="2"/>
              </a:rPr>
              <a:t>  consider extracting constants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Bad named class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method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variable</a:t>
            </a:r>
            <a:r>
              <a:rPr lang="en-US" dirty="0">
                <a:sym typeface="Wingdings" pitchFamily="2" charset="2"/>
              </a:rPr>
              <a:t>  rename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Complex boolean condition</a:t>
            </a:r>
            <a:r>
              <a:rPr lang="en-US" dirty="0">
                <a:sym typeface="Wingdings" pitchFamily="2" charset="2"/>
              </a:rPr>
              <a:t>  split it to several expressions or method calls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29902A-D1A7-47BD-A8C5-797029F8D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Complex expression</a:t>
            </a:r>
            <a:r>
              <a:rPr lang="en-US" dirty="0">
                <a:sym typeface="Wingdings" pitchFamily="2" charset="2"/>
              </a:rPr>
              <a:t>  split it into few simple parts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set of constants is used as enumeration</a:t>
            </a:r>
            <a:r>
              <a:rPr lang="en-US" dirty="0">
                <a:sym typeface="Wingdings" pitchFamily="2" charset="2"/>
              </a:rPr>
              <a:t>  convert it to enumeration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Too complex method logic</a:t>
            </a:r>
            <a:r>
              <a:rPr lang="en-US" dirty="0">
                <a:sym typeface="Wingdings" pitchFamily="2" charset="2"/>
              </a:rPr>
              <a:t>  extract several more simple methods or even create a new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Unused </a:t>
            </a:r>
            <a:r>
              <a:rPr lang="en-US" dirty="0">
                <a:sym typeface="Wingdings" pitchFamily="2" charset="2"/>
              </a:rPr>
              <a:t>classes, methods, parameters, variables  remove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Large data </a:t>
            </a:r>
            <a:r>
              <a:rPr lang="en-US" dirty="0">
                <a:sym typeface="Wingdings" pitchFamily="2" charset="2"/>
              </a:rPr>
              <a:t>is passed by value without a good reason  pass it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(4)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E3F7BE-463C-4F34-BD1E-9BC2EC8BE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Few classes share </a:t>
            </a:r>
            <a:r>
              <a:rPr lang="en-US" b="1" dirty="0">
                <a:solidFill>
                  <a:schemeClr val="bg1"/>
                </a:solidFill>
              </a:rPr>
              <a:t>repeating functionality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extract base class and reuse the common code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Code is not well formatted</a:t>
            </a:r>
            <a:r>
              <a:rPr lang="en-US" dirty="0">
                <a:sym typeface="Wingdings" pitchFamily="2" charset="2"/>
              </a:rPr>
              <a:t>  reformat it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Unused using definitions</a:t>
            </a:r>
            <a:r>
              <a:rPr lang="en-US" dirty="0">
                <a:sym typeface="Wingdings" pitchFamily="2" charset="2"/>
              </a:rPr>
              <a:t>  remove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Non-descriptive error messages</a:t>
            </a:r>
            <a:r>
              <a:rPr lang="en-US" dirty="0">
                <a:sym typeface="Wingdings" pitchFamily="2" charset="2"/>
              </a:rPr>
              <a:t>  improve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Absence of defensive programming</a:t>
            </a:r>
            <a:r>
              <a:rPr lang="en-US" dirty="0">
                <a:sym typeface="Wingdings" pitchFamily="2" charset="2"/>
              </a:rPr>
              <a:t>  add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(5)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56AC80-A18D-4BEE-B97B-45CBE2B04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0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#HQC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53B332-F3BD-432A-A822-09412AD86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0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deliver convenient interface from higher level to a </a:t>
            </a:r>
            <a:r>
              <a:rPr lang="en-US" b="1" noProof="1">
                <a:solidFill>
                  <a:schemeClr val="bg1"/>
                </a:solidFill>
              </a:rPr>
              <a:t>group of subsystems or single complex subsystem</a:t>
            </a:r>
          </a:p>
          <a:p>
            <a:r>
              <a:rPr lang="en-US" dirty="0"/>
              <a:t>Used in many Win32 API based classes to hide Win32 complexity</a:t>
            </a:r>
          </a:p>
          <a:p>
            <a:r>
              <a:rPr lang="en-US" dirty="0">
                <a:hlinkClick r:id="rId3"/>
              </a:rPr>
              <a:t>http://www.dofactory.com/net/facade-design-pattern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E3B803-13D3-42C9-A55A-1A4E939C5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0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Façade: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348" y="1791831"/>
            <a:ext cx="7096216" cy="35458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speakers.SetSurroundSound(true);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speakers.SetVolume(25/100);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speakers.SetOptions(SoundOptions.BlueRay);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environment.DimLights();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projector.On();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projector.SetMode(Modes.WideScreen);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dvd.On();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dvd.Play(movieName);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4348" y="6067922"/>
            <a:ext cx="5593093" cy="589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homeTheater.WatchMovie(movieName)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D7B77-DD7D-4A89-B9B4-74CD2F158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1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4FD9-D2C4-49A7-B402-21BA344F38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 Levels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6" y="838519"/>
            <a:ext cx="3599928" cy="35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 magic number with a named constant</a:t>
            </a:r>
          </a:p>
          <a:p>
            <a:r>
              <a:rPr lang="en-US" dirty="0"/>
              <a:t>Rename a variable with more informative name</a:t>
            </a:r>
            <a:endParaRPr lang="bg-BG" dirty="0"/>
          </a:p>
          <a:p>
            <a:r>
              <a:rPr lang="en-US" dirty="0"/>
              <a:t>Replace an expression with a method</a:t>
            </a:r>
          </a:p>
          <a:p>
            <a:pPr lvl="1"/>
            <a:r>
              <a:rPr lang="en-US" dirty="0"/>
              <a:t>To simplify it or avoid code duplication</a:t>
            </a:r>
            <a:endParaRPr lang="bg-BG" dirty="0"/>
          </a:p>
          <a:p>
            <a:r>
              <a:rPr lang="en-US" dirty="0"/>
              <a:t>Move an expression inline</a:t>
            </a:r>
          </a:p>
          <a:p>
            <a:r>
              <a:rPr lang="en-US" dirty="0"/>
              <a:t>Introduce an intermediate variable</a:t>
            </a:r>
          </a:p>
          <a:p>
            <a:pPr lvl="1"/>
            <a:r>
              <a:rPr lang="en-US" dirty="0"/>
              <a:t>Introduce explaining variable</a:t>
            </a:r>
          </a:p>
          <a:p>
            <a:r>
              <a:rPr lang="en-US" dirty="0"/>
              <a:t>Convert a multi-use variable to a multiple single-use variables</a:t>
            </a:r>
          </a:p>
          <a:p>
            <a:pPr lvl="1"/>
            <a:r>
              <a:rPr lang="en-US" dirty="0"/>
              <a:t>Create separate variable for each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Data-Level Refactoring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3F8BEB-ECDB-4369-8CFD-2C766881E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18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local variable for local purposes rather than a parameter</a:t>
            </a:r>
          </a:p>
          <a:p>
            <a:r>
              <a:rPr lang="en-US" dirty="0"/>
              <a:t>Convert a data primitive to a class</a:t>
            </a:r>
          </a:p>
          <a:p>
            <a:pPr lvl="1"/>
            <a:r>
              <a:rPr lang="en-US" dirty="0"/>
              <a:t>Additional behavior / validation logic (money)</a:t>
            </a:r>
          </a:p>
          <a:p>
            <a:r>
              <a:rPr lang="en-US" dirty="0"/>
              <a:t>Convert a set of type codes (constants) to </a:t>
            </a:r>
            <a:r>
              <a:rPr lang="en-US" b="1" noProof="1">
                <a:solidFill>
                  <a:schemeClr val="bg1"/>
                </a:solidFill>
              </a:rPr>
              <a:t>enum</a:t>
            </a:r>
          </a:p>
          <a:p>
            <a:r>
              <a:rPr lang="en-US" dirty="0"/>
              <a:t>Convert a set of type codes to a class with subclasses with different behavior</a:t>
            </a:r>
          </a:p>
          <a:p>
            <a:r>
              <a:rPr lang="en-US" dirty="0"/>
              <a:t>Change an array to an object</a:t>
            </a:r>
          </a:p>
          <a:p>
            <a:pPr lvl="1"/>
            <a:r>
              <a:rPr lang="en-US" dirty="0"/>
              <a:t>When you use an array with different types in it</a:t>
            </a:r>
          </a:p>
          <a:p>
            <a:r>
              <a:rPr lang="en-US" dirty="0"/>
              <a:t>Encapsulate a collection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Data-Level Refactoring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2161F-ED9C-4C9D-82EB-6608BDA8A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0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Decompose a boolean expression</a:t>
            </a:r>
          </a:p>
          <a:p>
            <a:r>
              <a:rPr lang="en-US" dirty="0"/>
              <a:t>Move a complex boolean expression into a well-named boolean function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instead of a loop control variable</a:t>
            </a:r>
          </a:p>
          <a:p>
            <a:r>
              <a:rPr lang="en-US" dirty="0"/>
              <a:t>Return as soon as you know the answer instead of assigning a return value</a:t>
            </a:r>
          </a:p>
          <a:p>
            <a:r>
              <a:rPr lang="en-US" dirty="0"/>
              <a:t>Consolidate duplicated code in conditionals</a:t>
            </a:r>
          </a:p>
          <a:p>
            <a:r>
              <a:rPr lang="en-US" dirty="0"/>
              <a:t>Replace conditionals with polymorphism</a:t>
            </a:r>
          </a:p>
          <a:p>
            <a:r>
              <a:rPr lang="en-US" dirty="0"/>
              <a:t>Use null</a:t>
            </a:r>
            <a:r>
              <a:rPr lang="bg-BG" dirty="0"/>
              <a:t>-</a:t>
            </a:r>
            <a:r>
              <a:rPr lang="en-US" dirty="0"/>
              <a:t>object design pattern instead of checking for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Statement-Level Refactoring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DDBF85-5941-4D49-9003-63D2C3FE1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 method / inline method</a:t>
            </a:r>
          </a:p>
          <a:p>
            <a:r>
              <a:rPr lang="en-US" dirty="0"/>
              <a:t>Rename a method</a:t>
            </a:r>
          </a:p>
          <a:p>
            <a:r>
              <a:rPr lang="en-US" dirty="0"/>
              <a:t>Convert a long routine to a class</a:t>
            </a:r>
          </a:p>
          <a:p>
            <a:r>
              <a:rPr lang="en-US" dirty="0"/>
              <a:t>Add / remove parameter</a:t>
            </a:r>
          </a:p>
          <a:p>
            <a:r>
              <a:rPr lang="en-US" dirty="0"/>
              <a:t>Combine similar methods by parameterizing them</a:t>
            </a:r>
          </a:p>
          <a:p>
            <a:r>
              <a:rPr lang="en-US" dirty="0"/>
              <a:t>Substitute a complex algorithm with simpler</a:t>
            </a:r>
          </a:p>
          <a:p>
            <a:r>
              <a:rPr lang="en-US" dirty="0"/>
              <a:t>Separate methods whose behavior depends on parameters passed in (create new ones)</a:t>
            </a:r>
          </a:p>
          <a:p>
            <a:r>
              <a:rPr lang="en-US" dirty="0"/>
              <a:t>Pass a whole object rather than specific fields</a:t>
            </a:r>
          </a:p>
          <a:p>
            <a:r>
              <a:rPr lang="en-US" dirty="0"/>
              <a:t>Encapsulate downcast / return interface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F5DF9C6-CFAB-4D2D-8E74-0C606C25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a structure to class and vice versa</a:t>
            </a:r>
          </a:p>
          <a:p>
            <a:r>
              <a:rPr lang="en-US" dirty="0"/>
              <a:t>Pull members up / push members down the hierarchy</a:t>
            </a:r>
          </a:p>
          <a:p>
            <a:r>
              <a:rPr lang="en-US" dirty="0"/>
              <a:t>Extract specialized code into a subclass</a:t>
            </a:r>
          </a:p>
          <a:p>
            <a:r>
              <a:rPr lang="en-US" dirty="0"/>
              <a:t>Combine similar code into a superclass</a:t>
            </a:r>
          </a:p>
          <a:p>
            <a:r>
              <a:rPr lang="en-US" dirty="0"/>
              <a:t>Collapse hierarchy</a:t>
            </a:r>
          </a:p>
          <a:p>
            <a:r>
              <a:rPr lang="en-US" dirty="0"/>
              <a:t>Replace inheritance with delegation</a:t>
            </a:r>
          </a:p>
          <a:p>
            <a:r>
              <a:rPr lang="en-US" dirty="0"/>
              <a:t>Replace delegation with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151EDF-4808-4836-8E3B-5FFE20CF0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9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Extract interface(s) / keep interface segregation</a:t>
            </a:r>
          </a:p>
          <a:p>
            <a:r>
              <a:rPr lang="en-US" dirty="0"/>
              <a:t>Move a method to another class</a:t>
            </a:r>
          </a:p>
          <a:p>
            <a:r>
              <a:rPr lang="en-US" dirty="0"/>
              <a:t>Split a class / merge classes / delete a class</a:t>
            </a:r>
          </a:p>
          <a:p>
            <a:r>
              <a:rPr lang="en-US" dirty="0"/>
              <a:t>Hide a delegating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should call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 </a:t>
            </a:r>
            <a:r>
              <a:rPr lang="en-US" b="1" dirty="0">
                <a:solidFill>
                  <a:schemeClr val="bg1"/>
                </a:solidFill>
              </a:rPr>
              <a:t>C</a:t>
            </a:r>
          </a:p>
          <a:p>
            <a:r>
              <a:rPr lang="en-US" dirty="0"/>
              <a:t>Remove the man in the middle</a:t>
            </a:r>
          </a:p>
          <a:p>
            <a:r>
              <a:rPr lang="en-US" dirty="0"/>
              <a:t>Introduce (use) an extension class</a:t>
            </a:r>
          </a:p>
          <a:p>
            <a:pPr lvl="1"/>
            <a:r>
              <a:rPr lang="en-US" dirty="0"/>
              <a:t>When you have no access to the original class</a:t>
            </a:r>
          </a:p>
          <a:p>
            <a:pPr lvl="1"/>
            <a:r>
              <a:rPr lang="en-US" dirty="0"/>
              <a:t>Alternatively use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Interface Refactorings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F483AE-A761-46DB-9A87-0F6969F6F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Encapsulate an exposed member variable</a:t>
            </a:r>
          </a:p>
          <a:p>
            <a:pPr lvl="1"/>
            <a:r>
              <a:rPr lang="en-US" dirty="0"/>
              <a:t>Always use properties</a:t>
            </a:r>
          </a:p>
          <a:p>
            <a:pPr lvl="1"/>
            <a:r>
              <a:rPr lang="en-US" dirty="0"/>
              <a:t>Define proper access to getters and setters</a:t>
            </a:r>
          </a:p>
          <a:p>
            <a:pPr lvl="2"/>
            <a:r>
              <a:rPr lang="en-US" dirty="0"/>
              <a:t>Remove setters to read-only data</a:t>
            </a:r>
          </a:p>
          <a:p>
            <a:r>
              <a:rPr lang="en-US" dirty="0"/>
              <a:t>Hide data and routines that are not intended to be used outside of the class / hierarchy</a:t>
            </a:r>
          </a:p>
          <a:p>
            <a:pPr lvl="1"/>
            <a:r>
              <a:rPr lang="en-US" dirty="0"/>
              <a:t>private -&gt; protected -&gt; internal -&gt; public</a:t>
            </a:r>
          </a:p>
          <a:p>
            <a:r>
              <a:rPr lang="en-US" dirty="0"/>
              <a:t>Use strategy to avoid big class hierarchies</a:t>
            </a:r>
          </a:p>
          <a:p>
            <a:r>
              <a:rPr lang="en-US" dirty="0"/>
              <a:t>Apply other design patterns to solve common class and class hierarchy problems (</a:t>
            </a:r>
            <a:r>
              <a:rPr lang="en-US" b="1" dirty="0">
                <a:solidFill>
                  <a:schemeClr val="bg1"/>
                </a:solidFill>
              </a:rPr>
              <a:t>Façade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Adapter</a:t>
            </a:r>
            <a:r>
              <a:rPr lang="en-US" dirty="0"/>
              <a:t>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Interface Refactoring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55A0D9-AA2C-490B-A633-56E953458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0669-1405-45C1-994E-8D327604E3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26" y="1194918"/>
            <a:ext cx="2649206" cy="300619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CB9D10F-F549-475B-BDFD-57FEB3466F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9706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Move class (set of classes) to another namespace / assembly</a:t>
            </a:r>
          </a:p>
          <a:p>
            <a:r>
              <a:rPr lang="en-US" dirty="0"/>
              <a:t>Provide a factory method instead of a simple constructor / use fluent API</a:t>
            </a:r>
          </a:p>
          <a:p>
            <a:r>
              <a:rPr lang="en-US" dirty="0"/>
              <a:t>Replace error codes with exceptions</a:t>
            </a:r>
          </a:p>
          <a:p>
            <a:r>
              <a:rPr lang="en-US" dirty="0"/>
              <a:t>Extract strings to resource files</a:t>
            </a:r>
          </a:p>
          <a:p>
            <a:r>
              <a:rPr lang="en-US" dirty="0"/>
              <a:t>Use dependency injection</a:t>
            </a:r>
          </a:p>
          <a:p>
            <a:r>
              <a:rPr lang="en-US" dirty="0"/>
              <a:t>Apply architecture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61A18-5F0F-4E48-974D-C2EEA9CF1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7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Refactoring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Data-level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Statement-level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Method-level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Class-level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System-level</a:t>
            </a:r>
          </a:p>
          <a:p>
            <a:r>
              <a:rPr lang="en-US" dirty="0"/>
              <a:t>Refactoring Patterns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FB7DC26-D05F-4EB4-AF0D-7969BBFCD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7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34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784DBEE-6948-4173-824A-B8D5C8729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6C399B0-D6DD-4DDB-9B64-21789539C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95679F-EEBD-4E33-8584-C32B7DDC5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2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C4CBC7-C516-425D-973F-7CC85E3CA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4724400"/>
            <a:ext cx="11804822" cy="1997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step by step process that turns the bad code into good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"refactoring patterns" </a:t>
            </a:r>
            <a:r>
              <a:rPr lang="en-US" dirty="0">
                <a:sym typeface="Wingdings" panose="05000000000000000000" pitchFamily="2" charset="2"/>
              </a:rPr>
              <a:t> well-known recipes for improving 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Refactoring?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00903" y="1493445"/>
            <a:ext cx="5987018" cy="2720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noProof="1">
                <a:solidFill>
                  <a:schemeClr val="tx2"/>
                </a:solidFill>
                <a:effectLst/>
                <a:cs typeface="Consolas" pitchFamily="49" charset="0"/>
              </a:rPr>
              <a:t>Refactoring means "</a:t>
            </a:r>
            <a:r>
              <a:rPr lang="en-US" noProof="1">
                <a:solidFill>
                  <a:schemeClr val="bg1"/>
                </a:solidFill>
                <a:effectLst/>
                <a:cs typeface="Consolas" pitchFamily="49" charset="0"/>
              </a:rPr>
              <a:t>to improve the design and quality of existing source code without changing its external behavior</a:t>
            </a:r>
            <a:r>
              <a:rPr lang="en-US" noProof="1">
                <a:solidFill>
                  <a:schemeClr val="tx2"/>
                </a:solidFill>
                <a:effectLst/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None/>
            </a:pPr>
            <a:r>
              <a:rPr lang="en-US" i="1" noProof="1">
                <a:solidFill>
                  <a:schemeClr val="tx1"/>
                </a:solidFill>
                <a:effectLst/>
                <a:cs typeface="Consolas" pitchFamily="49" charset="0"/>
              </a:rPr>
              <a:t>Martin Fowler</a:t>
            </a:r>
            <a:endParaRPr lang="bg-BG" i="1" noProof="1">
              <a:solidFill>
                <a:schemeClr val="tx1"/>
              </a:solidFill>
              <a:effectLst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705523-8A63-4730-93A3-E2E72590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9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refactoring</a:t>
            </a:r>
            <a:r>
              <a:rPr lang="en-US" dirty="0"/>
              <a:t> of the source code?</a:t>
            </a:r>
          </a:p>
          <a:p>
            <a:pPr lvl="1"/>
            <a:r>
              <a:rPr lang="en-US" dirty="0"/>
              <a:t>Improving the design and quality of existing source code without changing its behavior</a:t>
            </a:r>
          </a:p>
          <a:p>
            <a:pPr lvl="1"/>
            <a:r>
              <a:rPr lang="en-US" dirty="0"/>
              <a:t>Step by step process that turns the bad code into good code (if possible)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dirty="0"/>
              <a:t> we need refactoring?</a:t>
            </a:r>
          </a:p>
          <a:p>
            <a:pPr lvl="1"/>
            <a:r>
              <a:rPr lang="en-US" dirty="0"/>
              <a:t>Code constantly changes and its quality constantly degrades (unless refactored)</a:t>
            </a:r>
          </a:p>
          <a:p>
            <a:pPr lvl="1"/>
            <a:r>
              <a:rPr lang="en-US" dirty="0"/>
              <a:t>Requirements often change and code needs to be changed to follow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Refactoring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AC068A-8B68-4D8A-9AAE-0A4131AB0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8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Bad smells in the code</a:t>
            </a:r>
            <a:r>
              <a:rPr lang="en-US" dirty="0"/>
              <a:t> indicate need of refactoring</a:t>
            </a:r>
          </a:p>
          <a:p>
            <a:pPr>
              <a:buClr>
                <a:schemeClr val="tx1"/>
              </a:buClr>
            </a:pPr>
            <a:r>
              <a:rPr lang="en-US" dirty="0"/>
              <a:t>Refactor: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make adding a new function easier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 part of the process of fixing bugs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reviewing someone else's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Have technical debt (or any problematic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doing test-driven development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guarantee that refactoring does not change the behavior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no unit tests, write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Refactor?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4634A1-6BE9-4C1C-997E-E5F0F18EB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6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Keep it simple (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  <a:r>
              <a:rPr lang="en-US" dirty="0"/>
              <a:t> principle)</a:t>
            </a:r>
          </a:p>
          <a:p>
            <a:pPr>
              <a:buClr>
                <a:schemeClr val="tx1"/>
              </a:buClr>
            </a:pPr>
            <a:r>
              <a:rPr lang="en-US" dirty="0"/>
              <a:t>Avoid duplication (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principle)</a:t>
            </a:r>
          </a:p>
          <a:p>
            <a:r>
              <a:rPr lang="en-US" dirty="0"/>
              <a:t>Make it expressive (self-documenting, comments, etc.)</a:t>
            </a:r>
          </a:p>
          <a:p>
            <a:pPr>
              <a:buClr>
                <a:schemeClr val="tx1"/>
              </a:buClr>
            </a:pPr>
            <a:r>
              <a:rPr lang="en-US" dirty="0"/>
              <a:t>Reduce overall code (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  <a:r>
              <a:rPr lang="en-US" dirty="0"/>
              <a:t> principle)</a:t>
            </a:r>
          </a:p>
          <a:p>
            <a:r>
              <a:rPr lang="en-US" dirty="0"/>
              <a:t>Separate concerns (decoupling)</a:t>
            </a:r>
          </a:p>
          <a:p>
            <a:r>
              <a:rPr lang="en-US" dirty="0"/>
              <a:t>Appropriate level of abstraction (work through abstractions)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Boy scout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Leave your code better than you found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Refactoring: Main Principles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37D8A4-074E-48B0-9C75-4512248EE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7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the code you start with</a:t>
            </a:r>
          </a:p>
          <a:p>
            <a:pPr lvl="1"/>
            <a:r>
              <a:rPr lang="en-US" dirty="0"/>
              <a:t>Check-in or backup the current code</a:t>
            </a:r>
          </a:p>
          <a:p>
            <a:r>
              <a:rPr lang="en-US" dirty="0"/>
              <a:t>Prepare tests to assure the behavior after the code is refactored</a:t>
            </a:r>
          </a:p>
          <a:p>
            <a:pPr lvl="1"/>
            <a:r>
              <a:rPr lang="en-US" dirty="0"/>
              <a:t>Unit tests / characterization tests</a:t>
            </a:r>
          </a:p>
          <a:p>
            <a:r>
              <a:rPr lang="en-US" dirty="0"/>
              <a:t>Do refactoring one at a time</a:t>
            </a:r>
          </a:p>
          <a:p>
            <a:pPr lvl="1"/>
            <a:r>
              <a:rPr lang="en-US" dirty="0"/>
              <a:t>Keep refactoring small</a:t>
            </a:r>
          </a:p>
          <a:p>
            <a:pPr lvl="1"/>
            <a:r>
              <a:rPr lang="en-US" dirty="0"/>
              <a:t>Don't underestimate small changes</a:t>
            </a:r>
          </a:p>
          <a:p>
            <a:r>
              <a:rPr lang="en-US" dirty="0"/>
              <a:t>Run the tests and they should pass / else revert</a:t>
            </a:r>
          </a:p>
          <a:p>
            <a:r>
              <a:rPr lang="en-US" dirty="0"/>
              <a:t>Check-in (into the source control system)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Refactoring: the Typical Process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74D97E-03EB-4361-9836-F3F241171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4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2475</Words>
  <Application>Microsoft Office PowerPoint</Application>
  <PresentationFormat>Widescreen</PresentationFormat>
  <Paragraphs>405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Refactoring</vt:lpstr>
      <vt:lpstr>Table of Contents</vt:lpstr>
      <vt:lpstr>Have a Question?</vt:lpstr>
      <vt:lpstr>Refactoring</vt:lpstr>
      <vt:lpstr>What is Refactoring?</vt:lpstr>
      <vt:lpstr>Code Refactoring</vt:lpstr>
      <vt:lpstr>When to Refactor?</vt:lpstr>
      <vt:lpstr>Refactoring: Main Principles</vt:lpstr>
      <vt:lpstr>Refactoring: the Typical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Refactoring Patterns</vt:lpstr>
      <vt:lpstr>Rafactoring Patterns</vt:lpstr>
      <vt:lpstr>Rafactoring Patterns (3)</vt:lpstr>
      <vt:lpstr>Rafactoring Patterns (4)</vt:lpstr>
      <vt:lpstr>Rafactoring Patterns (5)</vt:lpstr>
      <vt:lpstr>Façade Pattern</vt:lpstr>
      <vt:lpstr>Façade Pattern – Example</vt:lpstr>
      <vt:lpstr>Refactoring Levels</vt:lpstr>
      <vt:lpstr>Data-Level Refactoring </vt:lpstr>
      <vt:lpstr>Data-Level Refactoring (2)</vt:lpstr>
      <vt:lpstr>Statement-Level Refactoring </vt:lpstr>
      <vt:lpstr>Method-Level Refactoring</vt:lpstr>
      <vt:lpstr>Class-Level Refactoring</vt:lpstr>
      <vt:lpstr>Class Interface Refactorings</vt:lpstr>
      <vt:lpstr>Class Interface Refactoring (2)</vt:lpstr>
      <vt:lpstr>System-Level Refactoring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8</cp:revision>
  <dcterms:created xsi:type="dcterms:W3CDTF">2018-05-23T13:08:44Z</dcterms:created>
  <dcterms:modified xsi:type="dcterms:W3CDTF">2019-12-19T14:08:31Z</dcterms:modified>
  <cp:category>computer programming; programming</cp:category>
</cp:coreProperties>
</file>