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19" r:id="rId2"/>
    <p:sldId id="520" r:id="rId3"/>
    <p:sldId id="492" r:id="rId4"/>
    <p:sldId id="521" r:id="rId5"/>
    <p:sldId id="522" r:id="rId6"/>
    <p:sldId id="523" r:id="rId7"/>
    <p:sldId id="524" r:id="rId8"/>
    <p:sldId id="531" r:id="rId9"/>
    <p:sldId id="526" r:id="rId10"/>
    <p:sldId id="527" r:id="rId11"/>
    <p:sldId id="528" r:id="rId12"/>
    <p:sldId id="529" r:id="rId13"/>
    <p:sldId id="530" r:id="rId14"/>
    <p:sldId id="349" r:id="rId15"/>
    <p:sldId id="401" r:id="rId16"/>
    <p:sldId id="490" r:id="rId17"/>
    <p:sldId id="491" r:id="rId18"/>
    <p:sldId id="493" r:id="rId19"/>
    <p:sldId id="4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FA0B14-7A9B-48EB-8491-55C86EFE9B52}">
          <p14:sldIdLst>
            <p14:sldId id="519"/>
            <p14:sldId id="520"/>
            <p14:sldId id="492"/>
          </p14:sldIdLst>
        </p14:section>
        <p14:section name="Structural Patterns_Types of Structural Patterns" id="{20942259-2585-4C45-98F7-3950BFC76DF6}">
          <p14:sldIdLst>
            <p14:sldId id="521"/>
            <p14:sldId id="522"/>
            <p14:sldId id="523"/>
            <p14:sldId id="524"/>
            <p14:sldId id="531"/>
            <p14:sldId id="526"/>
            <p14:sldId id="527"/>
            <p14:sldId id="528"/>
            <p14:sldId id="529"/>
            <p14:sldId id="530"/>
          </p14:sldIdLst>
        </p14:section>
        <p14:section name="Conclusion" id="{048D21FF-D2F9-4E72-BA38-988C408F9DFA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CF3651-98D8-4C3F-90E6-F341929C1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84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169728-7B7E-48E7-A07F-02291CDD3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52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D6F2B-7070-4B10-BF6E-F9244D01D7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67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47893-8416-4236-A03D-BF1D14FE0D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64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8F73A-5245-4037-BE7B-E1CE2F642D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37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BA8B7-CB67-4C59-B0FE-4090EC596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36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B3A97CF-40FE-43A2-AEF0-C0AAF6C82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233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1E2CF-0B90-4720-939C-612ED937F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7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5E6F1-56BC-4A46-B35D-275B6E3A15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85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459B2CD-1281-48C9-9CDC-BAD68DFB82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339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FA5BC23-E7B9-460A-8077-A2A3012BA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34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adapter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bridge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flyweight-design-patter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omposite-design-patter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proxy-design-patter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decorator-design-patter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416941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and Reusable Solutions to Common Problems in Software Design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Design Patterns: </a:t>
            </a:r>
            <a:br>
              <a:rPr lang="en-US" sz="4800" dirty="0"/>
            </a:br>
            <a:r>
              <a:rPr lang="en-US" sz="4800" dirty="0"/>
              <a:t>Structural Design Patterns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6" y="2677737"/>
            <a:ext cx="3625245" cy="2030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850086">
            <a:off x="7447842" y="2221885"/>
            <a:ext cx="1699765" cy="6178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1001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36699C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High-Quality</a:t>
            </a:r>
            <a:br>
              <a:rPr lang="en-US" sz="2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36699C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36699C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246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a class interface into another class </a:t>
            </a:r>
            <a:br>
              <a:rPr lang="en-US" dirty="0"/>
            </a:br>
            <a:r>
              <a:rPr lang="en-US" dirty="0"/>
              <a:t>requested by the client </a:t>
            </a:r>
          </a:p>
          <a:p>
            <a:pPr lvl="1"/>
            <a:r>
              <a:rPr lang="en-US" dirty="0"/>
              <a:t>Wrap an existing class with a new interface</a:t>
            </a:r>
          </a:p>
          <a:p>
            <a:pPr lvl="1"/>
            <a:r>
              <a:rPr lang="en-US" dirty="0"/>
              <a:t>Impedance match an old component to a new system</a:t>
            </a:r>
          </a:p>
          <a:p>
            <a:r>
              <a:rPr lang="en-US" dirty="0"/>
              <a:t>Allows classes to work together when this is impossible due to incompatible interfaces</a:t>
            </a:r>
          </a:p>
          <a:p>
            <a:r>
              <a:rPr lang="en-GB" dirty="0">
                <a:hlinkClick r:id="rId3"/>
              </a:rPr>
              <a:t>http://www.dofactory.com/net/adapter-design-pattern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32627-EDC0-4CAE-98A6-50D9BB61F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to divide the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and its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(they are coupled by default)</a:t>
            </a:r>
          </a:p>
          <a:p>
            <a:pPr lvl="1"/>
            <a:r>
              <a:rPr lang="en-US" dirty="0"/>
              <a:t>That way both can be rewritten independently</a:t>
            </a:r>
          </a:p>
          <a:p>
            <a:r>
              <a:rPr lang="en-US" dirty="0"/>
              <a:t>Solves problems usually solved by inheritance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: Abstraction -&gt; Implementation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: Abstraction -&gt; Abstraction -&gt; Implementation</a:t>
            </a:r>
          </a:p>
          <a:p>
            <a:r>
              <a:rPr lang="en-US" dirty="0">
                <a:hlinkClick r:id="rId3"/>
              </a:rPr>
              <a:t>http://www.dofactory.com/net/bridge-design-pattern</a:t>
            </a:r>
            <a:endParaRPr lang="en-US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729BA9-CA2D-44F3-8A87-716D59311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  <a:r>
              <a:rPr lang="en-US" dirty="0"/>
              <a:t> – to lazy-instantiate an object, or hide the fact that you're calling a remote service, or control access to the object (one-to-one interface)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– to add functionality to an object runtime (not by extending that object's type)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  <a:r>
              <a:rPr lang="en-US" dirty="0"/>
              <a:t> – to map an abstract interface to another object which has similar functional role, but a different interface (changes interface for the client)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Bridge</a:t>
            </a:r>
            <a:r>
              <a:rPr lang="en-US" dirty="0"/>
              <a:t> – to define both the abstract interface and the underlying implementation. You're not adapting to some legacy or third-party code, you're the designer of all the code but you need to be able to swap out different implementations (all changeable)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vs. Decorator vs. Adapter vs. Bridge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ED7ED9-AE3D-4E34-8A0F-CD564F892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8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sharing to support large numbers of fine-grained objects efficiently</a:t>
            </a:r>
          </a:p>
          <a:p>
            <a:pPr lvl="1"/>
            <a:r>
              <a:rPr lang="en-US" dirty="0"/>
              <a:t>Reduce storage costs for large number of objects</a:t>
            </a:r>
          </a:p>
          <a:p>
            <a:pPr lvl="1"/>
            <a:r>
              <a:rPr lang="en-US" dirty="0"/>
              <a:t>Share objects to be used in multiple contexts simultaneously</a:t>
            </a:r>
          </a:p>
          <a:p>
            <a:pPr lvl="1"/>
            <a:r>
              <a:rPr lang="en-US" dirty="0"/>
              <a:t>Retain object oriented granularity and flexibility</a:t>
            </a:r>
          </a:p>
          <a:p>
            <a:r>
              <a:rPr lang="en-US" dirty="0">
                <a:hlinkClick r:id="rId2"/>
              </a:rPr>
              <a:t>http://www.dofactory.com/net/flyweight-design-pattern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Flyweight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138C69-CD29-4A5E-B9E0-AF3FDED58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2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4000" dirty="0"/>
              <a:t>Structural Design Patterns:</a:t>
            </a:r>
          </a:p>
          <a:p>
            <a:pPr lvl="1"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Façade, Composite, Proxy, Decorator, Adapter, Bridge, Flyweight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3D92E522-CC1E-4AF4-BF86-D6F05572C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8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652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671356D-E4B8-4618-8262-431D204B5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6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718C5-2EBD-4129-92F6-D8F2CDC7F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6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6DBE83-4388-40E0-B288-4F05FDFF6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0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E03D432-6063-4DB7-B855-F6464DC7D6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Structural Design Patterns:</a:t>
            </a:r>
          </a:p>
          <a:p>
            <a:pPr lvl="1"/>
            <a:r>
              <a:rPr lang="en-US" dirty="0"/>
              <a:t>Façade</a:t>
            </a:r>
            <a:endParaRPr lang="bg-BG" dirty="0"/>
          </a:p>
          <a:p>
            <a:pPr lvl="1"/>
            <a:r>
              <a:rPr lang="en-US" dirty="0"/>
              <a:t>Composite</a:t>
            </a:r>
            <a:endParaRPr lang="bg-BG" dirty="0"/>
          </a:p>
          <a:p>
            <a:pPr lvl="1"/>
            <a:r>
              <a:rPr lang="en-US" dirty="0"/>
              <a:t>Proxy</a:t>
            </a:r>
            <a:endParaRPr lang="bg-BG" dirty="0"/>
          </a:p>
          <a:p>
            <a:pPr lvl="1"/>
            <a:r>
              <a:rPr lang="en-US" dirty="0"/>
              <a:t>Decorator</a:t>
            </a:r>
            <a:endParaRPr lang="bg-BG" dirty="0"/>
          </a:p>
          <a:p>
            <a:pPr lvl="1"/>
            <a:r>
              <a:rPr lang="en-US" dirty="0"/>
              <a:t>Adapter</a:t>
            </a:r>
            <a:endParaRPr lang="bg-BG" dirty="0"/>
          </a:p>
          <a:p>
            <a:pPr lvl="1"/>
            <a:r>
              <a:rPr lang="en-US" dirty="0"/>
              <a:t>Bridge</a:t>
            </a:r>
            <a:endParaRPr lang="bg-BG" dirty="0"/>
          </a:p>
          <a:p>
            <a:pPr lvl="1"/>
            <a:r>
              <a:rPr lang="en-US" dirty="0"/>
              <a:t>Flyweight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D6985B-B6A9-4C03-A8B1-F6991BC0B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7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#HQC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19814E-44CC-4878-BAF2-21EC97010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5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449356" y="2189561"/>
            <a:ext cx="3293289" cy="929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B95C4-037D-4EBA-BFAA-F3153ADCEA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503C6E-E993-434C-ACC5-1B1CDA27C2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Types of 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4139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ways to assemble objects to implement a new functionality</a:t>
            </a:r>
          </a:p>
          <a:p>
            <a:r>
              <a:rPr lang="en-US" dirty="0"/>
              <a:t>Make design easier by identifying a simple way to construct relationships between entities</a:t>
            </a:r>
          </a:p>
          <a:p>
            <a:r>
              <a:rPr lang="en-US" dirty="0"/>
              <a:t>These design patterns are about class and object composition</a:t>
            </a:r>
          </a:p>
          <a:p>
            <a:pPr lvl="1"/>
            <a:r>
              <a:rPr lang="en-US" dirty="0"/>
              <a:t>Structural </a:t>
            </a:r>
            <a:r>
              <a:rPr lang="en-US" b="1" dirty="0">
                <a:solidFill>
                  <a:schemeClr val="bg1"/>
                </a:solidFill>
              </a:rPr>
              <a:t>class creation</a:t>
            </a:r>
            <a:r>
              <a:rPr lang="en-US" dirty="0"/>
              <a:t> patterns use inheritance to compose interfaces</a:t>
            </a:r>
          </a:p>
          <a:p>
            <a:pPr lvl="1"/>
            <a:r>
              <a:rPr lang="en-US" dirty="0"/>
              <a:t>Structural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patterns define ways to compose objects to obtain new functionality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5C3A2-8EF0-4836-82EF-D8A80AF6D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1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too deliver convenient interface from higher level to a </a:t>
            </a:r>
            <a:r>
              <a:rPr lang="en-US" b="1" noProof="1">
                <a:solidFill>
                  <a:schemeClr val="bg1"/>
                </a:solidFill>
              </a:rPr>
              <a:t>group of subsystems or single complex subsystem</a:t>
            </a:r>
          </a:p>
          <a:p>
            <a:r>
              <a:rPr lang="en-US" dirty="0"/>
              <a:t>Used in many Win32 API based classes to hide Win32 complexity</a:t>
            </a:r>
          </a:p>
          <a:p>
            <a:r>
              <a:rPr lang="en-US" dirty="0">
                <a:hlinkClick r:id="rId3"/>
              </a:rPr>
              <a:t>http://www.dofactory.com/net/facade-design-pattern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474E5-1078-430A-A789-9D3A2E556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Pattern</a:t>
            </a:r>
            <a:r>
              <a:rPr lang="en-US" dirty="0"/>
              <a:t> allows to combine different types of objects in tree structures</a:t>
            </a:r>
          </a:p>
          <a:p>
            <a:r>
              <a:rPr lang="en-US" dirty="0"/>
              <a:t>Gives the possibility to treat the same individual objects or groups of objects</a:t>
            </a:r>
          </a:p>
          <a:p>
            <a:r>
              <a:rPr lang="en-US" dirty="0"/>
              <a:t>Used when</a:t>
            </a:r>
          </a:p>
          <a:p>
            <a:pPr lvl="1"/>
            <a:r>
              <a:rPr lang="en-US" dirty="0"/>
              <a:t>You have different objects and you want to treat them the</a:t>
            </a:r>
            <a:br>
              <a:rPr lang="en-US" dirty="0"/>
            </a:br>
            <a:r>
              <a:rPr lang="en-US" dirty="0"/>
              <a:t>same way</a:t>
            </a:r>
          </a:p>
          <a:p>
            <a:pPr lvl="1"/>
            <a:r>
              <a:rPr lang="en-US" dirty="0"/>
              <a:t>You want to present a hierarchy of objects</a:t>
            </a:r>
          </a:p>
          <a:p>
            <a:r>
              <a:rPr lang="en-US" dirty="0">
                <a:hlinkClick r:id="rId2"/>
              </a:rPr>
              <a:t>http://www.dofactory.com/net/composite-design-pattern</a:t>
            </a:r>
            <a:endParaRPr lang="en-US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02164-3B9D-4B03-8CB6-1C310A70D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51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object representing another object</a:t>
            </a:r>
          </a:p>
          <a:p>
            <a:pPr lvl="1"/>
            <a:r>
              <a:rPr lang="en-US" dirty="0"/>
              <a:t>Provide a surrogate or placeholder for another object to control access to it</a:t>
            </a:r>
          </a:p>
          <a:p>
            <a:pPr lvl="1"/>
            <a:r>
              <a:rPr lang="en-US" dirty="0"/>
              <a:t>Use an extra level of indirection to support distributed, controlled,</a:t>
            </a:r>
            <a:br>
              <a:rPr lang="en-US" dirty="0"/>
            </a:br>
            <a:r>
              <a:rPr lang="en-US" dirty="0"/>
              <a:t>or intelligent access</a:t>
            </a:r>
          </a:p>
          <a:p>
            <a:pPr lvl="1"/>
            <a:r>
              <a:rPr lang="en-US" dirty="0"/>
              <a:t>Add a wrapper and delegation to protect the real component</a:t>
            </a:r>
            <a:br>
              <a:rPr lang="en-US" dirty="0"/>
            </a:br>
            <a:r>
              <a:rPr lang="en-US" dirty="0"/>
              <a:t>from undue complexity</a:t>
            </a:r>
          </a:p>
          <a:p>
            <a:r>
              <a:rPr lang="en-US" dirty="0"/>
              <a:t>Example: Web Service</a:t>
            </a:r>
          </a:p>
          <a:p>
            <a:r>
              <a:rPr lang="en-US" dirty="0">
                <a:hlinkClick r:id="rId2"/>
              </a:rPr>
              <a:t>http://www.dofactory.com/net/proxy-design-pattern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Proxy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D58AD-0EA6-424F-B223-EEBB1D051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7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adding responsibilities to objects 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Wrapping</a:t>
            </a:r>
            <a:r>
              <a:rPr lang="en-US" dirty="0"/>
              <a:t> original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Alternative to inheritance (prevents </a:t>
            </a:r>
            <a:r>
              <a:rPr lang="en-US" b="1" dirty="0">
                <a:solidFill>
                  <a:schemeClr val="bg1"/>
                </a:solidFill>
              </a:rPr>
              <a:t>class explosion</a:t>
            </a:r>
            <a:r>
              <a:rPr lang="en-US" dirty="0"/>
              <a:t> problem)</a:t>
            </a:r>
          </a:p>
          <a:p>
            <a:pPr lvl="1"/>
            <a:r>
              <a:rPr lang="en-US" dirty="0"/>
              <a:t>Support Open-Closed principle</a:t>
            </a:r>
          </a:p>
          <a:p>
            <a:pPr>
              <a:buClr>
                <a:schemeClr val="tx1"/>
              </a:buClr>
            </a:pPr>
            <a:r>
              <a:rPr lang="en-US" noProof="1"/>
              <a:t>In </a:t>
            </a:r>
            <a:r>
              <a:rPr lang="en-US" b="1" noProof="1">
                <a:solidFill>
                  <a:schemeClr val="bg1"/>
                </a:solidFill>
              </a:rPr>
              <a:t>.NET: CryptoStream</a:t>
            </a:r>
            <a:r>
              <a:rPr lang="en-US" dirty="0"/>
              <a:t> decorates </a:t>
            </a:r>
            <a:r>
              <a:rPr lang="en-US" b="1" noProof="1">
                <a:solidFill>
                  <a:schemeClr val="bg1"/>
                </a:solidFill>
              </a:rPr>
              <a:t>Stream</a:t>
            </a:r>
            <a:endParaRPr lang="en-US" noProof="1"/>
          </a:p>
          <a:p>
            <a:r>
              <a:rPr lang="en-US" dirty="0">
                <a:hlinkClick r:id="rId2"/>
              </a:rPr>
              <a:t>http://www.dofactory.com/net/decorator-design-pattern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77EFB6-D498-4B8E-A341-3F466B541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7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982</Words>
  <Application>Microsoft Office PowerPoint</Application>
  <PresentationFormat>Widescreen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Design Patterns:  Structural Design Patterns</vt:lpstr>
      <vt:lpstr>Table of Contents</vt:lpstr>
      <vt:lpstr>Have a Question?</vt:lpstr>
      <vt:lpstr>Structural Patterns</vt:lpstr>
      <vt:lpstr>Structural Patterns</vt:lpstr>
      <vt:lpstr>Façade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5</cp:revision>
  <dcterms:created xsi:type="dcterms:W3CDTF">2018-05-23T13:08:44Z</dcterms:created>
  <dcterms:modified xsi:type="dcterms:W3CDTF">2019-12-19T07:20:08Z</dcterms:modified>
  <cp:category>computer programming; programming</cp:category>
</cp:coreProperties>
</file>