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38" r:id="rId2"/>
    <p:sldId id="539" r:id="rId3"/>
    <p:sldId id="492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349" r:id="rId33"/>
    <p:sldId id="401" r:id="rId34"/>
    <p:sldId id="490" r:id="rId35"/>
    <p:sldId id="491" r:id="rId36"/>
    <p:sldId id="493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577224-2CBD-475F-9CF2-715782207FB6}">
          <p14:sldIdLst>
            <p14:sldId id="538"/>
            <p14:sldId id="539"/>
            <p14:sldId id="492"/>
          </p14:sldIdLst>
        </p14:section>
        <p14:section name="What is a Design Pattern?" id="{D84C7678-AC1E-4C3B-83F9-D560B054A411}">
          <p14:sldIdLst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Why Design Patterns?" id="{B19769B6-850D-4ED2-95A9-16CE7A60981B}">
          <p14:sldIdLst>
            <p14:sldId id="551"/>
            <p14:sldId id="552"/>
            <p14:sldId id="553"/>
            <p14:sldId id="554"/>
            <p14:sldId id="555"/>
          </p14:sldIdLst>
        </p14:section>
        <p14:section name="Types of Design Patterns" id="{0656F26D-1E3B-4484-9EC9-56D4942EC48C}">
          <p14:sldIdLst>
            <p14:sldId id="557"/>
            <p14:sldId id="558"/>
          </p14:sldIdLst>
        </p14:section>
        <p14:section name="Creational Patterns" id="{02FC38BE-2AFD-4080-B51D-F847059F68B0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</p14:sldIdLst>
        </p14:section>
        <p14:section name="Conclusion" id="{8213D8E1-CDC3-4652-8B6D-DE619660F52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635" autoAdjust="0"/>
  </p:normalViewPr>
  <p:slideViewPr>
    <p:cSldViewPr showGuides="1">
      <p:cViewPr varScale="1">
        <p:scale>
          <a:sx n="69" d="100"/>
          <a:sy n="69" d="100"/>
        </p:scale>
        <p:origin x="114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F423A8E-0C7D-4549-A740-C72CDA2F68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397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800E13-A1BA-4DCC-B8AF-DDF69DFC9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07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5BBCC1-AB76-43AB-BF31-507E84FB9E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4632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DA42E6-3A9D-43D3-8B59-83034F3A2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17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36" y="4272197"/>
            <a:ext cx="5011798" cy="4047344"/>
          </a:xfrm>
        </p:spPr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AD3779-3E46-456A-840B-C30D4F821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13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7E992-8355-4B9C-B7E3-11F2288957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127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4EF1E9-37A5-44F5-B48D-EA8564B56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8836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4F1076-619B-4E20-83D7-14CB4E5061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231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9AE23D-9842-407A-9147-937168A04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6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05E515-1E5A-4371-9C3F-868AC915B9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331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B24402-D377-4484-A986-8D7FC6979E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552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9FC6FF-D4DA-463E-859A-A218D18DB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6640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6A0CC0-43D0-4222-B5F2-F8CBCA0343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723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617E3D-498F-4A84-9511-3D292CB41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243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FD83AD8-26EE-41B7-B4D8-B7B33696D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097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4E1917-AF6A-4D26-9B4C-365D83410D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429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69B00C-088A-4F25-8D94-3796538C22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2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BA15CEC-B4D9-4E5F-A533-F417917ECD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77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B839645-D4CB-4A65-9C61-499E937F33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972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14E2DB-0DA8-419B-A7E1-ED3478CBE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201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C880DD9-E487-41EF-A9D1-BB05F7868B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512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singleton-design-patter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tory-method-design-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abstract-factory-design-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builder-design-pattern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prototype-design-pattern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84740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General and Reusable Solutions to Common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4736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patterns have four essential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Pattern Name</a:t>
            </a:r>
          </a:p>
          <a:p>
            <a:pPr lvl="2"/>
            <a:r>
              <a:rPr lang="en-US" dirty="0"/>
              <a:t>Increases vocabulary of designers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2"/>
            <a:r>
              <a:rPr lang="en-US" dirty="0"/>
              <a:t>Intent, context, when to apply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Solution</a:t>
            </a:r>
          </a:p>
          <a:p>
            <a:pPr lvl="2"/>
            <a:r>
              <a:rPr lang="en-US" dirty="0"/>
              <a:t>UML-like structure, abstract 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Consequences</a:t>
            </a:r>
          </a:p>
          <a:p>
            <a:pPr lvl="2"/>
            <a:r>
              <a:rPr lang="en-US" dirty="0"/>
              <a:t>Results and tradeoffs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Design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F6598D-5E74-44A1-8136-F5C291830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7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to describe:</a:t>
            </a:r>
          </a:p>
          <a:p>
            <a:pPr lvl="1"/>
            <a:r>
              <a:rPr lang="en-GB" dirty="0"/>
              <a:t>A design problem</a:t>
            </a:r>
          </a:p>
          <a:p>
            <a:pPr lvl="1"/>
            <a:r>
              <a:rPr lang="en-GB" dirty="0"/>
              <a:t>Its solutions</a:t>
            </a:r>
          </a:p>
          <a:p>
            <a:pPr lvl="1"/>
            <a:r>
              <a:rPr lang="en-GB" dirty="0"/>
              <a:t>Its consequences</a:t>
            </a:r>
          </a:p>
          <a:p>
            <a:r>
              <a:rPr lang="en-GB" dirty="0"/>
              <a:t>Increases design vocabulary</a:t>
            </a:r>
          </a:p>
          <a:p>
            <a:r>
              <a:rPr lang="en-GB" dirty="0"/>
              <a:t>Design at a higher level of abstraction</a:t>
            </a:r>
          </a:p>
          <a:p>
            <a:r>
              <a:rPr lang="en-GB" dirty="0"/>
              <a:t>Enhances communication</a:t>
            </a:r>
          </a:p>
          <a:p>
            <a:pPr lvl="1"/>
            <a:r>
              <a:rPr lang="en-GB" dirty="0"/>
              <a:t>"The hardest part of programming is coming up with good variable names"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Pattern Name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B51B6B-E89A-439E-9D65-EB0022D0C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853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Describes when to apply the pattern</a:t>
            </a:r>
          </a:p>
          <a:p>
            <a:r>
              <a:rPr lang="en-GB" dirty="0"/>
              <a:t>Explains the problem and its context</a:t>
            </a:r>
          </a:p>
          <a:p>
            <a:r>
              <a:rPr lang="en-GB" dirty="0"/>
              <a:t>May describe specific design problems and/or object structures</a:t>
            </a:r>
          </a:p>
          <a:p>
            <a:r>
              <a:rPr lang="en-GB" dirty="0"/>
              <a:t>May contain a list of preconditions that must be met before it makes sense to apply the pattern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61EF73-B996-462B-97E4-C38DB2DC5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138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Describes the elements that make up the</a:t>
            </a:r>
          </a:p>
          <a:p>
            <a:pPr lvl="1"/>
            <a:r>
              <a:rPr lang="en-GB" dirty="0"/>
              <a:t>Design</a:t>
            </a:r>
          </a:p>
          <a:p>
            <a:pPr lvl="1"/>
            <a:r>
              <a:rPr lang="en-GB" dirty="0"/>
              <a:t>Relationships</a:t>
            </a:r>
          </a:p>
          <a:p>
            <a:pPr lvl="1"/>
            <a:r>
              <a:rPr lang="en-GB" dirty="0"/>
              <a:t>Responsibilities</a:t>
            </a:r>
          </a:p>
          <a:p>
            <a:pPr lvl="1"/>
            <a:r>
              <a:rPr lang="en-GB" dirty="0"/>
              <a:t>Collaborations</a:t>
            </a:r>
          </a:p>
          <a:p>
            <a:r>
              <a:rPr lang="en-GB" dirty="0"/>
              <a:t>Does not describe specific concrete implementation</a:t>
            </a:r>
          </a:p>
          <a:p>
            <a:pPr lvl="1"/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EE8FDA-2645-4249-84EF-1253ED98A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597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Results and trade-offs of applying the pattern</a:t>
            </a:r>
          </a:p>
          <a:p>
            <a:r>
              <a:rPr lang="en-GB" dirty="0"/>
              <a:t>Critical for:</a:t>
            </a:r>
          </a:p>
          <a:p>
            <a:pPr lvl="1"/>
            <a:r>
              <a:rPr lang="en-GB" dirty="0"/>
              <a:t>Evaluating design alternatives</a:t>
            </a:r>
          </a:p>
          <a:p>
            <a:pPr lvl="1"/>
            <a:r>
              <a:rPr lang="en-GB" dirty="0"/>
              <a:t>Understanding costs</a:t>
            </a:r>
          </a:p>
          <a:p>
            <a:pPr lvl="1"/>
            <a:r>
              <a:rPr lang="en-GB" dirty="0"/>
              <a:t>Understanding benefits </a:t>
            </a:r>
          </a:p>
          <a:p>
            <a:r>
              <a:rPr lang="en-GB" dirty="0"/>
              <a:t>Includes the impacts of a pattern on a system’s:</a:t>
            </a:r>
          </a:p>
          <a:p>
            <a:pPr lvl="1"/>
            <a:r>
              <a:rPr lang="en-GB" dirty="0"/>
              <a:t>Flexibility, Extensibility, Portability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Consequences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1F7156-1D62-45AA-B6BA-86AF8B6C7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394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4610281" y="1463972"/>
            <a:ext cx="2932108" cy="232073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227A0-C5D2-45D8-9ECD-1ABF8E4E1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0282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Design patterns enable large-scale reuse of software architectures</a:t>
            </a:r>
          </a:p>
          <a:p>
            <a:pPr lvl="1"/>
            <a:r>
              <a:rPr lang="en-GB" dirty="0"/>
              <a:t>Help document how systems work</a:t>
            </a:r>
          </a:p>
          <a:p>
            <a:r>
              <a:rPr lang="en-GB" dirty="0"/>
              <a:t>Patterns explicitly capture expert knowledge and design trade-offs</a:t>
            </a:r>
          </a:p>
          <a:p>
            <a:r>
              <a:rPr lang="en-GB" dirty="0"/>
              <a:t>Patterns help improve developer communication (shared language)</a:t>
            </a:r>
          </a:p>
          <a:p>
            <a:r>
              <a:rPr lang="en-GB" dirty="0"/>
              <a:t>Pattern names form a common vocabulary</a:t>
            </a:r>
          </a:p>
          <a:p>
            <a:r>
              <a:rPr lang="en-GB" dirty="0"/>
              <a:t>Patterns help ease the transition to OO technology</a:t>
            </a:r>
          </a:p>
          <a:p>
            <a:pPr lvl="1"/>
            <a:r>
              <a:rPr lang="en-GB" dirty="0"/>
              <a:t>If the project doesn’t currently use OOP</a:t>
            </a:r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of Design Patterns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9D3EF2-6208-4D8F-82B4-A898AA13A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878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Solutions to problems that recur with variations</a:t>
            </a:r>
          </a:p>
          <a:p>
            <a:pPr lvl="1"/>
            <a:r>
              <a:rPr lang="en-GB" dirty="0"/>
              <a:t>No need for reuse if problem only arises in one context</a:t>
            </a:r>
          </a:p>
          <a:p>
            <a:r>
              <a:rPr lang="en-GB" dirty="0"/>
              <a:t>Solutions that require several steps:</a:t>
            </a:r>
          </a:p>
          <a:p>
            <a:pPr lvl="1"/>
            <a:r>
              <a:rPr lang="en-GB" dirty="0"/>
              <a:t>Not all problems need all steps</a:t>
            </a:r>
          </a:p>
          <a:p>
            <a:pPr lvl="1"/>
            <a:r>
              <a:rPr lang="en-GB" dirty="0"/>
              <a:t>Patterns can be overkill if solution is a simple linear set of instructions!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Do not use patterns when not required</a:t>
            </a:r>
          </a:p>
          <a:p>
            <a:pPr lvl="1"/>
            <a:r>
              <a:rPr lang="en-GB" dirty="0"/>
              <a:t>Overdesign is evil!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to Use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0834A4-78A5-4814-A700-A3A02D8C9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302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Patterns do not lead to a direct code reuse</a:t>
            </a:r>
          </a:p>
          <a:p>
            <a:r>
              <a:rPr lang="en-GB" dirty="0"/>
              <a:t>Patterns are deceptively simple</a:t>
            </a:r>
          </a:p>
          <a:p>
            <a:r>
              <a:rPr lang="en-GB" dirty="0"/>
              <a:t>Teams may suffer from pattern overload</a:t>
            </a:r>
          </a:p>
          <a:p>
            <a:r>
              <a:rPr lang="en-GB" dirty="0"/>
              <a:t>Patterns are validated by experience and discussion rather than by automated testing</a:t>
            </a:r>
          </a:p>
          <a:p>
            <a:r>
              <a:rPr lang="en-GB" dirty="0"/>
              <a:t>Integrating patterns into the software development process is a human-intensive activity</a:t>
            </a:r>
          </a:p>
          <a:p>
            <a:r>
              <a:rPr lang="en-GB" dirty="0"/>
              <a:t>Use patterns if you understand them well</a:t>
            </a:r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Drawbacks of Design Patterns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6C6CF7-B40B-49DB-BDC6-A1E8C67F2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284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Targets the wrong problem</a:t>
            </a:r>
          </a:p>
          <a:p>
            <a:pPr lvl="1"/>
            <a:r>
              <a:rPr lang="en-US" dirty="0"/>
              <a:t>The design patterns may just be a sign of some missing features of a given programming language</a:t>
            </a:r>
          </a:p>
          <a:p>
            <a:r>
              <a:rPr lang="en-US" dirty="0"/>
              <a:t>Lacks formal foundations</a:t>
            </a:r>
          </a:p>
          <a:p>
            <a:pPr lvl="1"/>
            <a:r>
              <a:rPr lang="en-US" dirty="0"/>
              <a:t>The study of design patterns has been excessively ad-hoc</a:t>
            </a:r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abstractions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Criticism of Design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3B5CED-56A2-4DC5-A977-669508A84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0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 Design Pattern?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/>
              <a:t>Pros and Cons of Design Patterns</a:t>
            </a:r>
          </a:p>
          <a:p>
            <a:r>
              <a:rPr lang="en-US" dirty="0"/>
              <a:t>Types of Design Patterns</a:t>
            </a:r>
          </a:p>
          <a:p>
            <a:pPr lvl="1"/>
            <a:r>
              <a:rPr lang="en-US" dirty="0"/>
              <a:t>Creational patterns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80B887-1679-4B04-A7F6-4C8EA2AD7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03CE-D165-40E1-BEBB-C915F6D6EC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98" y="833798"/>
            <a:ext cx="3590719" cy="359071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2A6696D-3915-4F6C-A1A8-88032733CF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Three Main Types of Patterns</a:t>
            </a:r>
          </a:p>
        </p:txBody>
      </p:sp>
    </p:spTree>
    <p:extLst>
      <p:ext uri="{BB962C8B-B14F-4D97-AF65-F5344CB8AC3E}">
        <p14:creationId xmlns:p14="http://schemas.microsoft.com/office/powerpoint/2010/main" val="27407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Creational patterns</a:t>
            </a:r>
          </a:p>
          <a:p>
            <a:pPr lvl="1"/>
            <a:r>
              <a:rPr lang="en-US" dirty="0"/>
              <a:t>Deal with initializing and configuring classes and objects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 patterns</a:t>
            </a:r>
          </a:p>
          <a:p>
            <a:pPr lvl="1"/>
            <a:r>
              <a:rPr lang="en-US" dirty="0"/>
              <a:t>Describe ways to assemble objects to implement a new functionality</a:t>
            </a:r>
          </a:p>
          <a:p>
            <a:pPr lvl="1"/>
            <a:r>
              <a:rPr lang="en-US" dirty="0"/>
              <a:t>Composition of classes or objects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Behavioral patterns</a:t>
            </a:r>
          </a:p>
          <a:p>
            <a:pPr lvl="1"/>
            <a:r>
              <a:rPr lang="en-US" dirty="0"/>
              <a:t>Deal with dynamic interactions among societies of classes and objects</a:t>
            </a:r>
          </a:p>
          <a:p>
            <a:pPr lvl="1"/>
            <a:r>
              <a:rPr lang="en-US" dirty="0"/>
              <a:t>How they distribute responsibility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Main Types of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7DDF90-BF76-43E9-93A7-BBFB3D8F1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5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919B-298F-4554-A5B9-5B159B7CC0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85" y="820866"/>
            <a:ext cx="2914032" cy="33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r>
              <a:rPr lang="en-US" dirty="0"/>
              <a:t>Trying to create objects in a manner suitable to the situation</a:t>
            </a:r>
          </a:p>
          <a:p>
            <a:r>
              <a:rPr lang="en-US" dirty="0"/>
              <a:t>Composed of two dominant ideas</a:t>
            </a:r>
          </a:p>
          <a:p>
            <a:pPr lvl="1"/>
            <a:r>
              <a:rPr lang="en-US" dirty="0"/>
              <a:t>Encapsulating knowledge about which concrete classes the system uses</a:t>
            </a:r>
          </a:p>
          <a:p>
            <a:pPr lvl="1"/>
            <a:r>
              <a:rPr lang="en-US" dirty="0"/>
              <a:t>Hiding how instances of these concrete classes are created and combined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Creational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22EA50-E0EB-4E46-8BDE-99485029F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2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Singleton</a:t>
            </a:r>
            <a:r>
              <a:rPr lang="en-US" b="1" noProof="1">
                <a:solidFill>
                  <a:schemeClr val="bg1"/>
                </a:solidFill>
              </a:rPr>
              <a:t> class</a:t>
            </a:r>
            <a:r>
              <a:rPr lang="en-US" noProof="1"/>
              <a:t> is a class that is supposed to have only one (single) instance</a:t>
            </a:r>
            <a:endParaRPr lang="bg-BG" dirty="0"/>
          </a:p>
          <a:p>
            <a:r>
              <a:rPr lang="en-US" dirty="0"/>
              <a:t>Sometimes Singleton is wrongly thought of as a global variable – it is not!</a:t>
            </a:r>
          </a:p>
          <a:p>
            <a:r>
              <a:rPr lang="en-US" dirty="0"/>
              <a:t>Possible problems:</a:t>
            </a:r>
          </a:p>
          <a:p>
            <a:pPr lvl="1"/>
            <a:r>
              <a:rPr lang="en-US" dirty="0"/>
              <a:t>Lazy loading</a:t>
            </a:r>
            <a:endParaRPr lang="bg-BG" dirty="0"/>
          </a:p>
          <a:p>
            <a:pPr lvl="1"/>
            <a:r>
              <a:rPr lang="en-US" dirty="0"/>
              <a:t>Thread-safe</a:t>
            </a:r>
          </a:p>
          <a:p>
            <a:r>
              <a:rPr lang="en-US" dirty="0">
                <a:hlinkClick r:id="rId2"/>
              </a:rPr>
              <a:t>http://www.dofactory.com/net/singleton-design-pattern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92978-649D-4C9D-9E90-B8DCBCA6B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2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Simple Factory creates (returns) one of many classes directly</a:t>
            </a:r>
          </a:p>
          <a:p>
            <a:r>
              <a:rPr lang="en-US" dirty="0"/>
              <a:t>This is not a Pattern</a:t>
            </a:r>
            <a:endParaRPr lang="bg-BG" dirty="0"/>
          </a:p>
          <a:p>
            <a:pPr lvl="1"/>
            <a:r>
              <a:rPr lang="en-US" dirty="0"/>
              <a:t>Often mistaken with the </a:t>
            </a:r>
            <a:r>
              <a:rPr lang="en-US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/>
              <a:t>It </a:t>
            </a:r>
            <a:r>
              <a:rPr lang="en-US" dirty="0"/>
              <a:t>is used quite often</a:t>
            </a:r>
          </a:p>
          <a:p>
            <a:r>
              <a:rPr lang="en-US" dirty="0"/>
              <a:t>This is the preparation for the real Pattern</a:t>
            </a:r>
          </a:p>
          <a:p>
            <a:r>
              <a:rPr lang="en-US" dirty="0"/>
              <a:t>Export the object creation in one place</a:t>
            </a:r>
          </a:p>
          <a:p>
            <a:pPr lvl="1"/>
            <a:r>
              <a:rPr lang="en-US" dirty="0"/>
              <a:t>If we make changes, we make them in one place</a:t>
            </a:r>
          </a:p>
          <a:p>
            <a:r>
              <a:rPr lang="en-US" dirty="0"/>
              <a:t>We can hide complex object creation</a:t>
            </a:r>
            <a:endParaRPr lang="bg-BG" dirty="0"/>
          </a:p>
          <a:p>
            <a:r>
              <a:rPr lang="en-US" dirty="0"/>
              <a:t>Provides a higher level of abstraction</a:t>
            </a:r>
            <a:endParaRPr lang="bg-BG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Factory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F99B86-F043-4387-800E-14FC0CBC1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9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created by a separate method</a:t>
            </a:r>
          </a:p>
          <a:p>
            <a:r>
              <a:rPr lang="en-US" dirty="0"/>
              <a:t>Produces objects as normal Factory</a:t>
            </a:r>
          </a:p>
          <a:p>
            <a:r>
              <a:rPr lang="en-US" dirty="0"/>
              <a:t>This allows achieving higher reusability and flexibility in the changing applications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3"/>
              </a:rPr>
              <a:t>://www.dofactory.com/net/factory-method-design-pattern</a:t>
            </a:r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Method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0FB0BD-9EF6-474F-AB9E-7C3F03AD1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4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in object creation</a:t>
            </a:r>
          </a:p>
          <a:p>
            <a:pPr lvl="1"/>
            <a:r>
              <a:rPr lang="en-US" dirty="0"/>
              <a:t>Create a family of related objects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Abstract Factory Pattern </a:t>
            </a:r>
            <a:r>
              <a:rPr lang="en-US" dirty="0"/>
              <a:t>defines an interface for creating sets of linked objects</a:t>
            </a:r>
          </a:p>
          <a:p>
            <a:pPr lvl="1"/>
            <a:r>
              <a:rPr lang="en-US" dirty="0"/>
              <a:t>Without knowing their concrete classes</a:t>
            </a:r>
          </a:p>
          <a:p>
            <a:r>
              <a:rPr lang="en-US" dirty="0"/>
              <a:t>Used in systems that are frequently changed</a:t>
            </a:r>
          </a:p>
          <a:p>
            <a:r>
              <a:rPr lang="en-US" dirty="0"/>
              <a:t>Provides a flexible mechanism for replacement of different sets</a:t>
            </a:r>
          </a:p>
          <a:p>
            <a:r>
              <a:rPr lang="en-GB" dirty="0">
                <a:hlinkClick r:id="rId3"/>
              </a:rPr>
              <a:t>http://www.dofactory.com/net/abstract-factory-design-pattern</a:t>
            </a:r>
            <a:r>
              <a:rPr lang="en-GB" dirty="0"/>
              <a:t> 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Factory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B3CE4C-07E2-4E06-A551-6BA087148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Separates the construction of a complex object from its representation so that the same construction process can create different representations</a:t>
            </a:r>
          </a:p>
          <a:p>
            <a:r>
              <a:rPr lang="en-US" dirty="0"/>
              <a:t>Separation of logic and data</a:t>
            </a:r>
          </a:p>
          <a:p>
            <a:r>
              <a:rPr lang="en-US" dirty="0"/>
              <a:t>Good for making a </a:t>
            </a:r>
            <a:r>
              <a:rPr lang="en-US" b="1" dirty="0">
                <a:solidFill>
                  <a:schemeClr val="bg1"/>
                </a:solidFill>
              </a:rPr>
              <a:t>fluent interface</a:t>
            </a:r>
          </a:p>
          <a:p>
            <a:r>
              <a:rPr lang="en-US" dirty="0"/>
              <a:t>Solves 3 types of problems</a:t>
            </a:r>
          </a:p>
          <a:p>
            <a:pPr lvl="1"/>
            <a:r>
              <a:rPr lang="en-US" dirty="0"/>
              <a:t>Too many parameters ("telescoping constructor" anti-pattern)</a:t>
            </a:r>
          </a:p>
          <a:p>
            <a:pPr lvl="1"/>
            <a:r>
              <a:rPr lang="en-US" dirty="0"/>
              <a:t>Order dependent</a:t>
            </a:r>
          </a:p>
          <a:p>
            <a:pPr lvl="1"/>
            <a:r>
              <a:rPr lang="en-US" dirty="0"/>
              <a:t>Different constructions</a:t>
            </a:r>
          </a:p>
          <a:p>
            <a:r>
              <a:rPr lang="en-US" dirty="0">
                <a:hlinkClick r:id="rId2"/>
              </a:rPr>
              <a:t>http://www.dofactory.com/net/builder-design-pattern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0ECE46-3B3C-4F17-9235-A42CE4285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Builder is used by Director</a:t>
            </a:r>
          </a:p>
          <a:p>
            <a:r>
              <a:rPr lang="en-US" dirty="0"/>
              <a:t>Builder is implemented by</a:t>
            </a:r>
            <a:br>
              <a:rPr lang="en-US" dirty="0"/>
            </a:br>
            <a:r>
              <a:rPr lang="en-US" dirty="0"/>
              <a:t>a concrete builder</a:t>
            </a:r>
          </a:p>
          <a:p>
            <a:r>
              <a:rPr lang="en-US" dirty="0"/>
              <a:t>Product is produced by the concrete builder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(2)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3727" y="1366928"/>
            <a:ext cx="10855672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82518"/>
              <a:ext cx="6305550" cy="3752433"/>
              <a:chOff x="1447800" y="1262390"/>
              <a:chExt cx="6305550" cy="375243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14474" y="1262390"/>
                <a:ext cx="2143126" cy="52322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dirty="0">
                    <a:effectLst/>
                  </a:rPr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67213"/>
                <a:ext cx="2209800" cy="52322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dirty="0">
                    <a:effectLst/>
                  </a:rPr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67213"/>
                <a:ext cx="3371850" cy="52322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dirty="0">
                    <a:effectLst/>
                  </a:rPr>
                  <a:t>Concrete Builder</a:t>
                </a:r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solidFill>
                  <a:srgbClr val="234465"/>
                </a:solidFill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solidFill>
                  <a:srgbClr val="234465"/>
                </a:solidFill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  <a:solidFill>
                <a:srgbClr val="4F6984"/>
              </a:solidFill>
              <a:ln>
                <a:solidFill>
                  <a:srgbClr val="F8D49E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bg2"/>
                    </a:solidFill>
                    <a:effectLst/>
                  </a:rPr>
                  <a:t>Product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solidFill>
                  <a:srgbClr val="234465"/>
                </a:solidFill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09787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Define the steps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Put the steps in the right order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40468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Defines the implementation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5776B53-F98A-42B7-ACA3-4EA3876D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26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#HQC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A43319-C6C3-46FC-9CAD-C22FDC856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2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Factory for 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Instead of 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ICloneable</a:t>
            </a:r>
            <a:r>
              <a:rPr lang="en-US" dirty="0"/>
              <a:t> interface acts as Prototype</a:t>
            </a:r>
          </a:p>
          <a:p>
            <a:r>
              <a:rPr lang="en-US" dirty="0">
                <a:hlinkClick r:id="rId2"/>
              </a:rPr>
              <a:t>http://www.dofactory.com/net/prototype-design-pattern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82D088-4034-43CA-915A-3270C213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7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Pool</a:t>
            </a:r>
          </a:p>
          <a:p>
            <a:pPr lvl="1"/>
            <a:r>
              <a:rPr lang="en-US" dirty="0"/>
              <a:t>Avoid expensive acquisition and release of resources by recycling unused objects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initialization</a:t>
            </a:r>
          </a:p>
          <a:p>
            <a:pPr lvl="1"/>
            <a:r>
              <a:rPr lang="en-US" dirty="0"/>
              <a:t>Tactic of delaying the creation of an object, the calculation of a value, or some other expensive process until the first time it is needed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Creational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A13926-82B3-48A8-BFF2-10BE62FDF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1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200" dirty="0"/>
              <a:t>Design Patterns</a:t>
            </a:r>
          </a:p>
          <a:p>
            <a:pPr marL="819096" lvl="1"/>
            <a:r>
              <a:rPr lang="en-US" sz="3000" dirty="0">
                <a:solidFill>
                  <a:schemeClr val="bg2"/>
                </a:solidFill>
              </a:rPr>
              <a:t>Common solutions to well-known problems</a:t>
            </a:r>
          </a:p>
          <a:p>
            <a:pPr marL="819096" lvl="1"/>
            <a:r>
              <a:rPr lang="en-US" sz="3000" dirty="0">
                <a:solidFill>
                  <a:schemeClr val="bg2"/>
                </a:solidFill>
              </a:rPr>
              <a:t>Allow better design and code reuse</a:t>
            </a:r>
          </a:p>
          <a:p>
            <a:pPr marL="819096" lvl="1"/>
            <a:r>
              <a:rPr lang="en-US" sz="3000" dirty="0">
                <a:solidFill>
                  <a:schemeClr val="bg2"/>
                </a:solidFill>
              </a:rPr>
              <a:t>Provide code style unification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/>
              <a:t>Types of Creational patterns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Singleton, Factory Method, Abstract Factory, Builder, Prototype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622CDC1-36F6-478C-939F-7F39EE979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5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AFF8DD8-E11D-4149-B190-D7B11AA62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1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0F04475-528C-4F19-8D07-1C45EB5C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82ADBE8-BBAF-40F1-A0C2-7D20062FF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64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87BBFF-5D51-47E9-93B2-1C94740D48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59" y="1734015"/>
            <a:ext cx="3056481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C6963-CCA1-47B7-A1D3-16283F1B54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Design Pattern?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D8BFC5-3520-4215-BF1D-47B375C175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Name, Problem, Solution and Consequences</a:t>
            </a:r>
          </a:p>
        </p:txBody>
      </p:sp>
    </p:spTree>
    <p:extLst>
      <p:ext uri="{BB962C8B-B14F-4D97-AF65-F5344CB8AC3E}">
        <p14:creationId xmlns:p14="http://schemas.microsoft.com/office/powerpoint/2010/main" val="8093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solutions to common problems in software design</a:t>
            </a:r>
          </a:p>
          <a:p>
            <a:pPr lvl="1"/>
            <a:r>
              <a:rPr lang="en-US" dirty="0"/>
              <a:t>Problem/solution pairs within a given context</a:t>
            </a:r>
          </a:p>
          <a:p>
            <a:r>
              <a:rPr lang="en-US" dirty="0"/>
              <a:t>Not a finished solution</a:t>
            </a:r>
          </a:p>
          <a:p>
            <a:r>
              <a:rPr lang="en-US" dirty="0"/>
              <a:t>A template or recipe for solving certain problems</a:t>
            </a:r>
          </a:p>
          <a:p>
            <a:r>
              <a:rPr lang="en-US" dirty="0"/>
              <a:t>With names to identify and talk about them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Design Patterns Are?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AD9E71-6B8E-4D8B-B746-A2417EA9B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837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 deal with</a:t>
            </a:r>
          </a:p>
          <a:p>
            <a:pPr lvl="1"/>
            <a:r>
              <a:rPr lang="en-US" dirty="0"/>
              <a:t>Application and system design</a:t>
            </a:r>
          </a:p>
          <a:p>
            <a:pPr lvl="1"/>
            <a:r>
              <a:rPr lang="en-US" dirty="0"/>
              <a:t>Abstractions on top of code</a:t>
            </a:r>
          </a:p>
          <a:p>
            <a:pPr lvl="1"/>
            <a:r>
              <a:rPr lang="en-US" dirty="0"/>
              <a:t>Relationships between classes or other collaborators</a:t>
            </a:r>
          </a:p>
          <a:p>
            <a:pPr lvl="1"/>
            <a:r>
              <a:rPr lang="en-US" dirty="0"/>
              <a:t>Problems that have already been solved</a:t>
            </a:r>
          </a:p>
          <a:p>
            <a:r>
              <a:rPr lang="en-US" dirty="0"/>
              <a:t>Patterns are not concerned with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Specific implementation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Design Patterns Are?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B802E8-EC10-4074-86D8-752716A1C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2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Christopher Alexander</a:t>
            </a:r>
          </a:p>
          <a:p>
            <a:pPr lvl="1"/>
            <a:r>
              <a:rPr lang="en-GB" dirty="0"/>
              <a:t>Very successful architect</a:t>
            </a:r>
          </a:p>
          <a:p>
            <a:pPr lvl="1"/>
            <a:r>
              <a:rPr lang="en-GB" dirty="0"/>
              <a:t>A Pattern Language: Towns, Buildings, Construction, 1977</a:t>
            </a:r>
          </a:p>
          <a:p>
            <a:r>
              <a:rPr lang="en-GB" dirty="0"/>
              <a:t>Context: </a:t>
            </a:r>
          </a:p>
          <a:p>
            <a:pPr lvl="1"/>
            <a:r>
              <a:rPr lang="en-GB" dirty="0"/>
              <a:t>City Planning and Building architectures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Origins of Design Patterns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5342" y="4789470"/>
            <a:ext cx="10319072" cy="1607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150" b="1" dirty="0">
                <a:latin typeface="Consolas" pitchFamily="49" charset="0"/>
              </a:rPr>
              <a:t>"Each pattern describes a problem which occurs over and over again in our environment and then describes the core of the solution to that problem, in such a way that you can use this solution a million times over, without ever doing it in the same way twice".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20B606-621C-4A38-A1E4-F3F886A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00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Search for recurring successful designs </a:t>
            </a:r>
          </a:p>
          <a:p>
            <a:pPr lvl="1"/>
            <a:r>
              <a:rPr lang="en-GB" dirty="0"/>
              <a:t>Emergent designs from practice</a:t>
            </a:r>
          </a:p>
          <a:p>
            <a:r>
              <a:rPr lang="en-GB" dirty="0"/>
              <a:t>Supporting higher levels of design reuse is quite challenging</a:t>
            </a:r>
          </a:p>
          <a:p>
            <a:r>
              <a:rPr lang="en-GB" dirty="0"/>
              <a:t>Described in Gama, Helm, Johnson, Vlissides 1995 (i.e., "Gang of Four Book")</a:t>
            </a:r>
          </a:p>
          <a:p>
            <a:r>
              <a:rPr lang="en-GB" dirty="0"/>
              <a:t>Based on work by Christopher Alexander </a:t>
            </a:r>
          </a:p>
          <a:p>
            <a:pPr lvl="1"/>
            <a:r>
              <a:rPr lang="en-GB" dirty="0"/>
              <a:t>An Architect on building homes, buildings and towns</a:t>
            </a: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Origins of Design Patterns (2)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39822C-4152-4708-8A38-619AF1800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835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Graphical notation is generally not sufficient</a:t>
            </a:r>
          </a:p>
          <a:p>
            <a:r>
              <a:rPr lang="en-GB" dirty="0"/>
              <a:t>In order to reuse design decisions the alternatives and trade-offs that led to the decisions are critical knowledge</a:t>
            </a:r>
          </a:p>
          <a:p>
            <a:r>
              <a:rPr lang="en-GB" dirty="0"/>
              <a:t>Concrete examples are also important</a:t>
            </a:r>
          </a:p>
          <a:p>
            <a:r>
              <a:rPr lang="en-GB" dirty="0"/>
              <a:t>The history of the why, when, and how set the stage for the context of usage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Describing Design Patterns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FA5880-25BC-4151-8A9D-569A6767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785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1866</Words>
  <Application>Microsoft Office PowerPoint</Application>
  <PresentationFormat>Widescreen</PresentationFormat>
  <Paragraphs>296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Creational Design Patterns</vt:lpstr>
      <vt:lpstr>Table of Contents</vt:lpstr>
      <vt:lpstr>Have a Question?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When to Use Patterns?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Simple Factory</vt:lpstr>
      <vt:lpstr>Factory Method</vt:lpstr>
      <vt:lpstr>Abstract Factory</vt:lpstr>
      <vt:lpstr>Builder</vt:lpstr>
      <vt:lpstr>Builder (2)</vt:lpstr>
      <vt:lpstr>Prototype</vt:lpstr>
      <vt:lpstr>Other Creational Patterns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Atanas Atanasov</cp:lastModifiedBy>
  <cp:revision>8</cp:revision>
  <dcterms:created xsi:type="dcterms:W3CDTF">2018-05-23T13:08:44Z</dcterms:created>
  <dcterms:modified xsi:type="dcterms:W3CDTF">2019-12-16T11:06:48Z</dcterms:modified>
  <cp:category>computer programming; programming</cp:category>
</cp:coreProperties>
</file>