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0" r:id="rId2"/>
    <p:sldMasterId id="2147483685" r:id="rId3"/>
  </p:sldMasterIdLst>
  <p:notesMasterIdLst>
    <p:notesMasterId r:id="rId61"/>
  </p:notesMasterIdLst>
  <p:handoutMasterIdLst>
    <p:handoutMasterId r:id="rId62"/>
  </p:handoutMasterIdLst>
  <p:sldIdLst>
    <p:sldId id="1137" r:id="rId4"/>
    <p:sldId id="1138" r:id="rId5"/>
    <p:sldId id="1201" r:id="rId6"/>
    <p:sldId id="1226" r:id="rId7"/>
    <p:sldId id="1198" r:id="rId8"/>
    <p:sldId id="1199" r:id="rId9"/>
    <p:sldId id="1200" r:id="rId10"/>
    <p:sldId id="1249" r:id="rId11"/>
    <p:sldId id="1202" r:id="rId12"/>
    <p:sldId id="1203" r:id="rId13"/>
    <p:sldId id="1204" r:id="rId14"/>
    <p:sldId id="1205" r:id="rId15"/>
    <p:sldId id="1208" r:id="rId16"/>
    <p:sldId id="1239" r:id="rId17"/>
    <p:sldId id="1139" r:id="rId18"/>
    <p:sldId id="1197" r:id="rId19"/>
    <p:sldId id="1209" r:id="rId20"/>
    <p:sldId id="1210" r:id="rId21"/>
    <p:sldId id="1211" r:id="rId22"/>
    <p:sldId id="1213" r:id="rId23"/>
    <p:sldId id="1220" r:id="rId24"/>
    <p:sldId id="1240" r:id="rId25"/>
    <p:sldId id="1218" r:id="rId26"/>
    <p:sldId id="1219" r:id="rId27"/>
    <p:sldId id="1217" r:id="rId28"/>
    <p:sldId id="1241" r:id="rId29"/>
    <p:sldId id="1222" r:id="rId30"/>
    <p:sldId id="1221" r:id="rId31"/>
    <p:sldId id="1192" r:id="rId32"/>
    <p:sldId id="1196" r:id="rId33"/>
    <p:sldId id="1195" r:id="rId34"/>
    <p:sldId id="1194" r:id="rId35"/>
    <p:sldId id="1242" r:id="rId36"/>
    <p:sldId id="1206" r:id="rId37"/>
    <p:sldId id="1248" r:id="rId38"/>
    <p:sldId id="1207" r:id="rId39"/>
    <p:sldId id="1247" r:id="rId40"/>
    <p:sldId id="1227" r:id="rId41"/>
    <p:sldId id="1228" r:id="rId42"/>
    <p:sldId id="1229" r:id="rId43"/>
    <p:sldId id="1230" r:id="rId44"/>
    <p:sldId id="1237" r:id="rId45"/>
    <p:sldId id="1238" r:id="rId46"/>
    <p:sldId id="1231" r:id="rId47"/>
    <p:sldId id="1232" r:id="rId48"/>
    <p:sldId id="1233" r:id="rId49"/>
    <p:sldId id="1234" r:id="rId50"/>
    <p:sldId id="1236" r:id="rId51"/>
    <p:sldId id="1243" r:id="rId52"/>
    <p:sldId id="1244" r:id="rId53"/>
    <p:sldId id="1245" r:id="rId54"/>
    <p:sldId id="1179" r:id="rId55"/>
    <p:sldId id="1180" r:id="rId56"/>
    <p:sldId id="1225" r:id="rId57"/>
    <p:sldId id="1182" r:id="rId58"/>
    <p:sldId id="1183" r:id="rId59"/>
    <p:sldId id="1184" r:id="rId60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911D922C-24D3-4B62-A94F-E8C57DA57B67}">
          <p14:sldIdLst>
            <p14:sldId id="1137"/>
            <p14:sldId id="1138"/>
          </p14:sldIdLst>
        </p14:section>
        <p14:section name="What is Reflection?" id="{93C1CB9A-8AB1-4ABE-BA96-CD70AC26FE31}">
          <p14:sldIdLst>
            <p14:sldId id="1201"/>
            <p14:sldId id="1226"/>
            <p14:sldId id="1198"/>
            <p14:sldId id="1199"/>
            <p14:sldId id="1200"/>
            <p14:sldId id="1249"/>
          </p14:sldIdLst>
        </p14:section>
        <p14:section name="Loading of Assemblies" id="{3A14A740-8436-418F-BBF8-7AF772B05FD3}">
          <p14:sldIdLst>
            <p14:sldId id="1202"/>
            <p14:sldId id="1203"/>
            <p14:sldId id="1204"/>
            <p14:sldId id="1205"/>
            <p14:sldId id="1208"/>
            <p14:sldId id="1239"/>
          </p14:sldIdLst>
        </p14:section>
        <p14:section name="What is GAC?" id="{5627D5DB-C572-4062-B650-6F65D66A28B1}">
          <p14:sldIdLst>
            <p14:sldId id="1139"/>
            <p14:sldId id="1197"/>
          </p14:sldIdLst>
        </p14:section>
        <p14:section name="System.Type" id="{8F93184A-D7C7-4D96-A3FA-A2F08CB3AB18}">
          <p14:sldIdLst>
            <p14:sldId id="1209"/>
            <p14:sldId id="1210"/>
            <p14:sldId id="1211"/>
            <p14:sldId id="1213"/>
            <p14:sldId id="1220"/>
            <p14:sldId id="1240"/>
          </p14:sldIdLst>
        </p14:section>
        <p14:section name="Instances and Invocations" id="{D3F99373-1292-416A-905D-2E9DFB5973AA}">
          <p14:sldIdLst>
            <p14:sldId id="1218"/>
            <p14:sldId id="1219"/>
            <p14:sldId id="1217"/>
            <p14:sldId id="1241"/>
          </p14:sldIdLst>
        </p14:section>
        <p14:section name="Generics Demo" id="{8E909D38-A71B-437E-BE76-652E045E2E5F}">
          <p14:sldIdLst>
            <p14:sldId id="1222"/>
            <p14:sldId id="1221"/>
          </p14:sldIdLst>
        </p14:section>
        <p14:section name="Reflection Emit" id="{26D79924-AA1A-4EB2-876D-6001246FB825}">
          <p14:sldIdLst>
            <p14:sldId id="1192"/>
            <p14:sldId id="1196"/>
            <p14:sldId id="1195"/>
            <p14:sldId id="1194"/>
            <p14:sldId id="1242"/>
          </p14:sldIdLst>
        </p14:section>
        <p14:section name="Decompilation and Obfuscation" id="{747407C6-A147-4303-92FD-DF38B9D65986}">
          <p14:sldIdLst>
            <p14:sldId id="1206"/>
            <p14:sldId id="1248"/>
            <p14:sldId id="1207"/>
            <p14:sldId id="1247"/>
            <p14:sldId id="1227"/>
          </p14:sldIdLst>
        </p14:section>
        <p14:section name="Roslyn" id="{EC11A718-2C9F-48A0-8539-EBC627C15AE9}">
          <p14:sldIdLst>
            <p14:sldId id="1228"/>
            <p14:sldId id="1229"/>
            <p14:sldId id="1230"/>
            <p14:sldId id="1237"/>
          </p14:sldIdLst>
        </p14:section>
        <p14:section name="Code Analyzer" id="{965205FF-BF18-4085-A8AA-44766F58F5CB}">
          <p14:sldIdLst>
            <p14:sldId id="1238"/>
            <p14:sldId id="1231"/>
            <p14:sldId id="1232"/>
            <p14:sldId id="1233"/>
            <p14:sldId id="1234"/>
            <p14:sldId id="1236"/>
          </p14:sldIdLst>
        </p14:section>
        <p14:section name="Mono.Cecil" id="{345B49BB-95EF-420D-8F31-BD7EB0B942CB}">
          <p14:sldIdLst>
            <p14:sldId id="1243"/>
            <p14:sldId id="1244"/>
            <p14:sldId id="1245"/>
          </p14:sldIdLst>
        </p14:section>
        <p14:section name="Conclusion" id="{63F5C426-1202-4D38-BCC3-6860069A52C2}">
          <p14:sldIdLst>
            <p14:sldId id="1179"/>
            <p14:sldId id="1180"/>
            <p14:sldId id="1225"/>
            <p14:sldId id="1182"/>
            <p14:sldId id="1183"/>
            <p14:sldId id="118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3606"/>
    <a:srgbClr val="F0A22E"/>
    <a:srgbClr val="603A14"/>
    <a:srgbClr val="E85C0E"/>
    <a:srgbClr val="BAB398"/>
    <a:srgbClr val="ADA485"/>
    <a:srgbClr val="C6C0AA"/>
    <a:srgbClr val="663106"/>
    <a:srgbClr val="F8DC9E"/>
    <a:srgbClr val="FBEEDC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06" autoAdjust="0"/>
    <p:restoredTop sz="89435" autoAdjust="0"/>
  </p:normalViewPr>
  <p:slideViewPr>
    <p:cSldViewPr>
      <p:cViewPr varScale="1">
        <p:scale>
          <a:sx n="54" d="100"/>
          <a:sy n="54" d="100"/>
        </p:scale>
        <p:origin x="198" y="66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63" Type="http://schemas.openxmlformats.org/officeDocument/2006/relationships/commentAuthors" Target="commentAuthor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theme" Target="theme/theme1.xml"/><Relationship Id="rId5" Type="http://schemas.openxmlformats.org/officeDocument/2006/relationships/slide" Target="slides/slide2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presProps" Target="presProp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2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tableStyles" Target="tableStyles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5/12/2020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5/12/2020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5884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© Software University Foundation – </a:t>
            </a:r>
            <a:r>
              <a:rPr kumimoji="0" lang="en-US" sz="1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http://softuni.org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987132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53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67816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473547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275084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56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84421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395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26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3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25.png"/><Relationship Id="rId4" Type="http://schemas.openxmlformats.org/officeDocument/2006/relationships/image" Target="../media/image22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27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9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1.png"/><Relationship Id="rId4" Type="http://schemas.openxmlformats.org/officeDocument/2006/relationships/image" Target="../media/image28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3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7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36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35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40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8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1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8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Layouts/_rels/slideLayout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26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23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25.png"/><Relationship Id="rId4" Type="http://schemas.openxmlformats.org/officeDocument/2006/relationships/image" Target="../media/image22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27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29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1.png"/><Relationship Id="rId4" Type="http://schemas.openxmlformats.org/officeDocument/2006/relationships/image" Target="../media/image28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3.png"/></Relationships>
</file>

<file path=ppt/slideLayouts/_rels/slideLayout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7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36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3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8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6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7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6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60" y="6035665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90" y="6035665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6" y="254857"/>
            <a:ext cx="10962447" cy="882654"/>
          </a:xfrm>
        </p:spPr>
        <p:txBody>
          <a:bodyPr/>
          <a:lstStyle>
            <a:lvl1pPr algn="ctr">
              <a:defRPr sz="4797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5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41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/>
        </p:nvSpPr>
        <p:spPr>
          <a:xfrm>
            <a:off x="-1588" y="6702676"/>
            <a:ext cx="12188825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49366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6" y="1355077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036" indent="0">
              <a:buNone/>
              <a:defRPr sz="3730"/>
            </a:lvl2pPr>
            <a:lvl3pPr marL="1218072" indent="0">
              <a:buNone/>
              <a:defRPr sz="3197"/>
            </a:lvl3pPr>
            <a:lvl4pPr marL="1827109" indent="0">
              <a:buNone/>
              <a:defRPr sz="2664"/>
            </a:lvl4pPr>
            <a:lvl5pPr marL="2436145" indent="0">
              <a:buNone/>
              <a:defRPr sz="2664"/>
            </a:lvl5pPr>
            <a:lvl6pPr marL="3045182" indent="0">
              <a:buNone/>
              <a:defRPr sz="2664"/>
            </a:lvl6pPr>
            <a:lvl7pPr marL="3654218" indent="0">
              <a:buNone/>
              <a:defRPr sz="2664"/>
            </a:lvl7pPr>
            <a:lvl8pPr marL="4263254" indent="0">
              <a:buNone/>
              <a:defRPr sz="2664"/>
            </a:lvl8pPr>
            <a:lvl9pPr marL="4872290" indent="0">
              <a:buNone/>
              <a:defRPr sz="2664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3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3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8" y="1353867"/>
            <a:ext cx="7197424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4E03154-67DD-4056-8907-5F7123F885BB}" type="datetime1">
              <a:rPr lang="en-US" smtClean="0"/>
              <a:t>5/12/2020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0694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5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578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4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4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8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03154-67DD-4056-8907-5F7123F885BB}" type="datetime1">
              <a:rPr lang="en-US" smtClean="0"/>
              <a:t>5/12/2020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7" y="1702474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4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4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4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4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2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3390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03154-67DD-4056-8907-5F7123F885BB}" type="datetime1">
              <a:rPr lang="en-US" smtClean="0"/>
              <a:t>5/12/2020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7887" y="3048001"/>
            <a:ext cx="4142269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5869" y="1269705"/>
            <a:ext cx="3506115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95" y="4961886"/>
            <a:ext cx="6685847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1487" y="1253341"/>
            <a:ext cx="3536315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667" y="1297094"/>
            <a:ext cx="4110401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93" y="3323273"/>
            <a:ext cx="6676269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/>
        </p:nvSpPr>
        <p:spPr>
          <a:xfrm>
            <a:off x="0" y="-7074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8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761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/>
        </p:nvSpPr>
        <p:spPr>
          <a:xfrm>
            <a:off x="0" y="-7074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8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4143" y="1200162"/>
            <a:ext cx="6095011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22" y="1399790"/>
            <a:ext cx="5352870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22" y="2317265"/>
            <a:ext cx="6665764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7"/>
          <a:stretch/>
        </p:blipFill>
        <p:spPr bwMode="auto">
          <a:xfrm>
            <a:off x="7759479" y="2602277"/>
            <a:ext cx="3154360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683" y="5230897"/>
            <a:ext cx="7165745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5436" y="4510112"/>
            <a:ext cx="3351927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794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1" y="1186308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7"/>
            </a:lvl1pPr>
            <a:lvl2pPr marL="989684" marR="0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7" dirty="0"/>
              <a:t>Software University – High-Quality Education, </a:t>
            </a:r>
            <a:br>
              <a:rPr lang="en-US" sz="3197" dirty="0"/>
            </a:br>
            <a:r>
              <a:rPr lang="en-US" sz="3197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7" noProof="1">
                <a:hlinkClick r:id="rId3"/>
              </a:rPr>
              <a:t>softuni.bg</a:t>
            </a:r>
            <a:r>
              <a:rPr lang="en-US" sz="2897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Foundation</a:t>
            </a:r>
            <a:endParaRPr lang="bg-BG" sz="3197" dirty="0"/>
          </a:p>
          <a:p>
            <a:pPr lvl="1">
              <a:lnSpc>
                <a:spcPct val="100000"/>
              </a:lnSpc>
            </a:pPr>
            <a:r>
              <a:rPr lang="en-US" sz="2997" noProof="1">
                <a:hlinkClick r:id="rId4"/>
              </a:rPr>
              <a:t>http://softuni.foundation/</a:t>
            </a:r>
            <a:endParaRPr lang="en-US" sz="2997" noProof="1"/>
          </a:p>
          <a:p>
            <a:pPr>
              <a:lnSpc>
                <a:spcPct val="100000"/>
              </a:lnSpc>
            </a:pPr>
            <a:r>
              <a:rPr lang="en-US" sz="3197" dirty="0"/>
              <a:t>Software University @ Facebook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kumimoji="0" lang="en-US" sz="2897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7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Forums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lang="en-US" sz="2797" dirty="0">
                <a:hlinkClick r:id="rId6"/>
              </a:rPr>
              <a:t>forum.softuni.bg</a:t>
            </a:r>
            <a:endParaRPr lang="en-US" sz="2797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5" y="5017463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60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9" y="1319424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2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61680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7484FE-4AE5-402A-8F45-8233A8C35A0E}" type="datetime1">
              <a:rPr lang="en-US" smtClean="0"/>
              <a:t>5/12/2020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bg bwMode="grayWhite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763953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63322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8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6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7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6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60" y="6035665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90" y="6035665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6" y="254857"/>
            <a:ext cx="10962447" cy="882654"/>
          </a:xfrm>
        </p:spPr>
        <p:txBody>
          <a:bodyPr/>
          <a:lstStyle>
            <a:lvl1pPr algn="ctr">
              <a:defRPr sz="4797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5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41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88825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3238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8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5"/>
            <a:ext cx="8180332" cy="4795935"/>
          </a:xfrm>
        </p:spPr>
        <p:txBody>
          <a:bodyPr/>
          <a:lstStyle>
            <a:lvl1pPr marL="513888" indent="-513888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5/12/2020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744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8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5"/>
            <a:ext cx="8180332" cy="4795935"/>
          </a:xfrm>
        </p:spPr>
        <p:txBody>
          <a:bodyPr/>
          <a:lstStyle>
            <a:lvl1pPr marL="513888" indent="-513888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4E03154-67DD-4056-8907-5F7123F885BB}" type="datetime1">
              <a:rPr lang="en-US" smtClean="0"/>
              <a:t>5/12/2020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1689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4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9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7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2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5131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8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5/12/2020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621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2" y="3314705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4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5/12/2020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8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627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5/12/2020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023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2773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4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24" tIns="60912" rIns="121824" bIns="6091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6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4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1"/>
            <a:ext cx="5424735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1"/>
            <a:ext cx="5424734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8" y="6390561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5/12/2020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164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2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036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6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7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5/12/2020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478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6" y="1355077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036" indent="0">
              <a:buNone/>
              <a:defRPr sz="3730"/>
            </a:lvl2pPr>
            <a:lvl3pPr marL="1218072" indent="0">
              <a:buNone/>
              <a:defRPr sz="3197"/>
            </a:lvl3pPr>
            <a:lvl4pPr marL="1827109" indent="0">
              <a:buNone/>
              <a:defRPr sz="2664"/>
            </a:lvl4pPr>
            <a:lvl5pPr marL="2436145" indent="0">
              <a:buNone/>
              <a:defRPr sz="2664"/>
            </a:lvl5pPr>
            <a:lvl6pPr marL="3045182" indent="0">
              <a:buNone/>
              <a:defRPr sz="2664"/>
            </a:lvl6pPr>
            <a:lvl7pPr marL="3654218" indent="0">
              <a:buNone/>
              <a:defRPr sz="2664"/>
            </a:lvl7pPr>
            <a:lvl8pPr marL="4263254" indent="0">
              <a:buNone/>
              <a:defRPr sz="2664"/>
            </a:lvl8pPr>
            <a:lvl9pPr marL="4872290" indent="0">
              <a:buNone/>
              <a:defRPr sz="2664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3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3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8" y="1353867"/>
            <a:ext cx="7197424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5/12/2020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24453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5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578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4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4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8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5/12/2020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7" y="1702474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4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4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4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4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2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9203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5/12/2020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7887" y="3048001"/>
            <a:ext cx="4142269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5869" y="1269705"/>
            <a:ext cx="3506115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95" y="4961886"/>
            <a:ext cx="6685847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1487" y="1253341"/>
            <a:ext cx="3536315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667" y="1297094"/>
            <a:ext cx="4110401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93" y="3323273"/>
            <a:ext cx="6676269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8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006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4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9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7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2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2308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8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4143" y="1200162"/>
            <a:ext cx="6095011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22" y="1399790"/>
            <a:ext cx="5352870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22" y="2317265"/>
            <a:ext cx="6665764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7"/>
          <a:stretch/>
        </p:blipFill>
        <p:spPr bwMode="auto">
          <a:xfrm>
            <a:off x="7759479" y="2602277"/>
            <a:ext cx="3154360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683" y="5230897"/>
            <a:ext cx="7165745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5436" y="4510112"/>
            <a:ext cx="3351927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915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1" y="1186308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7"/>
            </a:lvl1pPr>
            <a:lvl2pPr marL="989684" marR="0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7" dirty="0"/>
              <a:t>Software University – High-Quality Education, </a:t>
            </a:r>
            <a:br>
              <a:rPr lang="en-US" sz="3197" dirty="0"/>
            </a:br>
            <a:r>
              <a:rPr lang="en-US" sz="3197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7" noProof="1">
                <a:hlinkClick r:id="rId3"/>
              </a:rPr>
              <a:t>softuni.bg</a:t>
            </a:r>
            <a:r>
              <a:rPr lang="en-US" sz="2897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Foundation</a:t>
            </a:r>
            <a:endParaRPr lang="bg-BG" sz="3197" dirty="0"/>
          </a:p>
          <a:p>
            <a:pPr lvl="1">
              <a:lnSpc>
                <a:spcPct val="100000"/>
              </a:lnSpc>
            </a:pPr>
            <a:r>
              <a:rPr lang="en-US" sz="2997" noProof="1">
                <a:hlinkClick r:id="rId4"/>
              </a:rPr>
              <a:t>http://softuni.foundation/</a:t>
            </a:r>
            <a:endParaRPr lang="en-US" sz="2997" noProof="1"/>
          </a:p>
          <a:p>
            <a:pPr>
              <a:lnSpc>
                <a:spcPct val="100000"/>
              </a:lnSpc>
            </a:pPr>
            <a:r>
              <a:rPr lang="en-US" sz="3197" dirty="0"/>
              <a:t>Software University @ Facebook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kumimoji="0" lang="en-US" sz="2897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7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Forums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lang="en-US" sz="2797" dirty="0">
                <a:hlinkClick r:id="rId6"/>
              </a:rPr>
              <a:t>forum.softuni.bg</a:t>
            </a:r>
            <a:endParaRPr lang="en-US" sz="2797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5" y="5017463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60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9" y="1319424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2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68920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8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74E03154-67DD-4056-8907-5F7123F885BB}" type="datetime1">
              <a:rPr lang="en-US" smtClean="0"/>
              <a:t>5/12/2020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440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2" y="3314705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4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74E03154-67DD-4056-8907-5F7123F885BB}" type="datetime1">
              <a:rPr lang="en-US" smtClean="0"/>
              <a:t>5/12/2020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8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207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817484FE-4AE5-402A-8F45-8233A8C35A0E}" type="datetime1">
              <a:rPr lang="en-US" smtClean="0"/>
              <a:t>5/12/2020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198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22343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4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24" tIns="60912" rIns="121824" bIns="6091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6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4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1"/>
            <a:ext cx="5424735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1"/>
            <a:ext cx="5424734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8" y="6390561"/>
            <a:ext cx="808502" cy="308845"/>
          </a:xfrm>
        </p:spPr>
        <p:txBody>
          <a:bodyPr/>
          <a:lstStyle/>
          <a:p>
            <a:fld id="{74E03154-67DD-4056-8907-5F7123F885BB}" type="datetime1">
              <a:rPr lang="en-US" smtClean="0"/>
              <a:t>5/12/2020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459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2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036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6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7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5/12/2020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970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8" y="6397197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74E03154-67DD-4056-8907-5F7123F885BB}" type="datetime1">
              <a:rPr lang="en-US" smtClean="0"/>
              <a:t>5/12/2020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70" y="6397197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7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6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08922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62" r:id="rId15"/>
    <p:sldLayoutId id="2147483701" r:id="rId16"/>
    <p:sldLayoutId id="2147483702" r:id="rId17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072" rtl="0" eaLnBrk="1" latinLnBrk="1" hangingPunct="1">
        <a:spcBef>
          <a:spcPct val="0"/>
        </a:spcBef>
        <a:buNone/>
        <a:defRPr sz="3997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778" indent="-456778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7" kern="1200">
          <a:solidFill>
            <a:schemeClr val="tx1"/>
          </a:solidFill>
          <a:latin typeface="+mn-lt"/>
          <a:ea typeface="+mn-ea"/>
          <a:cs typeface="+mn-cs"/>
        </a:defRPr>
      </a:lvl1pPr>
      <a:lvl2pPr marL="989684" indent="-380648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7" kern="1200">
          <a:solidFill>
            <a:schemeClr val="tx1"/>
          </a:solidFill>
          <a:latin typeface="+mn-lt"/>
          <a:ea typeface="+mn-ea"/>
          <a:cs typeface="+mn-cs"/>
        </a:defRPr>
      </a:lvl2pPr>
      <a:lvl3pPr marL="1522591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7" kern="1200">
          <a:solidFill>
            <a:schemeClr val="tx1"/>
          </a:solidFill>
          <a:latin typeface="+mn-lt"/>
          <a:ea typeface="+mn-ea"/>
          <a:cs typeface="+mn-cs"/>
        </a:defRPr>
      </a:lvl3pPr>
      <a:lvl4pPr marL="2131627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7" kern="1200">
          <a:solidFill>
            <a:schemeClr val="tx1"/>
          </a:solidFill>
          <a:latin typeface="+mn-lt"/>
          <a:ea typeface="+mn-ea"/>
          <a:cs typeface="+mn-cs"/>
        </a:defRPr>
      </a:lvl4pPr>
      <a:lvl5pPr marL="2740663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7" kern="1200">
          <a:solidFill>
            <a:schemeClr val="tx1"/>
          </a:solidFill>
          <a:latin typeface="+mn-lt"/>
          <a:ea typeface="+mn-ea"/>
          <a:cs typeface="+mn-cs"/>
        </a:defRPr>
      </a:lvl5pPr>
      <a:lvl6pPr marL="3349699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6pPr>
      <a:lvl7pPr marL="3958736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7pPr>
      <a:lvl8pPr marL="4567772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8pPr>
      <a:lvl9pPr marL="5176808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1pPr>
      <a:lvl2pPr marL="609036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2pPr>
      <a:lvl3pPr marL="121807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3pPr>
      <a:lvl4pPr marL="1827109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4pPr>
      <a:lvl5pPr marL="2436145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5pPr>
      <a:lvl6pPr marL="304518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6pPr>
      <a:lvl7pPr marL="3654218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7pPr>
      <a:lvl8pPr marL="4263254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8pPr>
      <a:lvl9pPr marL="487229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1843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8" y="6397197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5/12/2020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70" y="6397197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7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6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58581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072" rtl="0" eaLnBrk="1" latinLnBrk="1" hangingPunct="1">
        <a:spcBef>
          <a:spcPct val="0"/>
        </a:spcBef>
        <a:buNone/>
        <a:defRPr sz="3997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778" indent="-456778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7" kern="1200">
          <a:solidFill>
            <a:schemeClr val="tx1"/>
          </a:solidFill>
          <a:latin typeface="+mn-lt"/>
          <a:ea typeface="+mn-ea"/>
          <a:cs typeface="+mn-cs"/>
        </a:defRPr>
      </a:lvl1pPr>
      <a:lvl2pPr marL="989684" indent="-380648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7" kern="1200">
          <a:solidFill>
            <a:schemeClr val="tx1"/>
          </a:solidFill>
          <a:latin typeface="+mn-lt"/>
          <a:ea typeface="+mn-ea"/>
          <a:cs typeface="+mn-cs"/>
        </a:defRPr>
      </a:lvl2pPr>
      <a:lvl3pPr marL="1522591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7" kern="1200">
          <a:solidFill>
            <a:schemeClr val="tx1"/>
          </a:solidFill>
          <a:latin typeface="+mn-lt"/>
          <a:ea typeface="+mn-ea"/>
          <a:cs typeface="+mn-cs"/>
        </a:defRPr>
      </a:lvl3pPr>
      <a:lvl4pPr marL="2131627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7" kern="1200">
          <a:solidFill>
            <a:schemeClr val="tx1"/>
          </a:solidFill>
          <a:latin typeface="+mn-lt"/>
          <a:ea typeface="+mn-ea"/>
          <a:cs typeface="+mn-cs"/>
        </a:defRPr>
      </a:lvl4pPr>
      <a:lvl5pPr marL="2740663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7" kern="1200">
          <a:solidFill>
            <a:schemeClr val="tx1"/>
          </a:solidFill>
          <a:latin typeface="+mn-lt"/>
          <a:ea typeface="+mn-ea"/>
          <a:cs typeface="+mn-cs"/>
        </a:defRPr>
      </a:lvl5pPr>
      <a:lvl6pPr marL="3349699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6pPr>
      <a:lvl7pPr marL="3958736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7pPr>
      <a:lvl8pPr marL="4567772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8pPr>
      <a:lvl9pPr marL="5176808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1pPr>
      <a:lvl2pPr marL="609036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2pPr>
      <a:lvl3pPr marL="121807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3pPr>
      <a:lvl4pPr marL="1827109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4pPr>
      <a:lvl5pPr marL="2436145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5pPr>
      <a:lvl6pPr marL="304518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6pPr>
      <a:lvl7pPr marL="3654218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7pPr>
      <a:lvl8pPr marL="4263254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8pPr>
      <a:lvl9pPr marL="487229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core/deploying/runtime-store" TargetMode="Externa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0xd4d/dnSpy" TargetMode="External"/><Relationship Id="rId2" Type="http://schemas.openxmlformats.org/officeDocument/2006/relationships/hyperlink" Target="https://github.com/icsharpcode/ILSpy" TargetMode="Externa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6.png"/><Relationship Id="rId5" Type="http://schemas.openxmlformats.org/officeDocument/2006/relationships/hyperlink" Target="https://www.telerik.com/products/decompiler.aspx" TargetMode="External"/><Relationship Id="rId4" Type="http://schemas.openxmlformats.org/officeDocument/2006/relationships/hyperlink" Target="https://www.jetbrains.com/decompiler/" TargetMode="Externa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karing/ConfuserEx" TargetMode="External"/><Relationship Id="rId7" Type="http://schemas.openxmlformats.org/officeDocument/2006/relationships/image" Target="../media/image48.png"/><Relationship Id="rId2" Type="http://schemas.openxmlformats.org/officeDocument/2006/relationships/hyperlink" Target="https://github.com/yck1509/ConfuserEx" TargetMode="Externa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7.png"/><Relationship Id="rId5" Type="http://schemas.openxmlformats.org/officeDocument/2006/relationships/hyperlink" Target="https://www.obfuscar.com/" TargetMode="External"/><Relationship Id="rId4" Type="http://schemas.openxmlformats.org/officeDocument/2006/relationships/hyperlink" Target="https://github.com/XenocodeRCE/neo-ConfuserEx" TargetMode="Externa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otnet/roslyn" TargetMode="Externa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bevain/cecil" TargetMode="Externa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csharp-oop-basic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61.png"/><Relationship Id="rId26" Type="http://schemas.openxmlformats.org/officeDocument/2006/relationships/image" Target="../media/image65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58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60.png"/><Relationship Id="rId20" Type="http://schemas.openxmlformats.org/officeDocument/2006/relationships/image" Target="../media/image6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5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64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57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54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59.png"/><Relationship Id="rId22" Type="http://schemas.openxmlformats.org/officeDocument/2006/relationships/image" Target="../media/image63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jpeg"/><Relationship Id="rId3" Type="http://schemas.openxmlformats.org/officeDocument/2006/relationships/hyperlink" Target="https://www.is-bg.net/" TargetMode="External"/><Relationship Id="rId7" Type="http://schemas.openxmlformats.org/officeDocument/2006/relationships/hyperlink" Target="http://www.world-of-myths.com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7.png"/><Relationship Id="rId5" Type="http://schemas.openxmlformats.org/officeDocument/2006/relationships/hyperlink" Target="https://www.onebitsoftware.net/" TargetMode="External"/><Relationship Id="rId10" Type="http://schemas.openxmlformats.org/officeDocument/2006/relationships/image" Target="../media/image69.gif"/><Relationship Id="rId4" Type="http://schemas.openxmlformats.org/officeDocument/2006/relationships/image" Target="../media/image66.jpeg"/><Relationship Id="rId9" Type="http://schemas.openxmlformats.org/officeDocument/2006/relationships/hyperlink" Target="https://www.lukanet.com/" TargetMode="External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3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4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36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Reflection</a:t>
            </a:r>
          </a:p>
        </p:txBody>
      </p:sp>
      <p:sp>
        <p:nvSpPr>
          <p:cNvPr id="31" name="Text Placeholder 9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GB" noProof="1"/>
              <a:t>Software University</a:t>
            </a:r>
            <a:endParaRPr lang="en-GB" dirty="0"/>
          </a:p>
        </p:txBody>
      </p:sp>
      <p:sp>
        <p:nvSpPr>
          <p:cNvPr id="30" name="Text Placeholder 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pPr lvl="0" defTabSz="1218438"/>
            <a:r>
              <a:rPr lang="en-US" sz="1798" dirty="0">
                <a:solidFill>
                  <a:srgbClr val="234465">
                    <a:lumMod val="75000"/>
                  </a:srgbClr>
                </a:solidFill>
                <a:hlinkClick r:id="rId3"/>
              </a:rPr>
              <a:t>http://softuni.bg</a:t>
            </a:r>
            <a:endParaRPr lang="en-US" sz="1798" dirty="0">
              <a:solidFill>
                <a:srgbClr val="234465">
                  <a:lumMod val="75000"/>
                </a:srgbClr>
              </a:solidFill>
            </a:endParaRP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noProof="1"/>
              <a:t>SoftUni</a:t>
            </a:r>
            <a:r>
              <a:rPr lang="en-US" dirty="0"/>
              <a:t> Team</a:t>
            </a:r>
          </a:p>
        </p:txBody>
      </p:sp>
      <p:sp>
        <p:nvSpPr>
          <p:cNvPr id="1030" name="Text Placeholder 1029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  <a:endParaRPr lang="bg-BG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3858" y="1524000"/>
            <a:ext cx="4117305" cy="292496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256213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/>
              <a:t>Loading via </a:t>
            </a:r>
            <a:r>
              <a:rPr lang="en-US" altLang="en-US" dirty="0">
                <a:latin typeface="Consolas" panose="020B0609020204030204" pitchFamily="49" charset="0"/>
              </a:rPr>
              <a:t>System.Reflection.</a:t>
            </a:r>
            <a:r>
              <a:rPr lang="en-US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Asembly.Load</a:t>
            </a:r>
            <a:r>
              <a:rPr lang="en-US" altLang="en-US" dirty="0">
                <a:latin typeface="Consolas" panose="020B0609020204030204" pitchFamily="49" charset="0"/>
              </a:rPr>
              <a:t>(…)</a:t>
            </a:r>
          </a:p>
          <a:p>
            <a:pPr lvl="1"/>
            <a:r>
              <a:rPr lang="en-US" altLang="en-US" dirty="0"/>
              <a:t>Takes as a </a:t>
            </a:r>
            <a:r>
              <a:rPr lang="en-US" altLang="en-US" b="1" dirty="0">
                <a:solidFill>
                  <a:schemeClr val="bg1"/>
                </a:solidFill>
              </a:rPr>
              <a:t>parameter</a:t>
            </a:r>
            <a:r>
              <a:rPr lang="en-US" altLang="en-US" dirty="0"/>
              <a:t>:</a:t>
            </a:r>
          </a:p>
          <a:p>
            <a:pPr lvl="2"/>
            <a:r>
              <a:rPr lang="en-US" altLang="en-US" dirty="0"/>
              <a:t>The </a:t>
            </a:r>
            <a:r>
              <a:rPr lang="en-US" altLang="en-US" b="1" dirty="0">
                <a:solidFill>
                  <a:schemeClr val="bg1"/>
                </a:solidFill>
              </a:rPr>
              <a:t>name</a:t>
            </a:r>
            <a:r>
              <a:rPr lang="en-US" altLang="en-US" dirty="0"/>
              <a:t> of the assembly</a:t>
            </a:r>
          </a:p>
          <a:p>
            <a:pPr lvl="1"/>
            <a:r>
              <a:rPr lang="en-US" altLang="en-US" dirty="0"/>
              <a:t>It searches for assemblies with the </a:t>
            </a:r>
            <a:r>
              <a:rPr lang="en-US" altLang="en-US" b="1" dirty="0">
                <a:solidFill>
                  <a:schemeClr val="bg1"/>
                </a:solidFill>
              </a:rPr>
              <a:t>specified description </a:t>
            </a:r>
            <a:r>
              <a:rPr lang="en-US" altLang="en-US" dirty="0"/>
              <a:t>and </a:t>
            </a:r>
            <a:br>
              <a:rPr lang="en-US" altLang="en-US" dirty="0"/>
            </a:br>
            <a:r>
              <a:rPr lang="en-US" altLang="en-US" dirty="0"/>
              <a:t>if it </a:t>
            </a:r>
            <a:r>
              <a:rPr lang="en-US" altLang="en-US" b="1" dirty="0">
                <a:solidFill>
                  <a:schemeClr val="bg1"/>
                </a:solidFill>
              </a:rPr>
              <a:t>finds</a:t>
            </a:r>
            <a:r>
              <a:rPr lang="en-US" altLang="en-US" dirty="0"/>
              <a:t> it </a:t>
            </a:r>
            <a:r>
              <a:rPr lang="en-US" altLang="en-US" b="1" dirty="0">
                <a:solidFill>
                  <a:schemeClr val="bg1"/>
                </a:solidFill>
              </a:rPr>
              <a:t>loads</a:t>
            </a:r>
            <a:r>
              <a:rPr lang="en-US" altLang="en-US" dirty="0"/>
              <a:t> it</a:t>
            </a:r>
          </a:p>
          <a:p>
            <a:pPr lvl="1"/>
            <a:r>
              <a:rPr lang="en-US" altLang="en-US" dirty="0"/>
              <a:t>If the assembly is not found it triggers a </a:t>
            </a:r>
            <a:r>
              <a:rPr lang="en-US" altLang="en-US" sz="3100" b="1" dirty="0">
                <a:solidFill>
                  <a:schemeClr val="bg1"/>
                </a:solidFill>
              </a:rPr>
              <a:t>FileNotFoundException</a:t>
            </a:r>
            <a:endParaRPr lang="en-US" sz="3100" b="1" dirty="0">
              <a:solidFill>
                <a:schemeClr val="bg1"/>
              </a:solidFill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Asembly.Load(…)</a:t>
            </a:r>
            <a:endParaRPr lang="bg-BG" dirty="0"/>
          </a:p>
        </p:txBody>
      </p:sp>
      <p:sp>
        <p:nvSpPr>
          <p:cNvPr id="13" name="Text Placeholder 9"/>
          <p:cNvSpPr txBox="1">
            <a:spLocks/>
          </p:cNvSpPr>
          <p:nvPr/>
        </p:nvSpPr>
        <p:spPr>
          <a:xfrm>
            <a:off x="912812" y="5638800"/>
            <a:ext cx="5105400" cy="525886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en-US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912812" y="5193721"/>
            <a:ext cx="5715000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altLang="en-US" sz="2400" b="1" dirty="0">
                <a:latin typeface="Consolas" panose="020B0609020204030204" pitchFamily="49" charset="0"/>
              </a:rPr>
              <a:t> </a:t>
            </a:r>
            <a:r>
              <a:rPr lang="en-US" altLang="en-US" sz="2400" b="1" dirty="0">
                <a:latin typeface="Consolas" panose="020B0609020204030204" pitchFamily="49" charset="0"/>
              </a:rPr>
              <a:t>Assembly.Load("</a:t>
            </a:r>
            <a:r>
              <a:rPr lang="en-US" alt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ConsoleApp1</a:t>
            </a:r>
            <a:r>
              <a:rPr lang="en-US" altLang="en-US" sz="2400" b="1" dirty="0">
                <a:latin typeface="Consolas" panose="020B0609020204030204" pitchFamily="49" charset="0"/>
              </a:rPr>
              <a:t>");</a:t>
            </a:r>
          </a:p>
        </p:txBody>
      </p:sp>
    </p:spTree>
    <p:extLst>
      <p:ext uri="{BB962C8B-B14F-4D97-AF65-F5344CB8AC3E}">
        <p14:creationId xmlns:p14="http://schemas.microsoft.com/office/powerpoint/2010/main" val="787861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noProof="1"/>
              <a:t>Loading via </a:t>
            </a:r>
            <a:r>
              <a:rPr lang="en-US" noProof="1">
                <a:latin typeface="Consolas" panose="020B0609020204030204" pitchFamily="49" charset="0"/>
              </a:rPr>
              <a:t>System.Reflection.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Asembly.LoadFrom</a:t>
            </a:r>
            <a:r>
              <a:rPr lang="en-US" noProof="1">
                <a:latin typeface="Consolas" panose="020B0609020204030204" pitchFamily="49" charset="0"/>
              </a:rPr>
              <a:t>(…)</a:t>
            </a:r>
          </a:p>
          <a:p>
            <a:pPr lvl="1"/>
            <a:r>
              <a:rPr lang="en-US" noProof="1"/>
              <a:t>Takes the </a:t>
            </a:r>
            <a:r>
              <a:rPr lang="en-US" b="1" noProof="1">
                <a:solidFill>
                  <a:schemeClr val="bg1"/>
                </a:solidFill>
              </a:rPr>
              <a:t>assembly path </a:t>
            </a:r>
            <a:r>
              <a:rPr lang="en-US" noProof="1"/>
              <a:t>as a parameter</a:t>
            </a:r>
          </a:p>
          <a:p>
            <a:pPr lvl="1"/>
            <a:r>
              <a:rPr lang="en-US" noProof="1"/>
              <a:t>Reads the </a:t>
            </a:r>
            <a:r>
              <a:rPr lang="en-US" b="1" noProof="1">
                <a:solidFill>
                  <a:schemeClr val="bg1"/>
                </a:solidFill>
              </a:rPr>
              <a:t>file specified</a:t>
            </a:r>
          </a:p>
          <a:p>
            <a:pPr lvl="1"/>
            <a:r>
              <a:rPr lang="en-US" noProof="1"/>
              <a:t>Invokes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Load</a:t>
            </a:r>
            <a:r>
              <a:rPr lang="en-US" noProof="1"/>
              <a:t> internally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Slower</a:t>
            </a:r>
            <a:r>
              <a:rPr lang="en-US" noProof="1"/>
              <a:t> than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Load</a:t>
            </a:r>
            <a:r>
              <a:rPr lang="en-US" noProof="1">
                <a:latin typeface="Consolas" panose="020B0609020204030204" pitchFamily="49" charset="0"/>
              </a:rPr>
              <a:t>(…)</a:t>
            </a:r>
          </a:p>
          <a:p>
            <a:pPr lvl="1"/>
            <a:r>
              <a:rPr lang="en-US" noProof="1"/>
              <a:t>If the assembly is not found, the </a:t>
            </a:r>
            <a:r>
              <a:rPr lang="en-US" b="1" noProof="1">
                <a:solidFill>
                  <a:schemeClr val="bg1"/>
                </a:solidFill>
              </a:rPr>
              <a:t>FileNotFoundException</a:t>
            </a:r>
            <a:r>
              <a:rPr lang="en-US" noProof="1"/>
              <a:t> </a:t>
            </a:r>
            <a:br>
              <a:rPr lang="en-US" noProof="1"/>
            </a:br>
            <a:r>
              <a:rPr lang="en-US" noProof="1"/>
              <a:t>is thrown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As</a:t>
            </a:r>
            <a:r>
              <a:rPr lang="en-US"/>
              <a:t>s</a:t>
            </a:r>
            <a:r>
              <a:rPr lang="bg-BG"/>
              <a:t>embly.Load</a:t>
            </a:r>
            <a:r>
              <a:rPr lang="en-US"/>
              <a:t>From(...)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12812" y="5715000"/>
            <a:ext cx="94488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Assembly.LoadFrom(@"C:\Users\Repos\MyAssembly.dll");</a:t>
            </a:r>
          </a:p>
        </p:txBody>
      </p:sp>
    </p:spTree>
    <p:extLst>
      <p:ext uri="{BB962C8B-B14F-4D97-AF65-F5344CB8AC3E}">
        <p14:creationId xmlns:p14="http://schemas.microsoft.com/office/powerpoint/2010/main" val="4179865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pPr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FullName</a:t>
            </a:r>
            <a:r>
              <a:rPr lang="bg-BG" dirty="0"/>
              <a:t> – </a:t>
            </a:r>
            <a:r>
              <a:rPr lang="en-US" dirty="0"/>
              <a:t>the assembly's full name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Including version, culture and key </a:t>
            </a:r>
            <a:r>
              <a:rPr lang="ru-RU" dirty="0"/>
              <a:t>(Public Key Token)</a:t>
            </a:r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Location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Path  from which the assembly was loaded</a:t>
            </a:r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EntryPoint</a:t>
            </a:r>
            <a:r>
              <a:rPr lang="en-US" dirty="0"/>
              <a:t> 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The method by which the assembly will start (Main() method)</a:t>
            </a:r>
          </a:p>
          <a:p>
            <a:pPr>
              <a:buClr>
                <a:schemeClr val="tx1"/>
              </a:buClr>
            </a:pPr>
            <a:r>
              <a:rPr lang="en-US" sz="3400" b="1" noProof="1">
                <a:solidFill>
                  <a:schemeClr val="bg1"/>
                </a:solidFill>
              </a:rPr>
              <a:t>GlobalAssemblyCache</a:t>
            </a:r>
            <a:r>
              <a:rPr lang="en-US" dirty="0"/>
              <a:t> 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Boolean value indicating whether the assembly was loaded by GAC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Retrieve Assembly Information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096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353" y="1196124"/>
            <a:ext cx="11815018" cy="5585675"/>
          </a:xfrm>
        </p:spPr>
        <p:txBody>
          <a:bodyPr>
            <a:normAutofit fontScale="85000" lnSpcReduction="10000"/>
          </a:bodyPr>
          <a:lstStyle/>
          <a:p>
            <a:r>
              <a:rPr lang="en-US" dirty="0">
                <a:latin typeface="Consolas" panose="020B0609020204030204" pitchFamily="49" charset="0"/>
              </a:rPr>
              <a:t>Assembly.GetAssembly()</a:t>
            </a:r>
          </a:p>
          <a:p>
            <a:pPr lvl="1"/>
            <a:r>
              <a:rPr lang="en-US" dirty="0"/>
              <a:t>Gets the </a:t>
            </a:r>
            <a:r>
              <a:rPr lang="en-US" b="1" dirty="0">
                <a:solidFill>
                  <a:schemeClr val="bg1"/>
                </a:solidFill>
              </a:rPr>
              <a:t>currently loaded assembly </a:t>
            </a:r>
            <a:r>
              <a:rPr lang="en-US" dirty="0"/>
              <a:t>in which the specified </a:t>
            </a:r>
            <a:r>
              <a:rPr lang="en-US" b="1" dirty="0">
                <a:solidFill>
                  <a:schemeClr val="bg1"/>
                </a:solidFill>
              </a:rPr>
              <a:t>type is defined</a:t>
            </a:r>
          </a:p>
          <a:p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</a:rPr>
              <a:t>Assembly.GetEntryAssembly()</a:t>
            </a:r>
          </a:p>
          <a:p>
            <a:pPr lvl="1"/>
            <a:r>
              <a:rPr lang="en-US" dirty="0"/>
              <a:t>Gets the process </a:t>
            </a:r>
            <a:r>
              <a:rPr lang="en-US" b="1" dirty="0">
                <a:solidFill>
                  <a:schemeClr val="bg1"/>
                </a:solidFill>
              </a:rPr>
              <a:t>executable</a:t>
            </a:r>
            <a:r>
              <a:rPr lang="en-US" dirty="0"/>
              <a:t> in the default </a:t>
            </a:r>
            <a:r>
              <a:rPr lang="en-US" sz="3200" b="1" dirty="0">
                <a:solidFill>
                  <a:schemeClr val="bg1"/>
                </a:solidFill>
              </a:rPr>
              <a:t>application domain</a:t>
            </a:r>
          </a:p>
          <a:p>
            <a:pPr lvl="1"/>
            <a:r>
              <a:rPr lang="en-US" dirty="0"/>
              <a:t>In other application </a:t>
            </a:r>
            <a:r>
              <a:rPr lang="en-US" sz="3200" b="1" dirty="0">
                <a:solidFill>
                  <a:schemeClr val="bg1"/>
                </a:solidFill>
              </a:rPr>
              <a:t>domains</a:t>
            </a:r>
            <a:r>
              <a:rPr lang="en-US" dirty="0"/>
              <a:t>, this is the </a:t>
            </a:r>
            <a:r>
              <a:rPr lang="en-US" sz="3200" b="1" dirty="0">
                <a:solidFill>
                  <a:schemeClr val="bg1"/>
                </a:solidFill>
              </a:rPr>
              <a:t>first executable </a:t>
            </a:r>
            <a:r>
              <a:rPr lang="en-US" dirty="0"/>
              <a:t>that was </a:t>
            </a:r>
            <a:r>
              <a:rPr lang="en-US" sz="3200" b="1" dirty="0">
                <a:solidFill>
                  <a:schemeClr val="bg1"/>
                </a:solidFill>
              </a:rPr>
              <a:t>executed</a:t>
            </a:r>
            <a:r>
              <a:rPr lang="en-US" dirty="0"/>
              <a:t> </a:t>
            </a:r>
          </a:p>
          <a:p>
            <a:r>
              <a:rPr lang="en-US" dirty="0">
                <a:latin typeface="Consolas" panose="020B0609020204030204" pitchFamily="49" charset="0"/>
              </a:rPr>
              <a:t>Assembly.GetCallingAssembly()</a:t>
            </a:r>
          </a:p>
          <a:p>
            <a:pPr lvl="1"/>
            <a:r>
              <a:rPr lang="en-US" dirty="0"/>
              <a:t>Returns the </a:t>
            </a:r>
            <a:r>
              <a:rPr lang="en-US" sz="3200" b="1" dirty="0">
                <a:solidFill>
                  <a:schemeClr val="bg1"/>
                </a:solidFill>
              </a:rPr>
              <a:t>Assembly</a:t>
            </a:r>
            <a:r>
              <a:rPr lang="en-US" dirty="0"/>
              <a:t> of the </a:t>
            </a:r>
            <a:r>
              <a:rPr lang="en-US" sz="3200" b="1" dirty="0">
                <a:solidFill>
                  <a:schemeClr val="bg1"/>
                </a:solidFill>
              </a:rPr>
              <a:t>method</a:t>
            </a:r>
            <a:r>
              <a:rPr lang="en-US" dirty="0"/>
              <a:t> that invoked the </a:t>
            </a:r>
            <a:r>
              <a:rPr lang="en-US" sz="3200" b="1" dirty="0">
                <a:solidFill>
                  <a:schemeClr val="bg1"/>
                </a:solidFill>
              </a:rPr>
              <a:t>currently</a:t>
            </a:r>
            <a:r>
              <a:rPr lang="en-US" dirty="0"/>
              <a:t> executing </a:t>
            </a:r>
            <a:br>
              <a:rPr lang="en-US" dirty="0"/>
            </a:br>
            <a:r>
              <a:rPr lang="en-US" dirty="0"/>
              <a:t>method</a:t>
            </a:r>
          </a:p>
          <a:p>
            <a:r>
              <a:rPr lang="en-US" dirty="0">
                <a:latin typeface="Consolas" panose="020B0609020204030204" pitchFamily="49" charset="0"/>
              </a:rPr>
              <a:t>GetExecutingAssembly()</a:t>
            </a:r>
          </a:p>
          <a:p>
            <a:pPr lvl="1"/>
            <a:r>
              <a:rPr lang="en-US" dirty="0"/>
              <a:t>Gets the </a:t>
            </a:r>
            <a:r>
              <a:rPr lang="en-US" b="1" dirty="0">
                <a:solidFill>
                  <a:schemeClr val="bg1"/>
                </a:solidFill>
              </a:rPr>
              <a:t>Assembly</a:t>
            </a:r>
            <a:r>
              <a:rPr lang="en-US" dirty="0"/>
              <a:t> that </a:t>
            </a:r>
            <a:r>
              <a:rPr lang="en-US" sz="3200" b="1" dirty="0">
                <a:solidFill>
                  <a:schemeClr val="bg1"/>
                </a:solidFill>
              </a:rPr>
              <a:t>contains</a:t>
            </a:r>
            <a:r>
              <a:rPr lang="en-US" dirty="0"/>
              <a:t> the code that is </a:t>
            </a:r>
            <a:r>
              <a:rPr lang="en-US" sz="3200" b="1" dirty="0">
                <a:solidFill>
                  <a:schemeClr val="bg1"/>
                </a:solidFill>
              </a:rPr>
              <a:t>currently executing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Get Assemblies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963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Assemblies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008A11-8C8E-42FC-9C1C-7A07B11E827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813" y="1295400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156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What is GAC</a:t>
            </a:r>
            <a:r>
              <a:rPr lang="bg-BG" dirty="0"/>
              <a:t>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008A11-8C8E-42FC-9C1C-7A07B11E827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813" y="1295400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285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64972" y="983404"/>
            <a:ext cx="9927138" cy="5645996"/>
          </a:xfrm>
        </p:spPr>
        <p:txBody>
          <a:bodyPr>
            <a:normAutofit lnSpcReduction="10000"/>
          </a:bodyPr>
          <a:lstStyle/>
          <a:p>
            <a:r>
              <a:rPr lang="en-US" altLang="en-US" dirty="0"/>
              <a:t>It is the central </a:t>
            </a:r>
            <a:r>
              <a:rPr lang="en-US" altLang="en-US" b="1" dirty="0">
                <a:solidFill>
                  <a:schemeClr val="bg1"/>
                </a:solidFill>
              </a:rPr>
              <a:t>repository</a:t>
            </a:r>
            <a:r>
              <a:rPr lang="en-US" altLang="en-US" dirty="0"/>
              <a:t> for </a:t>
            </a:r>
            <a:r>
              <a:rPr lang="en-US" altLang="en-US" b="1" dirty="0">
                <a:solidFill>
                  <a:schemeClr val="bg1"/>
                </a:solidFill>
              </a:rPr>
              <a:t>shared</a:t>
            </a:r>
            <a:r>
              <a:rPr lang="en-US" altLang="en-US" dirty="0"/>
              <a:t> assemblies</a:t>
            </a:r>
            <a:br>
              <a:rPr lang="en-US" altLang="en-US" dirty="0"/>
            </a:br>
            <a:r>
              <a:rPr lang="en-US" altLang="en-US" b="1" dirty="0">
                <a:solidFill>
                  <a:schemeClr val="bg1"/>
                </a:solidFill>
              </a:rPr>
              <a:t>available</a:t>
            </a:r>
            <a:r>
              <a:rPr lang="en-US" altLang="en-US" dirty="0"/>
              <a:t> for use with </a:t>
            </a:r>
            <a:r>
              <a:rPr lang="en-US" altLang="en-US" b="1" dirty="0">
                <a:solidFill>
                  <a:schemeClr val="bg1"/>
                </a:solidFill>
              </a:rPr>
              <a:t>.NET Framework </a:t>
            </a:r>
            <a:r>
              <a:rPr lang="en-US" altLang="en-US" dirty="0"/>
              <a:t>applications</a:t>
            </a:r>
          </a:p>
          <a:p>
            <a:pPr lvl="1"/>
            <a:r>
              <a:rPr lang="en-US" altLang="en-US" dirty="0"/>
              <a:t>They have a </a:t>
            </a:r>
            <a:r>
              <a:rPr lang="en-US" altLang="en-US" b="1" dirty="0">
                <a:solidFill>
                  <a:schemeClr val="bg1"/>
                </a:solidFill>
              </a:rPr>
              <a:t>uniquely</a:t>
            </a:r>
            <a:r>
              <a:rPr lang="en-US" altLang="en-US" dirty="0"/>
              <a:t> names that </a:t>
            </a:r>
            <a:r>
              <a:rPr lang="en-US" altLang="en-US" b="1" dirty="0">
                <a:solidFill>
                  <a:schemeClr val="bg1"/>
                </a:solidFill>
              </a:rPr>
              <a:t>identifies</a:t>
            </a:r>
            <a:r>
              <a:rPr lang="en-US" altLang="en-US" dirty="0"/>
              <a:t> them </a:t>
            </a:r>
          </a:p>
          <a:p>
            <a:pPr lvl="1">
              <a:buClr>
                <a:schemeClr val="tx1"/>
              </a:buClr>
              <a:buSzPct val="100000"/>
            </a:pPr>
            <a:r>
              <a:rPr lang="en-US" altLang="en-US" b="1" dirty="0">
                <a:solidFill>
                  <a:schemeClr val="bg1"/>
                </a:solidFill>
              </a:rPr>
              <a:t>Don't add </a:t>
            </a:r>
            <a:r>
              <a:rPr lang="en-US" altLang="en-US" dirty="0"/>
              <a:t>assemblies to the </a:t>
            </a:r>
            <a:r>
              <a:rPr lang="en-US" altLang="en-US" b="1" dirty="0">
                <a:solidFill>
                  <a:schemeClr val="bg1"/>
                </a:solidFill>
              </a:rPr>
              <a:t>GAC</a:t>
            </a:r>
            <a:r>
              <a:rPr lang="en-US" altLang="en-US" dirty="0"/>
              <a:t> unless necessary</a:t>
            </a:r>
          </a:p>
          <a:p>
            <a:pPr lvl="1"/>
            <a:r>
              <a:rPr lang="en-US" dirty="0"/>
              <a:t>Location: C:\Windows\assembly</a:t>
            </a:r>
          </a:p>
          <a:p>
            <a:r>
              <a:rPr lang="en-US" dirty="0"/>
              <a:t>.NET Core 2.0+ has </a:t>
            </a:r>
            <a:r>
              <a:rPr lang="en-US" b="1" dirty="0">
                <a:solidFill>
                  <a:schemeClr val="bg1"/>
                </a:solidFill>
                <a:hlinkClick r:id="rId2"/>
              </a:rPr>
              <a:t>Runtime package store</a:t>
            </a:r>
            <a:endParaRPr lang="en-US" dirty="0"/>
          </a:p>
          <a:p>
            <a:r>
              <a:rPr lang="en-US" dirty="0"/>
              <a:t>.NET Core also has 2 types of deployment:</a:t>
            </a:r>
          </a:p>
          <a:p>
            <a:pPr lvl="1"/>
            <a:r>
              <a:rPr lang="en-US" dirty="0"/>
              <a:t>Framework-dependent deployment</a:t>
            </a:r>
          </a:p>
          <a:p>
            <a:pPr lvl="1"/>
            <a:r>
              <a:rPr lang="en-US" dirty="0"/>
              <a:t>Self-contained deployment (libraries and runtime)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altLang="en-US" dirty="0"/>
              <a:t>Global Assembly Cache?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765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System.Type</a:t>
            </a:r>
            <a:endParaRPr lang="bg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008A11-8C8E-42FC-9C1C-7A07B11E827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813" y="1295400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757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Primary way to access </a:t>
            </a:r>
            <a:r>
              <a:rPr lang="en-US" sz="3200" b="1" dirty="0">
                <a:solidFill>
                  <a:schemeClr val="bg1"/>
                </a:solidFill>
              </a:rPr>
              <a:t>metadata</a:t>
            </a:r>
          </a:p>
          <a:p>
            <a:r>
              <a:rPr lang="en-US" sz="3200" dirty="0"/>
              <a:t>Obtained at </a:t>
            </a:r>
            <a:r>
              <a:rPr lang="en-US" sz="3200" b="1" dirty="0">
                <a:solidFill>
                  <a:schemeClr val="bg1"/>
                </a:solidFill>
              </a:rPr>
              <a:t>compile time</a:t>
            </a:r>
            <a:r>
              <a:rPr lang="en-US" sz="3200" b="1" dirty="0"/>
              <a:t>,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/>
              <a:t>if you can specify </a:t>
            </a:r>
            <a:r>
              <a:rPr lang="en-US" sz="3200" b="1" dirty="0">
                <a:solidFill>
                  <a:schemeClr val="bg1"/>
                </a:solidFill>
              </a:rPr>
              <a:t>the type</a:t>
            </a:r>
            <a:r>
              <a:rPr lang="en-US" sz="3200" dirty="0"/>
              <a:t>:</a:t>
            </a:r>
          </a:p>
          <a:p>
            <a:pPr marL="0" indent="0">
              <a:buNone/>
            </a:pPr>
            <a:endParaRPr lang="en-US" sz="3200" dirty="0"/>
          </a:p>
          <a:p>
            <a:r>
              <a:rPr lang="en-US" sz="3200" dirty="0"/>
              <a:t>Can be obtained at </a:t>
            </a:r>
            <a:r>
              <a:rPr lang="en-US" sz="3200" b="1" dirty="0">
                <a:solidFill>
                  <a:schemeClr val="bg1"/>
                </a:solidFill>
              </a:rPr>
              <a:t>runtime</a:t>
            </a:r>
            <a:r>
              <a:rPr lang="en-US" sz="3200" b="1" dirty="0"/>
              <a:t>,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/>
              <a:t>if you know </a:t>
            </a:r>
            <a:r>
              <a:rPr lang="en-US" sz="3200" b="1" dirty="0">
                <a:solidFill>
                  <a:schemeClr val="bg1"/>
                </a:solidFill>
              </a:rPr>
              <a:t>the name</a:t>
            </a:r>
            <a:r>
              <a:rPr lang="en-US" sz="3200" dirty="0"/>
              <a:t>:</a:t>
            </a:r>
          </a:p>
          <a:p>
            <a:endParaRPr lang="bg-BG" sz="3200" dirty="0"/>
          </a:p>
          <a:p>
            <a:r>
              <a:rPr lang="en-US" sz="3200" dirty="0"/>
              <a:t>Provides access to all type members:</a:t>
            </a:r>
            <a:endParaRPr lang="bg-BG" sz="3200" dirty="0"/>
          </a:p>
          <a:p>
            <a:pPr lvl="1"/>
            <a:r>
              <a:rPr lang="en-US" dirty="0"/>
              <a:t>Fields</a:t>
            </a:r>
            <a:r>
              <a:rPr lang="ru-RU" dirty="0"/>
              <a:t>, </a:t>
            </a:r>
            <a:r>
              <a:rPr lang="en-US" dirty="0"/>
              <a:t>Methods</a:t>
            </a:r>
            <a:r>
              <a:rPr lang="ru-RU" dirty="0"/>
              <a:t>, </a:t>
            </a:r>
            <a:r>
              <a:rPr lang="en-US" dirty="0"/>
              <a:t>Properties</a:t>
            </a:r>
            <a:r>
              <a:rPr lang="ru-RU" dirty="0"/>
              <a:t>, </a:t>
            </a:r>
            <a:r>
              <a:rPr lang="en-US" dirty="0"/>
              <a:t>Events</a:t>
            </a:r>
            <a:r>
              <a:rPr lang="ru-RU" dirty="0"/>
              <a:t>, </a:t>
            </a:r>
            <a:r>
              <a:rPr lang="en-US" dirty="0"/>
              <a:t>Inner types</a:t>
            </a:r>
            <a:r>
              <a:rPr lang="bg-BG" dirty="0"/>
              <a:t>…</a:t>
            </a:r>
            <a:endParaRPr lang="en-US" dirty="0"/>
          </a:p>
          <a:p>
            <a:endParaRPr lang="en-US" sz="3200" dirty="0"/>
          </a:p>
          <a:p>
            <a:endParaRPr lang="bg-BG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System.Type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A7BC01-D329-49DB-8122-8451C46F88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6409" y="2438400"/>
            <a:ext cx="9216991" cy="498598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Type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myType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typeof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(ClassName);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9C89F81-9C34-402B-8E3B-4221F5F049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0341" y="3759168"/>
            <a:ext cx="9183059" cy="498598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Type myType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Type.GetType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("Namespace.ClassName");</a:t>
            </a:r>
          </a:p>
        </p:txBody>
      </p:sp>
    </p:spTree>
    <p:extLst>
      <p:ext uri="{BB962C8B-B14F-4D97-AF65-F5344CB8AC3E}">
        <p14:creationId xmlns:p14="http://schemas.microsoft.com/office/powerpoint/2010/main" val="2295189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>
                <a:latin typeface="Consolas" panose="020B0609020204030204" pitchFamily="49" charset="0"/>
              </a:rPr>
              <a:t>FullName</a:t>
            </a:r>
            <a:r>
              <a:rPr lang="en-US" dirty="0"/>
              <a:t> - </a:t>
            </a:r>
            <a:r>
              <a:rPr lang="en-GB" dirty="0"/>
              <a:t>Fully qualified class name </a:t>
            </a:r>
          </a:p>
          <a:p>
            <a:endParaRPr lang="en-US" dirty="0"/>
          </a:p>
          <a:p>
            <a:r>
              <a:rPr lang="en-US" sz="3400" dirty="0">
                <a:latin typeface="Consolas" panose="020B0609020204030204" pitchFamily="49" charset="0"/>
              </a:rPr>
              <a:t>Name</a:t>
            </a:r>
            <a:r>
              <a:rPr lang="en-US" dirty="0"/>
              <a:t> - Class name </a:t>
            </a:r>
            <a:r>
              <a:rPr lang="en-US" b="1" dirty="0">
                <a:solidFill>
                  <a:schemeClr val="bg1"/>
                </a:solidFill>
              </a:rPr>
              <a:t>without</a:t>
            </a:r>
            <a:r>
              <a:rPr lang="en-US" dirty="0"/>
              <a:t> the namespace </a:t>
            </a:r>
          </a:p>
          <a:p>
            <a:endParaRPr lang="en-US" dirty="0"/>
          </a:p>
          <a:p>
            <a:r>
              <a:rPr lang="en-US" sz="3400" dirty="0">
                <a:latin typeface="Consolas" panose="020B0609020204030204" pitchFamily="49" charset="0"/>
              </a:rPr>
              <a:t>BaseType</a:t>
            </a:r>
          </a:p>
          <a:p>
            <a:endParaRPr lang="en-US" dirty="0"/>
          </a:p>
          <a:p>
            <a:r>
              <a:rPr lang="en-US" dirty="0"/>
              <a:t>Boolean properties</a:t>
            </a:r>
          </a:p>
          <a:p>
            <a:pPr lvl="1"/>
            <a:r>
              <a:rPr lang="en-US" noProof="1">
                <a:latin typeface="Consolas" panose="020B0609020204030204" pitchFamily="49" charset="0"/>
              </a:rPr>
              <a:t>IsAbstract, IsArray, IsByRef, IsClass, IsEnum, </a:t>
            </a:r>
            <a:br>
              <a:rPr lang="en-US" noProof="1">
                <a:latin typeface="Consolas" panose="020B0609020204030204" pitchFamily="49" charset="0"/>
              </a:rPr>
            </a:br>
            <a:r>
              <a:rPr lang="en-US" noProof="1">
                <a:latin typeface="Consolas" panose="020B0609020204030204" pitchFamily="49" charset="0"/>
              </a:rPr>
              <a:t>IsInterface, IsPublic, IsSealed, IsValueType, IsPointer, IsPrimitive, …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of System.Type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0ED3296-05C3-4F52-B578-BED9275BAD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7500" y="3993762"/>
            <a:ext cx="9238112" cy="566309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Type baseType = 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typeof(SomeClass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BaseType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647500" y="1600200"/>
            <a:ext cx="9238112" cy="566309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fullName = typeof(SomeClass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.FullName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647557" y="2758001"/>
            <a:ext cx="9238055" cy="566309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simpleName = typeof(SomeClass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.Name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800544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196715" y="1219200"/>
            <a:ext cx="8180332" cy="5538050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What is Reflection?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Using Reflection</a:t>
            </a:r>
            <a:endParaRPr lang="bg-BG" dirty="0"/>
          </a:p>
          <a:p>
            <a:pPr lvl="1"/>
            <a:r>
              <a:rPr lang="en-US" dirty="0"/>
              <a:t>Assembly</a:t>
            </a:r>
          </a:p>
          <a:p>
            <a:pPr lvl="1"/>
            <a:r>
              <a:rPr lang="en-US" dirty="0"/>
              <a:t>System.Type</a:t>
            </a:r>
          </a:p>
          <a:p>
            <a:pPr lvl="1"/>
            <a:r>
              <a:rPr lang="en-US" dirty="0"/>
              <a:t>Emit IL code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Decompilation and Obfuscation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Roslyn</a:t>
            </a:r>
          </a:p>
          <a:p>
            <a:pPr lvl="1"/>
            <a:r>
              <a:rPr lang="en-US" dirty="0"/>
              <a:t>C# code compilation</a:t>
            </a:r>
            <a:endParaRPr lang="bg-BG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Demo: Code Analyzer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Mono.Cecil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936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Methods of System.Type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0352" y="1195931"/>
            <a:ext cx="5675460" cy="4824103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GetField("fieldName");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GetMethod("methodName");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GetProperty("propName");</a:t>
            </a:r>
          </a:p>
          <a:p>
            <a:r>
              <a:rPr lang="en-US" sz="2800" noProof="1">
                <a:latin typeface="Consolas" panose="020B0609020204030204" pitchFamily="49" charset="0"/>
              </a:rPr>
              <a:t>GetConstructor(typeof</a:t>
            </a:r>
            <a:r>
              <a:rPr lang="en-US" sz="2800" dirty="0">
                <a:latin typeface="Consolas" panose="020B0609020204030204" pitchFamily="49" charset="0"/>
              </a:rPr>
              <a:t>());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GetInterface("intfName");</a:t>
            </a:r>
          </a:p>
          <a:p>
            <a:r>
              <a:rPr lang="en-US" sz="2800" noProof="1">
                <a:latin typeface="Consolas" panose="020B0609020204030204" pitchFamily="49" charset="0"/>
              </a:rPr>
              <a:t>GetCustomAttribute(typeof</a:t>
            </a:r>
            <a:r>
              <a:rPr lang="en-US" sz="2800" dirty="0">
                <a:latin typeface="Consolas" panose="020B0609020204030204" pitchFamily="49" charset="0"/>
              </a:rPr>
              <a:t>(ObsoleteAttribute));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GetMember();</a:t>
            </a:r>
          </a:p>
          <a:p>
            <a:endParaRPr lang="en-US" sz="2800" dirty="0">
              <a:latin typeface="Consolas" panose="020B0609020204030204" pitchFamily="49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GetFields();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GetMethods();</a:t>
            </a:r>
            <a:endParaRPr lang="bg-BG" sz="2800" dirty="0">
              <a:latin typeface="Consolas" panose="020B0609020204030204" pitchFamily="49" charset="0"/>
            </a:endParaRPr>
          </a:p>
          <a:p>
            <a:r>
              <a:rPr lang="en-US" sz="2800" dirty="0">
                <a:latin typeface="Consolas" panose="020B0609020204030204" pitchFamily="49" charset="0"/>
              </a:rPr>
              <a:t>GetProperties();</a:t>
            </a:r>
            <a:endParaRPr lang="bg-BG" sz="2800" dirty="0">
              <a:latin typeface="Consolas" panose="020B0609020204030204" pitchFamily="49" charset="0"/>
            </a:endParaRPr>
          </a:p>
          <a:p>
            <a:r>
              <a:rPr lang="en-US" sz="2800" dirty="0">
                <a:latin typeface="Consolas" panose="020B0609020204030204" pitchFamily="49" charset="0"/>
              </a:rPr>
              <a:t>GetConstructors();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GetInterfaces();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GetCustomAttributes();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GetMembers();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359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BindingFlags.Public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Returns </a:t>
            </a:r>
            <a:r>
              <a:rPr lang="en-US" sz="3200" b="1" dirty="0">
                <a:solidFill>
                  <a:schemeClr val="bg1"/>
                </a:solidFill>
              </a:rPr>
              <a:t>all public </a:t>
            </a:r>
            <a:r>
              <a:rPr lang="en-US" dirty="0"/>
              <a:t>members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Default</a:t>
            </a:r>
            <a:r>
              <a:rPr lang="en-US" dirty="0"/>
              <a:t> enumeration</a:t>
            </a:r>
          </a:p>
          <a:p>
            <a:pPr>
              <a:buClr>
                <a:schemeClr val="tx1"/>
              </a:buClr>
            </a:pPr>
            <a:r>
              <a:rPr lang="en-US" dirty="0"/>
              <a:t>BindingFlags.NonPublic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Returns </a:t>
            </a:r>
            <a:r>
              <a:rPr lang="en-US" sz="3200" b="1" dirty="0">
                <a:solidFill>
                  <a:schemeClr val="bg1"/>
                </a:solidFill>
              </a:rPr>
              <a:t>all private</a:t>
            </a:r>
            <a:r>
              <a:rPr lang="en-US" dirty="0"/>
              <a:t>, </a:t>
            </a:r>
            <a:r>
              <a:rPr lang="en-US" sz="3200" b="1" dirty="0">
                <a:solidFill>
                  <a:schemeClr val="bg1"/>
                </a:solidFill>
              </a:rPr>
              <a:t>protected</a:t>
            </a:r>
            <a:r>
              <a:rPr lang="en-US" dirty="0"/>
              <a:t> and </a:t>
            </a:r>
            <a:r>
              <a:rPr lang="en-US" sz="3200" b="1" dirty="0">
                <a:solidFill>
                  <a:schemeClr val="bg1"/>
                </a:solidFill>
              </a:rPr>
              <a:t>internal</a:t>
            </a:r>
            <a:r>
              <a:rPr lang="en-US" dirty="0"/>
              <a:t> methods</a:t>
            </a:r>
          </a:p>
          <a:p>
            <a:pPr>
              <a:buClr>
                <a:schemeClr val="tx1"/>
              </a:buClr>
            </a:pPr>
            <a:r>
              <a:rPr lang="en-US" dirty="0"/>
              <a:t>BindingFlags.Instance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Returns all methods which are </a:t>
            </a:r>
            <a:r>
              <a:rPr lang="en-US" sz="3200" b="1" dirty="0">
                <a:solidFill>
                  <a:schemeClr val="bg1"/>
                </a:solidFill>
              </a:rPr>
              <a:t>non-static</a:t>
            </a:r>
          </a:p>
          <a:p>
            <a:pPr>
              <a:buClr>
                <a:schemeClr val="tx1"/>
              </a:buClr>
            </a:pPr>
            <a:r>
              <a:rPr lang="en-US" dirty="0"/>
              <a:t>BindingFlags.Static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Returns all </a:t>
            </a:r>
            <a:r>
              <a:rPr lang="en-US" sz="3200" b="1" dirty="0">
                <a:solidFill>
                  <a:schemeClr val="bg1"/>
                </a:solidFill>
              </a:rPr>
              <a:t>static</a:t>
            </a:r>
            <a:r>
              <a:rPr lang="en-US" dirty="0"/>
              <a:t> methods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BindingFlags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300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System.Type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008A11-8C8E-42FC-9C1C-7A07B11E827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813" y="1295400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883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/>
              <a:t>Instances and Invocations</a:t>
            </a:r>
            <a:endParaRPr lang="bg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008A11-8C8E-42FC-9C1C-7A07B11E827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813" y="1295400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388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Gets the </a:t>
            </a:r>
            <a:r>
              <a:rPr lang="en-US" b="1" dirty="0">
                <a:solidFill>
                  <a:schemeClr val="bg1"/>
                </a:solidFill>
              </a:rPr>
              <a:t>desired constructor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Invoke the constructor </a:t>
            </a:r>
            <a:r>
              <a:rPr lang="en-US" dirty="0"/>
              <a:t>with </a:t>
            </a:r>
            <a:r>
              <a:rPr lang="en-US" b="1" dirty="0">
                <a:solidFill>
                  <a:schemeClr val="bg1"/>
                </a:solidFill>
              </a:rPr>
              <a:t>desired objects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Invoked method </a:t>
            </a:r>
            <a:r>
              <a:rPr lang="en-US" dirty="0"/>
              <a:t>returns the instance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Or just simply call the static class </a:t>
            </a:r>
            <a:r>
              <a:rPr lang="en-US" b="1" dirty="0">
                <a:solidFill>
                  <a:schemeClr val="bg1"/>
                </a:solidFill>
              </a:rPr>
              <a:t>Activator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Instance of Class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7323" y="3276600"/>
            <a:ext cx="11107788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var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type</a:t>
            </a:r>
            <a:r>
              <a:rPr lang="en-US" sz="2400" b="1" dirty="0">
                <a:latin typeface="Consolas" panose="020B0609020204030204" pitchFamily="49" charset="0"/>
              </a:rPr>
              <a:t> = typeof(Person);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var ctor =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type</a:t>
            </a:r>
            <a:r>
              <a:rPr lang="en-US" sz="2400" b="1" dirty="0">
                <a:latin typeface="Consolas" panose="020B0609020204030204" pitchFamily="49" charset="0"/>
              </a:rPr>
              <a:t>.GetConstructor(new[] { typeof(string) });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var instance =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ctor</a:t>
            </a:r>
            <a:r>
              <a:rPr lang="en-US" sz="2400" b="1" dirty="0">
                <a:latin typeface="Consolas" panose="020B0609020204030204" pitchFamily="49" charset="0"/>
              </a:rPr>
              <a:t>.Invoke(new object[] { "Pesho" });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0518" y="5368154"/>
            <a:ext cx="11107788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var instance = Activator.CreateInstance(typeof(Person),"Pesho");</a:t>
            </a:r>
          </a:p>
        </p:txBody>
      </p:sp>
    </p:spTree>
    <p:extLst>
      <p:ext uri="{BB962C8B-B14F-4D97-AF65-F5344CB8AC3E}">
        <p14:creationId xmlns:p14="http://schemas.microsoft.com/office/powerpoint/2010/main" val="4201531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Invocation Steps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4212" y="3276600"/>
            <a:ext cx="11122434" cy="268032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000" b="1" noProof="1">
                <a:latin typeface="Consolas" panose="020B0609020204030204" pitchFamily="49" charset="0"/>
              </a:rPr>
              <a:t>var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instance</a:t>
            </a:r>
            <a:r>
              <a:rPr lang="en-US" sz="2000" b="1" noProof="1">
                <a:latin typeface="Consolas" panose="020B0609020204030204" pitchFamily="49" charset="0"/>
              </a:rPr>
              <a:t> = Activator.CreateInstance(typeof(Person),"Pesho");</a:t>
            </a:r>
            <a:endParaRPr lang="bg-BG" sz="2000" b="1" noProof="1">
              <a:latin typeface="Consolas" panose="020B0609020204030204" pitchFamily="49" charset="0"/>
            </a:endParaRPr>
          </a:p>
          <a:p>
            <a:endParaRPr lang="en-US" sz="2000" b="1" noProof="1">
              <a:latin typeface="Consolas" panose="020B0609020204030204" pitchFamily="49" charset="0"/>
            </a:endParaRPr>
          </a:p>
          <a:p>
            <a:r>
              <a:rPr lang="en-US" sz="2000" b="1" noProof="1">
                <a:latin typeface="Consolas" panose="020B0609020204030204" pitchFamily="49" charset="0"/>
              </a:rPr>
              <a:t>var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calculateDateMethod</a:t>
            </a:r>
            <a:r>
              <a:rPr lang="en-US" sz="2000" b="1" noProof="1">
                <a:latin typeface="Consolas" panose="020B0609020204030204" pitchFamily="49" charset="0"/>
              </a:rPr>
              <a:t> = typeof(Person).GetMethod("CalculateDate", </a:t>
            </a:r>
            <a:r>
              <a:rPr lang="bg-BG" sz="2000" b="1" noProof="1">
                <a:latin typeface="Consolas" panose="020B0609020204030204" pitchFamily="49" charset="0"/>
              </a:rPr>
              <a:t>   </a:t>
            </a:r>
            <a:r>
              <a:rPr lang="en-US" sz="2000" b="1" noProof="1">
                <a:latin typeface="Consolas" panose="020B0609020204030204" pitchFamily="49" charset="0"/>
              </a:rPr>
              <a:t>BindingFlags.NonPublic | BindingFlags.Instance);</a:t>
            </a:r>
          </a:p>
          <a:p>
            <a:r>
              <a:rPr lang="en-US" sz="2000" b="1" noProof="1">
                <a:latin typeface="Consolas" panose="020B0609020204030204" pitchFamily="49" charset="0"/>
              </a:rPr>
              <a:t>var calculateDateMethodResult =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calculateDateMethod</a:t>
            </a:r>
            <a:r>
              <a:rPr lang="en-US" sz="2000" b="1" noProof="1">
                <a:latin typeface="Consolas" panose="020B0609020204030204" pitchFamily="49" charset="0"/>
              </a:rPr>
              <a:t>.Invoke(instance, null);</a:t>
            </a:r>
          </a:p>
          <a:p>
            <a:endParaRPr lang="en-US" sz="2000" b="1" noProof="1">
              <a:latin typeface="Consolas" panose="020B0609020204030204" pitchFamily="49" charset="0"/>
            </a:endParaRPr>
          </a:p>
          <a:p>
            <a:r>
              <a:rPr lang="en-US" sz="2000" b="1" noProof="1">
                <a:latin typeface="Consolas" panose="020B0609020204030204" pitchFamily="49" charset="0"/>
              </a:rPr>
              <a:t>var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eatMethod</a:t>
            </a:r>
            <a:r>
              <a:rPr lang="en-US" sz="2000" b="1" noProof="1">
                <a:latin typeface="Consolas" panose="020B0609020204030204" pitchFamily="49" charset="0"/>
              </a:rPr>
              <a:t> = typeof(Person).GetMethod("Eat");</a:t>
            </a:r>
          </a:p>
          <a:p>
            <a:r>
              <a:rPr lang="en-US" sz="2000" b="1" noProof="1">
                <a:latin typeface="Consolas" panose="020B0609020204030204" pitchFamily="49" charset="0"/>
              </a:rPr>
              <a:t>var eatMethodResult =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eatMethod</a:t>
            </a:r>
            <a:r>
              <a:rPr lang="en-US" sz="2000" b="1" noProof="1">
                <a:latin typeface="Consolas" panose="020B0609020204030204" pitchFamily="49" charset="0"/>
              </a:rPr>
              <a:t>.Invoke(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instance</a:t>
            </a:r>
            <a:r>
              <a:rPr lang="en-US" sz="2000" b="1" noProof="1">
                <a:latin typeface="Consolas" panose="020B0609020204030204" pitchFamily="49" charset="0"/>
              </a:rPr>
              <a:t>, new object[] { "Burger" });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0356" y="1219200"/>
            <a:ext cx="11815018" cy="1950720"/>
          </a:xfrm>
        </p:spPr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Create instance </a:t>
            </a:r>
            <a:r>
              <a:rPr lang="en-US" dirty="0"/>
              <a:t>of the class</a:t>
            </a:r>
          </a:p>
          <a:p>
            <a:pPr>
              <a:buClr>
                <a:schemeClr val="tx1"/>
              </a:buClr>
            </a:pPr>
            <a:r>
              <a:rPr lang="en-US" dirty="0"/>
              <a:t>Get the </a:t>
            </a:r>
            <a:r>
              <a:rPr lang="en-US" b="1" dirty="0">
                <a:solidFill>
                  <a:schemeClr val="bg1"/>
                </a:solidFill>
              </a:rPr>
              <a:t>desired method</a:t>
            </a:r>
          </a:p>
          <a:p>
            <a:pPr>
              <a:buClr>
                <a:schemeClr val="tx1"/>
              </a:buClr>
            </a:pPr>
            <a:r>
              <a:rPr lang="en-US" dirty="0"/>
              <a:t>Call the </a:t>
            </a:r>
            <a:r>
              <a:rPr lang="en-US" b="1" dirty="0">
                <a:solidFill>
                  <a:schemeClr val="bg1"/>
                </a:solidFill>
              </a:rPr>
              <a:t>invoke method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559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/>
              <a:t>Instances and Invocations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008A11-8C8E-42FC-9C1C-7A07B11E827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813" y="1295400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206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177092" y="1196131"/>
            <a:ext cx="11815018" cy="5201066"/>
          </a:xfrm>
        </p:spPr>
        <p:txBody>
          <a:bodyPr/>
          <a:lstStyle/>
          <a:p>
            <a:r>
              <a:rPr lang="en-US" dirty="0"/>
              <a:t>MakeGenericType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MakeGenericMethod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55612" y="1905000"/>
            <a:ext cx="11107788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Type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genericLis</a:t>
            </a:r>
            <a:r>
              <a:rPr lang="en-US" sz="2400" b="1" dirty="0">
                <a:latin typeface="Consolas" panose="020B0609020204030204" pitchFamily="49" charset="0"/>
              </a:rPr>
              <a:t>t = typeof(List&lt;&gt;);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Type[]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genericArguments</a:t>
            </a:r>
            <a:r>
              <a:rPr lang="en-US" sz="2400" b="1" dirty="0">
                <a:latin typeface="Consolas" panose="020B0609020204030204" pitchFamily="49" charset="0"/>
              </a:rPr>
              <a:t> = { typeof(string) };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Type result =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genericList</a:t>
            </a:r>
            <a:r>
              <a:rPr lang="en-US" sz="2400" b="1" dirty="0">
                <a:latin typeface="Consolas" panose="020B0609020204030204" pitchFamily="49" charset="0"/>
              </a:rPr>
              <a:t>.MakeGenericType(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genericArguments</a:t>
            </a:r>
            <a:r>
              <a:rPr lang="en-US" sz="2400" b="1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5612" y="3915264"/>
            <a:ext cx="11107788" cy="280343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</a:rPr>
              <a:t>static void Main(string[] args) {</a:t>
            </a:r>
          </a:p>
          <a:p>
            <a:r>
              <a:rPr lang="bg-BG" sz="2400" b="1" noProof="1">
                <a:latin typeface="Consolas" panose="020B0609020204030204" pitchFamily="49" charset="0"/>
              </a:rPr>
              <a:t>   </a:t>
            </a:r>
            <a:r>
              <a:rPr lang="en-US" sz="2400" b="1" noProof="1">
                <a:latin typeface="Consolas" panose="020B0609020204030204" pitchFamily="49" charset="0"/>
              </a:rPr>
              <a:t>var type = typeof(Program);</a:t>
            </a:r>
          </a:p>
          <a:p>
            <a:r>
              <a:rPr lang="bg-BG" sz="2400" b="1" noProof="1">
                <a:latin typeface="Consolas" panose="020B0609020204030204" pitchFamily="49" charset="0"/>
              </a:rPr>
              <a:t>   </a:t>
            </a:r>
            <a:r>
              <a:rPr lang="en-US" sz="2400" b="1" noProof="1">
                <a:latin typeface="Consolas" panose="020B0609020204030204" pitchFamily="49" charset="0"/>
              </a:rPr>
              <a:t>var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myGenericMethodInfo</a:t>
            </a:r>
            <a:r>
              <a:rPr lang="en-US" sz="2400" b="1" noProof="1">
                <a:latin typeface="Consolas" panose="020B0609020204030204" pitchFamily="49" charset="0"/>
              </a:rPr>
              <a:t> = type.GetMethod("MyGenericMethod");</a:t>
            </a:r>
          </a:p>
          <a:p>
            <a:r>
              <a:rPr lang="bg-BG" sz="2400" b="1" noProof="1">
                <a:latin typeface="Consolas" panose="020B0609020204030204" pitchFamily="49" charset="0"/>
              </a:rPr>
              <a:t>   </a:t>
            </a:r>
            <a:r>
              <a:rPr lang="en-US" sz="2400" b="1" noProof="1">
                <a:latin typeface="Consolas" panose="020B0609020204030204" pitchFamily="49" charset="0"/>
              </a:rPr>
              <a:t>var makeGenericMethod =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      </a:t>
            </a:r>
            <a:r>
              <a:rPr lang="bg-BG" sz="2400" b="1" noProof="1">
                <a:latin typeface="Consolas" panose="020B0609020204030204" pitchFamily="49" charset="0"/>
              </a:rPr>
              <a:t>  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myGenericMethodInfo</a:t>
            </a:r>
            <a:r>
              <a:rPr lang="en-US" sz="2400" b="1" noProof="1">
                <a:latin typeface="Consolas" panose="020B0609020204030204" pitchFamily="49" charset="0"/>
              </a:rPr>
              <a:t>.MakeGenericMethod(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typeof(int)</a:t>
            </a:r>
            <a:r>
              <a:rPr lang="en-US" sz="2400" b="1" noProof="1">
                <a:latin typeface="Consolas" panose="020B0609020204030204" pitchFamily="49" charset="0"/>
              </a:rPr>
              <a:t>);  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}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public void MyGenericMethod&lt;T&gt;() {}</a:t>
            </a:r>
          </a:p>
        </p:txBody>
      </p:sp>
    </p:spTree>
    <p:extLst>
      <p:ext uri="{BB962C8B-B14F-4D97-AF65-F5344CB8AC3E}">
        <p14:creationId xmlns:p14="http://schemas.microsoft.com/office/powerpoint/2010/main" val="1534684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Generics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008A11-8C8E-42FC-9C1C-7A07B11E827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813" y="1295400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2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/>
              <a:t>Reflection</a:t>
            </a:r>
            <a:r>
              <a:rPr lang="bg-BG" altLang="en-US" dirty="0"/>
              <a:t> </a:t>
            </a:r>
            <a:r>
              <a:rPr lang="en-US" altLang="en-US" dirty="0"/>
              <a:t>Emit</a:t>
            </a:r>
            <a:endParaRPr lang="bg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008A11-8C8E-42FC-9C1C-7A07B11E827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813" y="1295400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460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What is Reflection</a:t>
            </a:r>
            <a:r>
              <a:rPr lang="bg-BG" dirty="0"/>
              <a:t>?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99012" y="1828800"/>
            <a:ext cx="2667000" cy="163285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878477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What is Reflection</a:t>
            </a:r>
            <a:r>
              <a:rPr lang="bg-BG" altLang="en-US"/>
              <a:t> </a:t>
            </a:r>
            <a:r>
              <a:rPr lang="en-US" altLang="en-US"/>
              <a:t>Emit</a:t>
            </a:r>
            <a:r>
              <a:rPr lang="bg-BG" altLang="en-US"/>
              <a:t>?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en-US" dirty="0"/>
              <a:t>Create </a:t>
            </a:r>
            <a:r>
              <a:rPr lang="en-US" b="1" dirty="0">
                <a:solidFill>
                  <a:schemeClr val="bg1"/>
                </a:solidFill>
              </a:rPr>
              <a:t>entire assemblies runtime with IL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Save</a:t>
            </a:r>
            <a:r>
              <a:rPr lang="en-US" dirty="0"/>
              <a:t> assembly to disk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Execution</a:t>
            </a:r>
            <a:r>
              <a:rPr lang="en-US" dirty="0"/>
              <a:t> of assembly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Assembly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preservation</a:t>
            </a:r>
            <a:r>
              <a:rPr lang="en-US" dirty="0"/>
              <a:t> of assemblies</a:t>
            </a:r>
          </a:p>
          <a:p>
            <a:pPr>
              <a:buClr>
                <a:schemeClr val="tx1"/>
              </a:buClr>
            </a:pPr>
            <a:r>
              <a:rPr lang="en-US" dirty="0"/>
              <a:t>Allows us to create assemblies from scratch</a:t>
            </a:r>
          </a:p>
          <a:p>
            <a:pPr lvl="1">
              <a:buClr>
                <a:schemeClr val="tx1"/>
              </a:buClr>
            </a:pPr>
            <a:r>
              <a:rPr lang="en-US" sz="3397" b="1" dirty="0">
                <a:solidFill>
                  <a:schemeClr val="bg1"/>
                </a:solidFill>
              </a:rPr>
              <a:t>Modules</a:t>
            </a:r>
          </a:p>
          <a:p>
            <a:pPr lvl="1">
              <a:buClr>
                <a:schemeClr val="tx1"/>
              </a:buClr>
            </a:pPr>
            <a:r>
              <a:rPr lang="en-US" sz="3397" b="1" dirty="0">
                <a:solidFill>
                  <a:schemeClr val="bg1"/>
                </a:solidFill>
              </a:rPr>
              <a:t>Types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Fields, Methods, Events, Properties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319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Emit provides a set of classes for creating assembly parts</a:t>
            </a:r>
          </a:p>
          <a:p>
            <a:pPr lvl="1"/>
            <a:r>
              <a:rPr lang="en-US" dirty="0"/>
              <a:t>Assemblies -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AssemblyBuilder</a:t>
            </a:r>
          </a:p>
          <a:p>
            <a:pPr lvl="1"/>
            <a:r>
              <a:rPr lang="en-US" dirty="0"/>
              <a:t>Modules -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ModuleBuilder</a:t>
            </a:r>
          </a:p>
          <a:p>
            <a:pPr lvl="1"/>
            <a:r>
              <a:rPr lang="en-US" dirty="0"/>
              <a:t>Types -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TypeBuilder</a:t>
            </a:r>
          </a:p>
          <a:p>
            <a:pPr lvl="2"/>
            <a:r>
              <a:rPr lang="en-US" dirty="0"/>
              <a:t>Constructors -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ConstructorBuilder</a:t>
            </a:r>
          </a:p>
          <a:p>
            <a:pPr lvl="2"/>
            <a:r>
              <a:rPr lang="en-US" dirty="0"/>
              <a:t>Methods -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MethodBuilder</a:t>
            </a:r>
          </a:p>
          <a:p>
            <a:pPr lvl="2"/>
            <a:r>
              <a:rPr lang="en-US" dirty="0"/>
              <a:t>Properties -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PropertyBuilder</a:t>
            </a:r>
          </a:p>
          <a:p>
            <a:pPr lvl="2"/>
            <a:r>
              <a:rPr lang="en-US" dirty="0"/>
              <a:t>Events -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EventBuilder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Reflection</a:t>
            </a:r>
            <a:r>
              <a:rPr lang="bg-BG" altLang="en-US" dirty="0"/>
              <a:t> </a:t>
            </a:r>
            <a:r>
              <a:rPr lang="en-US" altLang="en-US" dirty="0"/>
              <a:t>Emit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558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MSIL</a:t>
            </a:r>
            <a:r>
              <a:rPr lang="en-US" dirty="0"/>
              <a:t> instructions are </a:t>
            </a:r>
            <a:r>
              <a:rPr lang="en-US" b="1" dirty="0">
                <a:solidFill>
                  <a:schemeClr val="bg1"/>
                </a:solidFill>
              </a:rPr>
              <a:t>generated</a:t>
            </a:r>
            <a:r>
              <a:rPr lang="bg-BG" dirty="0"/>
              <a:t> </a:t>
            </a:r>
            <a:r>
              <a:rPr lang="en-US" dirty="0"/>
              <a:t>through </a:t>
            </a:r>
            <a:r>
              <a:rPr lang="en-US" b="1" dirty="0">
                <a:solidFill>
                  <a:schemeClr val="bg1"/>
                </a:solidFill>
              </a:rPr>
              <a:t>Emit</a:t>
            </a:r>
            <a:r>
              <a:rPr lang="en-US" dirty="0"/>
              <a:t> class</a:t>
            </a:r>
            <a:r>
              <a:rPr lang="bg-BG" dirty="0"/>
              <a:t> </a:t>
            </a:r>
            <a:endParaRPr lang="en-US" dirty="0"/>
          </a:p>
          <a:p>
            <a:pPr lvl="1"/>
            <a:r>
              <a:rPr lang="en-US" dirty="0"/>
              <a:t>They represent </a:t>
            </a:r>
            <a:r>
              <a:rPr lang="en-US" sz="3200" b="1" dirty="0">
                <a:solidFill>
                  <a:schemeClr val="bg1"/>
                </a:solidFill>
              </a:rPr>
              <a:t>MSIL</a:t>
            </a:r>
            <a:r>
              <a:rPr lang="en-US" dirty="0"/>
              <a:t> executable code</a:t>
            </a:r>
          </a:p>
          <a:p>
            <a:pPr lvl="1"/>
            <a:r>
              <a:rPr lang="en-US" dirty="0"/>
              <a:t>They can be </a:t>
            </a:r>
            <a:r>
              <a:rPr lang="en-US" sz="3200" b="1" dirty="0">
                <a:solidFill>
                  <a:schemeClr val="bg1"/>
                </a:solidFill>
              </a:rPr>
              <a:t>added</a:t>
            </a:r>
            <a:r>
              <a:rPr lang="en-US" dirty="0"/>
              <a:t> to a </a:t>
            </a:r>
            <a:r>
              <a:rPr lang="en-US" sz="3200" b="1" dirty="0">
                <a:solidFill>
                  <a:schemeClr val="bg1"/>
                </a:solidFill>
              </a:rPr>
              <a:t>method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Emit(…)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- we add in a stream a sequence of MSIL instructions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EmitWriteLine(…)</a:t>
            </a:r>
            <a:r>
              <a:rPr lang="en-US" dirty="0"/>
              <a:t> - Adds instructions for printing a string</a:t>
            </a:r>
          </a:p>
          <a:p>
            <a:pPr>
              <a:buClr>
                <a:schemeClr val="tx1"/>
              </a:buClr>
            </a:pPr>
            <a:r>
              <a:rPr lang="en-US" dirty="0"/>
              <a:t>Creating executable assemblies: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AssemblyBuilder.SetEntryPoint(…)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Using of Reflection</a:t>
            </a:r>
            <a:r>
              <a:rPr lang="bg-BG" altLang="en-US" dirty="0"/>
              <a:t> </a:t>
            </a:r>
            <a:r>
              <a:rPr lang="en-US" altLang="en-US" dirty="0"/>
              <a:t>Emit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818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Reflection Emit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008A11-8C8E-42FC-9C1C-7A07B11E827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813" y="1295400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544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Decompilation and Obfuscation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pic>
        <p:nvPicPr>
          <p:cNvPr id="12" name="Picture 2" descr="Резултат с изображение за obfuscati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0412" y="1447800"/>
            <a:ext cx="3086100" cy="2590800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3409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059C81-00D2-4E75-8F32-4285B8C0EB3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4"/>
            <a:ext cx="11815018" cy="5433275"/>
          </a:xfrm>
        </p:spPr>
        <p:txBody>
          <a:bodyPr>
            <a:normAutofit/>
          </a:bodyPr>
          <a:lstStyle/>
          <a:p>
            <a:r>
              <a:rPr lang="en-US" sz="3200" dirty="0"/>
              <a:t>We write the code in human-</a:t>
            </a:r>
            <a:br>
              <a:rPr lang="en-US" sz="3200" dirty="0"/>
            </a:br>
            <a:r>
              <a:rPr lang="en-US" sz="3200" dirty="0"/>
              <a:t>readable text format (C# files)</a:t>
            </a:r>
          </a:p>
          <a:p>
            <a:r>
              <a:rPr lang="en-US" sz="3200" dirty="0"/>
              <a:t>.NET compilers compile it into</a:t>
            </a:r>
            <a:br>
              <a:rPr lang="en-US" sz="3200" dirty="0"/>
            </a:br>
            <a:r>
              <a:rPr lang="en-US" sz="3200" dirty="0"/>
              <a:t>intermediate lang. (C# + CSC = CIL)</a:t>
            </a:r>
          </a:p>
          <a:p>
            <a:r>
              <a:rPr lang="en-US" sz="3200" dirty="0"/>
              <a:t>Upon execution IL instructions</a:t>
            </a:r>
            <a:br>
              <a:rPr lang="en-US" sz="3200" dirty="0"/>
            </a:br>
            <a:r>
              <a:rPr lang="en-US" sz="3200" dirty="0"/>
              <a:t>are </a:t>
            </a:r>
            <a:r>
              <a:rPr lang="en-US" dirty="0"/>
              <a:t>converted to machine</a:t>
            </a:r>
            <a:br>
              <a:rPr lang="en-US" dirty="0"/>
            </a:br>
            <a:r>
              <a:rPr lang="en-US" dirty="0"/>
              <a:t>instructions </a:t>
            </a:r>
            <a:r>
              <a:rPr lang="en-US" sz="3200" dirty="0"/>
              <a:t>(JIT + CIL = native)</a:t>
            </a:r>
          </a:p>
          <a:p>
            <a:pPr lvl="1"/>
            <a:r>
              <a:rPr lang="en-US" dirty="0"/>
              <a:t>Just-In-Time (JIT)</a:t>
            </a:r>
          </a:p>
          <a:p>
            <a:pPr lvl="1"/>
            <a:r>
              <a:rPr lang="en-US" dirty="0"/>
              <a:t>Ahead of time (AOT) (NGEN)</a:t>
            </a:r>
            <a:endParaRPr lang="en-US" sz="3000" dirty="0"/>
          </a:p>
          <a:p>
            <a:endParaRPr lang="en-US" sz="3200" dirty="0"/>
          </a:p>
        </p:txBody>
      </p:sp>
      <p:pic>
        <p:nvPicPr>
          <p:cNvPr id="1032" name="Picture 8" descr="Understanding .NET Just-In-Time Compiler Figure 1 ">
            <a:extLst>
              <a:ext uri="{FF2B5EF4-FFF2-40B4-BE49-F238E27FC236}">
                <a16:creationId xmlns:a16="http://schemas.microsoft.com/office/drawing/2014/main" id="{222537BD-C801-4DC5-8A01-3A5F1A5956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5412" y="1173877"/>
            <a:ext cx="5155671" cy="5532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8310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A </a:t>
            </a:r>
            <a:r>
              <a:rPr lang="en-US" b="1" dirty="0">
                <a:solidFill>
                  <a:schemeClr val="bg1"/>
                </a:solidFill>
              </a:rPr>
              <a:t>decompiler</a:t>
            </a:r>
            <a:r>
              <a:rPr lang="en-US" dirty="0"/>
              <a:t> takes an executable file as input, and attempts to create a high level source file which can be recompiled</a:t>
            </a:r>
          </a:p>
          <a:p>
            <a:r>
              <a:rPr lang="en-US" dirty="0"/>
              <a:t>Decompilation is the exact opposite of the compilation step</a:t>
            </a:r>
          </a:p>
          <a:p>
            <a:pPr lvl="1"/>
            <a:r>
              <a:rPr lang="en-US" dirty="0"/>
              <a:t>.NET </a:t>
            </a:r>
            <a:r>
              <a:rPr lang="bg-BG" dirty="0"/>
              <a:t>.</a:t>
            </a:r>
            <a:r>
              <a:rPr lang="en-US" dirty="0"/>
              <a:t>dll/.exe -&gt; C#</a:t>
            </a:r>
          </a:p>
          <a:p>
            <a:r>
              <a:rPr lang="en-US" dirty="0"/>
              <a:t>Popular decompilers:</a:t>
            </a:r>
            <a:br>
              <a:rPr lang="en-US" dirty="0"/>
            </a:br>
            <a:r>
              <a:rPr lang="en-US" dirty="0">
                <a:hlinkClick r:id="rId2"/>
              </a:rPr>
              <a:t>ILSpy</a:t>
            </a:r>
            <a:r>
              <a:rPr lang="en-US" dirty="0"/>
              <a:t>, </a:t>
            </a:r>
            <a:r>
              <a:rPr lang="en-US" dirty="0">
                <a:hlinkClick r:id="rId3"/>
              </a:rPr>
              <a:t>dnSpy</a:t>
            </a:r>
            <a:r>
              <a:rPr lang="en-US" dirty="0"/>
              <a:t>, </a:t>
            </a:r>
            <a:r>
              <a:rPr lang="en-US" dirty="0">
                <a:hlinkClick r:id="rId4"/>
              </a:rPr>
              <a:t>dotPeek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>
                <a:hlinkClick r:id="rId5"/>
              </a:rPr>
              <a:t>JustDecompile</a:t>
            </a:r>
            <a:r>
              <a:rPr lang="en-US" dirty="0"/>
              <a:t>,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dirty="0"/>
              <a:t>IL DASM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Decompilation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36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82088DF-116D-4356-A3DA-9387376ADFF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99012" y="3124200"/>
            <a:ext cx="6861850" cy="3370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6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A way to make decompiled code </a:t>
            </a:r>
            <a:r>
              <a:rPr lang="en-US" b="1" dirty="0">
                <a:solidFill>
                  <a:schemeClr val="bg1"/>
                </a:solidFill>
              </a:rPr>
              <a:t>less readable</a:t>
            </a:r>
          </a:p>
          <a:p>
            <a:pPr lvl="1"/>
            <a:r>
              <a:rPr lang="en-US" dirty="0"/>
              <a:t>Private variables, fields and parameters renames to "</a:t>
            </a:r>
            <a:r>
              <a:rPr lang="en-US" b="1" dirty="0">
                <a:solidFill>
                  <a:schemeClr val="bg1"/>
                </a:solidFill>
              </a:rPr>
              <a:t>nonsense</a:t>
            </a:r>
            <a:r>
              <a:rPr lang="en-US" dirty="0"/>
              <a:t>" or </a:t>
            </a:r>
            <a:r>
              <a:rPr lang="en-US" b="1" dirty="0">
                <a:solidFill>
                  <a:schemeClr val="bg1"/>
                </a:solidFill>
              </a:rPr>
              <a:t>unprintable names</a:t>
            </a:r>
          </a:p>
          <a:p>
            <a:pPr lvl="1"/>
            <a:r>
              <a:rPr lang="en-US" dirty="0"/>
              <a:t>Techniques that </a:t>
            </a:r>
            <a:r>
              <a:rPr lang="en-US" b="1" dirty="0">
                <a:solidFill>
                  <a:schemeClr val="bg1"/>
                </a:solidFill>
              </a:rPr>
              <a:t>breaks decompilers</a:t>
            </a:r>
            <a:r>
              <a:rPr lang="en-US" dirty="0"/>
              <a:t> but the </a:t>
            </a:r>
            <a:r>
              <a:rPr lang="en-US" b="1" dirty="0">
                <a:solidFill>
                  <a:schemeClr val="bg1"/>
                </a:solidFill>
              </a:rPr>
              <a:t>IL code is still valid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Public member</a:t>
            </a:r>
            <a:r>
              <a:rPr lang="en-US" dirty="0"/>
              <a:t> names remain </a:t>
            </a:r>
            <a:r>
              <a:rPr lang="en-US" b="1" dirty="0">
                <a:solidFill>
                  <a:schemeClr val="bg1"/>
                </a:solidFill>
              </a:rPr>
              <a:t>unchanged</a:t>
            </a:r>
          </a:p>
          <a:p>
            <a:pPr>
              <a:buClr>
                <a:schemeClr val="tx1"/>
              </a:buClr>
            </a:pPr>
            <a:r>
              <a:rPr lang="en-US" dirty="0"/>
              <a:t>Similar to </a:t>
            </a:r>
            <a:r>
              <a:rPr lang="en-US" b="1" dirty="0">
                <a:solidFill>
                  <a:schemeClr val="bg1"/>
                </a:solidFill>
              </a:rPr>
              <a:t>JavaScript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minification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Ultimately</a:t>
            </a:r>
            <a:r>
              <a:rPr lang="en-US" dirty="0"/>
              <a:t>, this is an </a:t>
            </a:r>
            <a:r>
              <a:rPr lang="en-US" b="1" dirty="0">
                <a:solidFill>
                  <a:schemeClr val="bg1"/>
                </a:solidFill>
              </a:rPr>
              <a:t>ongoing</a:t>
            </a:r>
            <a:r>
              <a:rPr lang="en-US" dirty="0"/>
              <a:t> battle between the </a:t>
            </a:r>
            <a:r>
              <a:rPr lang="en-US" b="1" dirty="0">
                <a:solidFill>
                  <a:schemeClr val="bg1"/>
                </a:solidFill>
              </a:rPr>
              <a:t>obfuscators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and the </a:t>
            </a:r>
            <a:r>
              <a:rPr lang="en-US" b="1" dirty="0">
                <a:solidFill>
                  <a:schemeClr val="bg1"/>
                </a:solidFill>
              </a:rPr>
              <a:t>decompilers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Obfuscation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622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Obfuscators for .NET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hlinkClick r:id="rId2"/>
              </a:rPr>
              <a:t>https://github.com/yck1509/ConfuserEx</a:t>
            </a:r>
            <a:r>
              <a:rPr lang="en-US" sz="2400" dirty="0"/>
              <a:t> [discontinued]</a:t>
            </a:r>
          </a:p>
          <a:p>
            <a:r>
              <a:rPr lang="en-US" sz="2400" dirty="0">
                <a:hlinkClick r:id="rId3"/>
              </a:rPr>
              <a:t>https://github.com/mkaring/ConfuserEx</a:t>
            </a:r>
            <a:r>
              <a:rPr lang="en-US" sz="2400" dirty="0"/>
              <a:t> [.NET Core]</a:t>
            </a:r>
          </a:p>
          <a:p>
            <a:r>
              <a:rPr lang="en-US" sz="2400" dirty="0">
                <a:hlinkClick r:id="rId4"/>
              </a:rPr>
              <a:t>https://github.com/XenocodeRCE/neo-ConfuserEx</a:t>
            </a:r>
            <a:endParaRPr lang="en-US" sz="2400" dirty="0"/>
          </a:p>
          <a:p>
            <a:r>
              <a:rPr lang="en-US" sz="2400" dirty="0">
                <a:hlinkClick r:id="rId5"/>
              </a:rPr>
              <a:t>https://www.obfuscar.com/</a:t>
            </a:r>
            <a:r>
              <a:rPr lang="en-US" sz="2400" dirty="0"/>
              <a:t> [.NET Core, No UI]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38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BABFE6-5569-4B05-BE78-4677B633A5C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66212" y="1624602"/>
            <a:ext cx="2988056" cy="4772590"/>
          </a:xfrm>
          <a:prstGeom prst="rect">
            <a:avLst/>
          </a:prstGeom>
        </p:spPr>
      </p:pic>
      <p:pic>
        <p:nvPicPr>
          <p:cNvPr id="3076" name="Picture 4" descr="Резултат с изображение за „obfuscated ilspy“&quot;">
            <a:extLst>
              <a:ext uri="{FF2B5EF4-FFF2-40B4-BE49-F238E27FC236}">
                <a16:creationId xmlns:a16="http://schemas.microsoft.com/office/drawing/2014/main" id="{1730EA5D-C1AF-4490-BC7C-CDFA6B1EB2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812" y="3296464"/>
            <a:ext cx="5562600" cy="3385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6631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Roslyn Overview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Open Source .NET Compiler Platform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pic>
        <p:nvPicPr>
          <p:cNvPr id="1034" name="Picture 10" descr="Резултат с изображение за „.net core“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5212" y="1447800"/>
            <a:ext cx="2495015" cy="2495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2264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Reflection?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876600" y="2667000"/>
            <a:ext cx="8686800" cy="188010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300"/>
              </a:spcBef>
              <a:spcAft>
                <a:spcPts val="0"/>
              </a:spcAft>
              <a:buClr>
                <a:schemeClr val="tx1"/>
              </a:buClr>
            </a:pPr>
            <a:r>
              <a:rPr lang="en-US" sz="3600" dirty="0">
                <a:latin typeface="Consolas" panose="020B0609020204030204" pitchFamily="49" charset="0"/>
              </a:rPr>
              <a:t>"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Examine</a:t>
            </a:r>
            <a:r>
              <a:rPr lang="en-US" sz="3600" dirty="0">
                <a:latin typeface="Consolas" panose="020B0609020204030204" pitchFamily="49" charset="0"/>
              </a:rPr>
              <a:t> and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modify</a:t>
            </a:r>
            <a:r>
              <a:rPr lang="en-US" sz="3600" dirty="0">
                <a:latin typeface="Consolas" panose="020B0609020204030204" pitchFamily="49" charset="0"/>
              </a:rPr>
              <a:t> the structure and behavior of the program at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runtime</a:t>
            </a:r>
            <a:r>
              <a:rPr lang="en-US" sz="3600" dirty="0">
                <a:latin typeface="Consolas" panose="020B0609020204030204" pitchFamily="49" charset="0"/>
              </a:rPr>
              <a:t>"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0188" y="1524000"/>
            <a:ext cx="3414454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850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64972" y="990600"/>
            <a:ext cx="9927138" cy="5638800"/>
          </a:xfrm>
        </p:spPr>
        <p:txBody>
          <a:bodyPr>
            <a:normAutofit fontScale="92500"/>
          </a:bodyPr>
          <a:lstStyle/>
          <a:p>
            <a:r>
              <a:rPr lang="en-US" dirty="0"/>
              <a:t>It exposes a set of </a:t>
            </a:r>
            <a:r>
              <a:rPr lang="en-US" b="1" dirty="0">
                <a:solidFill>
                  <a:schemeClr val="bg1"/>
                </a:solidFill>
              </a:rPr>
              <a:t>Compiler</a:t>
            </a:r>
            <a:r>
              <a:rPr lang="en-US" dirty="0"/>
              <a:t> APIs and </a:t>
            </a:r>
            <a:r>
              <a:rPr lang="en-US" sz="3400" b="1" dirty="0">
                <a:solidFill>
                  <a:schemeClr val="bg1"/>
                </a:solidFill>
              </a:rPr>
              <a:t>Workspaces</a:t>
            </a:r>
            <a:r>
              <a:rPr lang="en-US" dirty="0"/>
              <a:t> APIs </a:t>
            </a:r>
            <a:br>
              <a:rPr lang="en-US" dirty="0"/>
            </a:br>
            <a:r>
              <a:rPr lang="en-US" dirty="0"/>
              <a:t>that provides </a:t>
            </a:r>
            <a:r>
              <a:rPr lang="en-US" sz="3400" b="1" dirty="0">
                <a:solidFill>
                  <a:schemeClr val="bg1"/>
                </a:solidFill>
              </a:rPr>
              <a:t>rich information </a:t>
            </a:r>
            <a:r>
              <a:rPr lang="en-US" dirty="0"/>
              <a:t>about your </a:t>
            </a:r>
            <a:r>
              <a:rPr lang="en-US" sz="3400" b="1" dirty="0">
                <a:solidFill>
                  <a:schemeClr val="bg1"/>
                </a:solidFill>
              </a:rPr>
              <a:t>source code</a:t>
            </a:r>
          </a:p>
          <a:p>
            <a:pPr lvl="1"/>
            <a:r>
              <a:rPr lang="en-US" dirty="0">
                <a:hlinkClick r:id="rId2"/>
              </a:rPr>
              <a:t>https://github.com/dotnet/roslyn</a:t>
            </a:r>
            <a:endParaRPr lang="en-US" dirty="0"/>
          </a:p>
          <a:p>
            <a:r>
              <a:rPr lang="en-US" dirty="0"/>
              <a:t>It creates many opportunities for innovation </a:t>
            </a:r>
          </a:p>
          <a:p>
            <a:pPr lvl="1"/>
            <a:r>
              <a:rPr lang="en-US" dirty="0"/>
              <a:t>Meta-programming</a:t>
            </a:r>
          </a:p>
          <a:p>
            <a:pPr lvl="1"/>
            <a:r>
              <a:rPr lang="en-US" dirty="0"/>
              <a:t>Code generation and transformation </a:t>
            </a:r>
          </a:p>
          <a:p>
            <a:pPr lvl="1"/>
            <a:r>
              <a:rPr lang="en-US" dirty="0"/>
              <a:t>Interactive use of the C# and VB languages</a:t>
            </a:r>
          </a:p>
          <a:p>
            <a:pPr lvl="1"/>
            <a:r>
              <a:rPr lang="en-US" dirty="0"/>
              <a:t>Embedding of C# and VB in domain specific languages</a:t>
            </a:r>
          </a:p>
          <a:p>
            <a:pPr lvl="1"/>
            <a:r>
              <a:rPr lang="en-US" dirty="0"/>
              <a:t>Create code analyzers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Roslyn (.NET Compiler Platform)</a:t>
            </a:r>
          </a:p>
        </p:txBody>
      </p:sp>
    </p:spTree>
    <p:extLst>
      <p:ext uri="{BB962C8B-B14F-4D97-AF65-F5344CB8AC3E}">
        <p14:creationId xmlns:p14="http://schemas.microsoft.com/office/powerpoint/2010/main" val="3166906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74612" y="1137602"/>
            <a:ext cx="11998469" cy="4892221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</a:rPr>
              <a:t>Parser</a:t>
            </a:r>
            <a:r>
              <a:rPr lang="en-US" sz="2800" dirty="0"/>
              <a:t> phase – Source is </a:t>
            </a:r>
            <a:r>
              <a:rPr lang="en-US" sz="2800" b="1" dirty="0">
                <a:solidFill>
                  <a:schemeClr val="bg1"/>
                </a:solidFill>
              </a:rPr>
              <a:t>tokenized</a:t>
            </a:r>
            <a:r>
              <a:rPr lang="en-US" sz="2800" dirty="0"/>
              <a:t> and </a:t>
            </a:r>
            <a:r>
              <a:rPr lang="en-US" sz="2800" b="1" dirty="0">
                <a:solidFill>
                  <a:schemeClr val="bg1"/>
                </a:solidFill>
              </a:rPr>
              <a:t>parsed</a:t>
            </a:r>
            <a:r>
              <a:rPr lang="en-US" sz="2800" dirty="0"/>
              <a:t> into </a:t>
            </a:r>
            <a:r>
              <a:rPr lang="en-US" sz="2800" b="1" dirty="0">
                <a:solidFill>
                  <a:schemeClr val="bg1"/>
                </a:solidFill>
              </a:rPr>
              <a:t>syntax </a:t>
            </a:r>
            <a:r>
              <a:rPr lang="en-US" sz="2800" dirty="0"/>
              <a:t>that follows</a:t>
            </a:r>
            <a:br>
              <a:rPr lang="en-US" sz="2800" dirty="0"/>
            </a:br>
            <a:r>
              <a:rPr lang="en-US" sz="2800" dirty="0"/>
              <a:t>the </a:t>
            </a:r>
            <a:r>
              <a:rPr lang="en-US" sz="2800" b="1" dirty="0">
                <a:solidFill>
                  <a:schemeClr val="bg1"/>
                </a:solidFill>
              </a:rPr>
              <a:t>language grammar</a:t>
            </a: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</a:rPr>
              <a:t>Declaration</a:t>
            </a:r>
            <a:r>
              <a:rPr lang="en-US" sz="2800" dirty="0"/>
              <a:t> phase – </a:t>
            </a:r>
            <a:r>
              <a:rPr lang="en-US" sz="2800" b="1" dirty="0">
                <a:solidFill>
                  <a:schemeClr val="bg1"/>
                </a:solidFill>
              </a:rPr>
              <a:t>Declarations</a:t>
            </a:r>
            <a:r>
              <a:rPr lang="en-US" sz="2800" dirty="0"/>
              <a:t> from the source and imported</a:t>
            </a:r>
            <a:br>
              <a:rPr lang="en-US" sz="2800" dirty="0"/>
            </a:br>
            <a:r>
              <a:rPr lang="en-US" sz="2800" b="1" dirty="0">
                <a:solidFill>
                  <a:schemeClr val="bg1"/>
                </a:solidFill>
              </a:rPr>
              <a:t>metadata</a:t>
            </a:r>
            <a:r>
              <a:rPr lang="en-US" sz="2800" dirty="0"/>
              <a:t> are </a:t>
            </a:r>
            <a:r>
              <a:rPr lang="en-US" sz="2800" b="1" dirty="0">
                <a:solidFill>
                  <a:schemeClr val="bg1"/>
                </a:solidFill>
              </a:rPr>
              <a:t>analyzed</a:t>
            </a:r>
            <a:r>
              <a:rPr lang="en-US" sz="2800" dirty="0"/>
              <a:t> to </a:t>
            </a:r>
            <a:r>
              <a:rPr lang="en-US" sz="2800" b="1" dirty="0">
                <a:solidFill>
                  <a:schemeClr val="bg1"/>
                </a:solidFill>
              </a:rPr>
              <a:t>form</a:t>
            </a:r>
            <a:r>
              <a:rPr lang="en-US" sz="2800" dirty="0"/>
              <a:t> named symbols</a:t>
            </a: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</a:rPr>
              <a:t>Bind</a:t>
            </a:r>
            <a:r>
              <a:rPr lang="en-US" sz="2800" dirty="0"/>
              <a:t> phase - </a:t>
            </a:r>
            <a:r>
              <a:rPr lang="en-US" sz="2800" b="1" dirty="0">
                <a:solidFill>
                  <a:schemeClr val="bg1"/>
                </a:solidFill>
              </a:rPr>
              <a:t>Identifiers</a:t>
            </a:r>
            <a:r>
              <a:rPr lang="en-US" sz="2800" dirty="0"/>
              <a:t> in the code are </a:t>
            </a:r>
            <a:r>
              <a:rPr lang="en-US" sz="2800" b="1" dirty="0">
                <a:solidFill>
                  <a:schemeClr val="bg1"/>
                </a:solidFill>
              </a:rPr>
              <a:t>matched to symbols</a:t>
            </a:r>
            <a:endParaRPr lang="en-US" sz="2800" dirty="0"/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</a:rPr>
              <a:t>Emit</a:t>
            </a:r>
            <a:r>
              <a:rPr lang="en-US" sz="2800" dirty="0"/>
              <a:t> phase - All the</a:t>
            </a:r>
            <a:br>
              <a:rPr lang="en-US" sz="2800" dirty="0"/>
            </a:br>
            <a:r>
              <a:rPr lang="en-US" sz="2800" b="1" dirty="0">
                <a:solidFill>
                  <a:schemeClr val="bg1"/>
                </a:solidFill>
              </a:rPr>
              <a:t>information</a:t>
            </a:r>
            <a:r>
              <a:rPr lang="en-US" sz="2800" dirty="0"/>
              <a:t> built up</a:t>
            </a:r>
            <a:br>
              <a:rPr lang="en-US" sz="2800" dirty="0"/>
            </a:br>
            <a:r>
              <a:rPr lang="en-US" sz="2800" dirty="0"/>
              <a:t>by the compiler is</a:t>
            </a:r>
            <a:br>
              <a:rPr lang="en-US" sz="2800" dirty="0"/>
            </a:br>
            <a:r>
              <a:rPr lang="en-US" sz="2800" b="1" dirty="0">
                <a:solidFill>
                  <a:schemeClr val="bg1"/>
                </a:solidFill>
              </a:rPr>
              <a:t>emitted </a:t>
            </a:r>
            <a:r>
              <a:rPr lang="en-US" sz="2800" dirty="0"/>
              <a:t>as an </a:t>
            </a:r>
            <a:r>
              <a:rPr lang="en-US" sz="2800" b="1" dirty="0">
                <a:solidFill>
                  <a:schemeClr val="bg1"/>
                </a:solidFill>
              </a:rPr>
              <a:t>assembly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Compiler Pipeline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41</a:t>
            </a:fld>
            <a:endParaRPr lang="en-US" dirty="0"/>
          </a:p>
        </p:txBody>
      </p:sp>
      <p:pic>
        <p:nvPicPr>
          <p:cNvPr id="2050" name="Picture 2" descr="Резултат с изображение за „C# compiler pipeline“&quot;">
            <a:extLst>
              <a:ext uri="{FF2B5EF4-FFF2-40B4-BE49-F238E27FC236}">
                <a16:creationId xmlns:a16="http://schemas.microsoft.com/office/drawing/2014/main" id="{E9B49B9F-1378-465A-A445-A11E0AC674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9412" y="3453642"/>
            <a:ext cx="7466012" cy="3315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3442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Custom View Engine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42</a:t>
            </a:fld>
            <a:endParaRPr lang="en-US" dirty="0"/>
          </a:p>
        </p:txBody>
      </p:sp>
      <p:pic>
        <p:nvPicPr>
          <p:cNvPr id="4100" name="Picture 4" descr="Резултат с изображение за „Live demo“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812" y="1676400"/>
            <a:ext cx="2895600" cy="1649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8274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Code Analyzer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Live Demo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43</a:t>
            </a:fld>
            <a:endParaRPr lang="en-US" dirty="0"/>
          </a:p>
        </p:txBody>
      </p:sp>
      <p:pic>
        <p:nvPicPr>
          <p:cNvPr id="4100" name="Picture 4" descr="Резултат с изображение за „Live demo“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812" y="1676400"/>
            <a:ext cx="2895600" cy="1649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3310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Analyzer – Installation Steps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Open "</a:t>
            </a:r>
            <a:r>
              <a:rPr lang="en-US" b="1" dirty="0">
                <a:solidFill>
                  <a:schemeClr val="bg1"/>
                </a:solidFill>
              </a:rPr>
              <a:t>Get Tools and Features…</a:t>
            </a:r>
            <a:r>
              <a:rPr lang="en-US" dirty="0"/>
              <a:t>" from the VS menu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dirty="0"/>
              <a:t>Check the </a:t>
            </a:r>
            <a:r>
              <a:rPr lang="en-US" b="1" dirty="0">
                <a:solidFill>
                  <a:schemeClr val="bg1"/>
                </a:solidFill>
              </a:rPr>
              <a:t>Visual Studio extension development</a:t>
            </a:r>
            <a:r>
              <a:rPr lang="en-US" dirty="0"/>
              <a:t> </a:t>
            </a:r>
            <a:br>
              <a:rPr lang="en-US" dirty="0"/>
            </a:br>
            <a:r>
              <a:rPr lang="en-US" dirty="0"/>
              <a:t>workload</a:t>
            </a:r>
          </a:p>
          <a:p>
            <a:r>
              <a:rPr lang="en-US" dirty="0"/>
              <a:t>Check the box for </a:t>
            </a:r>
            <a:r>
              <a:rPr lang="en-US" b="1" dirty="0">
                <a:solidFill>
                  <a:schemeClr val="bg1"/>
                </a:solidFill>
              </a:rPr>
              <a:t>.NET Compiler Platform SDK</a:t>
            </a:r>
            <a:endParaRPr lang="en-US" dirty="0"/>
          </a:p>
          <a:p>
            <a:pPr lvl="1"/>
            <a:r>
              <a:rPr lang="en-US" dirty="0"/>
              <a:t>You'll find it last under the optional components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7B9198F-4513-40E7-8461-A6ECCA7FD9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8212" y="4586130"/>
            <a:ext cx="5229955" cy="18195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A83A761-5B92-469C-9C16-4FD83858CA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0153" y="4577663"/>
            <a:ext cx="2210108" cy="1819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480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Analyzer – Creation Steps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en-US" dirty="0"/>
              <a:t>Create </a:t>
            </a:r>
            <a:r>
              <a:rPr lang="en-US" b="1" dirty="0">
                <a:solidFill>
                  <a:schemeClr val="bg1"/>
                </a:solidFill>
              </a:rPr>
              <a:t>new</a:t>
            </a:r>
            <a:r>
              <a:rPr lang="en-US" dirty="0"/>
              <a:t> project of type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C# Analyzer with code fix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Name –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MakeConst</a:t>
            </a:r>
          </a:p>
          <a:p>
            <a:pPr>
              <a:buClr>
                <a:schemeClr val="tx1"/>
              </a:buClr>
            </a:pPr>
            <a:r>
              <a:rPr lang="en-US" sz="3400" dirty="0"/>
              <a:t>Open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Resources.resx</a:t>
            </a:r>
            <a:r>
              <a:rPr lang="en-US" sz="3400" b="1" dirty="0"/>
              <a:t> </a:t>
            </a:r>
            <a:r>
              <a:rPr lang="en-US" sz="3400" dirty="0"/>
              <a:t>and rename the values</a:t>
            </a:r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AnalyzerTitle </a:t>
            </a:r>
            <a:r>
              <a:rPr lang="en-US" sz="3400" dirty="0"/>
              <a:t>- Variable can be made constant</a:t>
            </a:r>
            <a:endParaRPr lang="en-US" sz="3400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AnalyzerDescription</a:t>
            </a:r>
            <a:r>
              <a:rPr lang="en-US" sz="3400" dirty="0"/>
              <a:t> - Make Constant</a:t>
            </a:r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AnalyzerMessageFormat</a:t>
            </a:r>
            <a:r>
              <a:rPr lang="en-US" sz="3400" dirty="0"/>
              <a:t> - can be made constant</a:t>
            </a:r>
          </a:p>
          <a:p>
            <a:pPr>
              <a:buClr>
                <a:schemeClr val="tx1"/>
              </a:buClr>
            </a:pPr>
            <a:r>
              <a:rPr lang="en-US" sz="3400" dirty="0"/>
              <a:t>Change the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const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string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Category</a:t>
            </a:r>
            <a:r>
              <a:rPr lang="en-US" sz="3400" dirty="0"/>
              <a:t> to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Usage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570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Open </a:t>
            </a:r>
            <a:r>
              <a:rPr lang="en-US" sz="3200" b="1" dirty="0">
                <a:solidFill>
                  <a:schemeClr val="bg1"/>
                </a:solidFill>
              </a:rPr>
              <a:t>MakeConstAnalyzer</a:t>
            </a:r>
            <a:r>
              <a:rPr lang="en-US" sz="3200" b="1" dirty="0"/>
              <a:t> </a:t>
            </a:r>
            <a:r>
              <a:rPr lang="en-US" sz="3200" dirty="0"/>
              <a:t>and replace </a:t>
            </a:r>
            <a:r>
              <a:rPr lang="en-US" sz="3200" b="1" dirty="0">
                <a:solidFill>
                  <a:schemeClr val="bg1"/>
                </a:solidFill>
              </a:rPr>
              <a:t>Initialize</a:t>
            </a:r>
            <a:r>
              <a:rPr lang="en-US" sz="3200" dirty="0"/>
              <a:t> method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24771" y="1905000"/>
            <a:ext cx="11573702" cy="4275823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public override void Initialize(AnalysisContext context)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{      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   var analyze = GeneratedCodeAnalysisFlags.Analyze;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   var none = GeneratedCodeAnalysisFlags.None;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   var localDeclartions = SyntaxKind.LocalDeclarationStatement;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   context.ConfigureGeneratedCodeAnalysis(analyze | none);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   context.EnableConcurrentExecution();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   context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	.RegisterSyntaxNodeAction(AnalyzeNode, localDeclartions);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Analyzer – Creation Steps (2)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943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572752" y="1383608"/>
            <a:ext cx="10958580" cy="5013589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private void AnalyzeNode(SyntaxNodeAnalysisContext context)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  var localDeclaration = (LocalDeclarationStatementSyntax)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context.Node;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  if (localDeclaration.Modifiers.Any(SyntaxKind.ConstKeyword))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 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     return;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 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  var dataFlowAnalysis = context.SemanticModel.AnalyzeDataFlow(localDeclaration);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...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AnalyzeNode Method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946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572752" y="1383608"/>
            <a:ext cx="11160460" cy="4644706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var variable = localDeclaration.Declaration.Variables.Single();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var variableSymbol = context.SemanticModel.GetDeclaredSymbol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(variable);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if (dataFlowAnalysis.WrittenOutside.Contains(variableSymbol))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   return;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context.ReportDiagnostic(Diagnostic.Create(Rule, context.Node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.GetLocation()));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AnalyzeNode Method (2)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767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/>
              <a:t>The Mono.Cecil Library</a:t>
            </a:r>
            <a:endParaRPr lang="bg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008A11-8C8E-42FC-9C1C-7A07B11E827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813" y="1295400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585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When We Use Reflection?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58564" y="1121144"/>
            <a:ext cx="10033549" cy="558489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Reflection is used when: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Examining assemblies </a:t>
            </a:r>
            <a:r>
              <a:rPr lang="en-US" b="1" dirty="0">
                <a:solidFill>
                  <a:schemeClr val="bg1"/>
                </a:solidFill>
              </a:rPr>
              <a:t>metadata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Examine assemblies </a:t>
            </a:r>
            <a:r>
              <a:rPr lang="en-US" b="1" dirty="0">
                <a:solidFill>
                  <a:schemeClr val="bg1"/>
                </a:solidFill>
              </a:rPr>
              <a:t>types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Dynamically </a:t>
            </a:r>
            <a:r>
              <a:rPr lang="en-US" b="1" dirty="0">
                <a:solidFill>
                  <a:schemeClr val="bg1"/>
                </a:solidFill>
              </a:rPr>
              <a:t>invoking</a:t>
            </a:r>
            <a:r>
              <a:rPr lang="en-US" dirty="0"/>
              <a:t> methods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Generate </a:t>
            </a:r>
            <a:r>
              <a:rPr lang="en-US" b="1" dirty="0">
                <a:solidFill>
                  <a:schemeClr val="bg1"/>
                </a:solidFill>
              </a:rPr>
              <a:t>C#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IL</a:t>
            </a:r>
            <a:r>
              <a:rPr lang="en-US" dirty="0"/>
              <a:t> code at runtime and execute it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Dynamically creating </a:t>
            </a:r>
            <a:r>
              <a:rPr lang="en-US" b="1" dirty="0">
                <a:solidFill>
                  <a:schemeClr val="bg1"/>
                </a:solidFill>
              </a:rPr>
              <a:t>new assemblies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executing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storing</a:t>
            </a:r>
            <a:r>
              <a:rPr lang="en-US" dirty="0"/>
              <a:t> them as a </a:t>
            </a:r>
            <a:r>
              <a:rPr lang="en-US" b="1" dirty="0">
                <a:solidFill>
                  <a:schemeClr val="bg1"/>
                </a:solidFill>
              </a:rPr>
              <a:t>file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Inspecting</a:t>
            </a:r>
            <a:r>
              <a:rPr lang="en-US" dirty="0"/>
              <a:t> an object at </a:t>
            </a:r>
            <a:r>
              <a:rPr lang="en-US" b="1" dirty="0">
                <a:solidFill>
                  <a:schemeClr val="bg1"/>
                </a:solidFill>
              </a:rPr>
              <a:t>runtime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without knowing</a:t>
            </a:r>
            <a:r>
              <a:rPr lang="en-US" dirty="0"/>
              <a:t> its </a:t>
            </a:r>
            <a:br>
              <a:rPr lang="en-US" dirty="0"/>
            </a:br>
            <a:r>
              <a:rPr lang="en-US" dirty="0"/>
              <a:t>class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438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en-US" dirty="0"/>
              <a:t>Library written to </a:t>
            </a:r>
            <a:r>
              <a:rPr lang="en-US" sz="3400" b="1" dirty="0">
                <a:solidFill>
                  <a:schemeClr val="bg1"/>
                </a:solidFill>
              </a:rPr>
              <a:t>generate and inspect </a:t>
            </a:r>
            <a:r>
              <a:rPr lang="en-US" sz="3400" dirty="0"/>
              <a:t>programs</a:t>
            </a:r>
            <a:r>
              <a:rPr lang="bg-BG" sz="3400" dirty="0"/>
              <a:t> </a:t>
            </a:r>
            <a:r>
              <a:rPr lang="en-US" sz="3400" dirty="0"/>
              <a:t>and libraries</a:t>
            </a:r>
            <a:br>
              <a:rPr lang="bg-BG" sz="3400" dirty="0"/>
            </a:br>
            <a:r>
              <a:rPr lang="en-US" sz="3400" dirty="0"/>
              <a:t>in the ECMA CIL format</a:t>
            </a:r>
            <a:endParaRPr lang="bg-BG" sz="3400" dirty="0"/>
          </a:p>
          <a:p>
            <a:pPr lvl="1"/>
            <a:r>
              <a:rPr lang="en-US" dirty="0"/>
              <a:t>Analyze .NET binaries using a simple and </a:t>
            </a:r>
            <a:r>
              <a:rPr lang="en-US" sz="3200" b="1" dirty="0">
                <a:solidFill>
                  <a:schemeClr val="bg1"/>
                </a:solidFill>
              </a:rPr>
              <a:t>powerful object model </a:t>
            </a:r>
            <a:r>
              <a:rPr lang="en-US" dirty="0"/>
              <a:t>without having to load assemblies to use Reflection</a:t>
            </a:r>
          </a:p>
          <a:p>
            <a:pPr lvl="1"/>
            <a:r>
              <a:rPr lang="en-US" dirty="0"/>
              <a:t>Cecil has support for </a:t>
            </a:r>
            <a:r>
              <a:rPr lang="en-US" sz="3200" b="1" dirty="0">
                <a:solidFill>
                  <a:schemeClr val="bg1"/>
                </a:solidFill>
              </a:rPr>
              <a:t>extracting the CIL bytecodes</a:t>
            </a:r>
          </a:p>
          <a:p>
            <a:pPr lvl="1"/>
            <a:r>
              <a:rPr lang="en-US" dirty="0"/>
              <a:t>Modify .NET binaries, add new metadata structures and</a:t>
            </a:r>
            <a:br>
              <a:rPr lang="bg-BG" dirty="0"/>
            </a:br>
            <a:r>
              <a:rPr lang="en-US" sz="3200" b="1" dirty="0">
                <a:solidFill>
                  <a:schemeClr val="bg1"/>
                </a:solidFill>
              </a:rPr>
              <a:t>alter the IL code</a:t>
            </a:r>
            <a:endParaRPr lang="bg-BG" dirty="0"/>
          </a:p>
          <a:p>
            <a:pPr lvl="1"/>
            <a:r>
              <a:rPr lang="en-US" dirty="0"/>
              <a:t>Usages: ILSpy, ConfuserEx, Mono Linker (Blazor, Xamarin)</a:t>
            </a:r>
          </a:p>
          <a:p>
            <a:pPr lvl="1">
              <a:buClr>
                <a:schemeClr val="tx1"/>
              </a:buClr>
            </a:pPr>
            <a:r>
              <a:rPr lang="en-US" dirty="0">
                <a:hlinkClick r:id="rId2"/>
              </a:rPr>
              <a:t>https://github.com/jbevain/cecil</a:t>
            </a:r>
            <a:endParaRPr lang="bg-BG" dirty="0"/>
          </a:p>
          <a:p>
            <a:pPr lvl="1">
              <a:buClr>
                <a:schemeClr val="tx1"/>
              </a:buClr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Mono.Cecil Library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768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Mono.Cecil</a:t>
            </a:r>
            <a:r>
              <a:rPr lang="en-US" dirty="0"/>
              <a:t> Library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008A11-8C8E-42FC-9C1C-7A07B11E827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813" y="1295400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159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…</a:t>
            </a:r>
          </a:p>
          <a:p>
            <a:pPr lvl="0"/>
            <a:r>
              <a:rPr lang="en-GB"/>
              <a:t>…</a:t>
            </a:r>
            <a:endParaRPr lang="en-US"/>
          </a:p>
          <a:p>
            <a:pPr lvl="0"/>
            <a:r>
              <a:rPr lang="en-GB"/>
              <a:t>…</a:t>
            </a:r>
            <a:endParaRPr lang="en-US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52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55575" y="1425476"/>
            <a:ext cx="8630747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>
                <a:defRPr/>
              </a:pPr>
              <a:endParaRPr lang="ko-KR" altLang="en-US" sz="2398" dirty="0">
                <a:solidFill>
                  <a:srgbClr val="FFA000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>
                <a:defRPr/>
              </a:pPr>
              <a:endParaRPr lang="ko-KR" altLang="en-US" sz="2398">
                <a:solidFill>
                  <a:srgbClr val="FFA000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>
                <a:defRPr/>
              </a:pPr>
              <a:endParaRPr lang="ko-KR" altLang="en-US" sz="2398">
                <a:solidFill>
                  <a:srgbClr val="234465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2639" y="3276681"/>
            <a:ext cx="2881926" cy="3118969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445497" y="1607188"/>
            <a:ext cx="11811941" cy="5199712"/>
          </a:xfrm>
          <a:prstGeom prst="rect">
            <a:avLst/>
          </a:prstGeom>
        </p:spPr>
        <p:txBody>
          <a:bodyPr vert="horz" lIns="107972" tIns="35991" rIns="107972" bIns="35991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778" indent="-456778" defTabSz="1218072">
              <a:lnSpc>
                <a:spcPct val="100000"/>
              </a:lnSpc>
              <a:buClr>
                <a:srgbClr val="FFFFFF"/>
              </a:buClr>
              <a:defRPr/>
            </a:pPr>
            <a:endParaRPr lang="en-US" sz="2799" dirty="0">
              <a:solidFill>
                <a:schemeClr val="bg2"/>
              </a:solidFill>
              <a:latin typeface="Calibri" panose="020F0502020204030204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79710" y="1753612"/>
            <a:ext cx="6092825" cy="353943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sz="3200" dirty="0">
                <a:solidFill>
                  <a:schemeClr val="bg2"/>
                </a:solidFill>
              </a:rPr>
              <a:t> </a:t>
            </a:r>
            <a:r>
              <a:rPr lang="en-US" sz="3200" dirty="0">
                <a:solidFill>
                  <a:schemeClr val="bg2"/>
                </a:solidFill>
              </a:rPr>
              <a:t>Examining assemblies metadata</a:t>
            </a:r>
            <a:endParaRPr lang="bg-BG" sz="3200" dirty="0">
              <a:solidFill>
                <a:schemeClr val="bg2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sz="3200" dirty="0">
                <a:solidFill>
                  <a:schemeClr val="bg2"/>
                </a:solidFill>
              </a:rPr>
              <a:t> </a:t>
            </a:r>
            <a:r>
              <a:rPr lang="en-US" sz="3200" dirty="0">
                <a:solidFill>
                  <a:schemeClr val="bg2"/>
                </a:solidFill>
              </a:rPr>
              <a:t>Dynamically creating assemblies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bg2"/>
                </a:solidFill>
              </a:rPr>
              <a:t> Decompilation and Obfuscation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bg2"/>
                </a:solidFill>
              </a:rPr>
              <a:t> Roslyn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bg2"/>
                </a:solidFill>
              </a:rPr>
              <a:t> Custom View Engine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bg2"/>
                </a:solidFill>
              </a:rPr>
              <a:t> Code Analyzer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bg2"/>
                </a:solidFill>
              </a:rPr>
              <a:t> Mono.Cecil</a:t>
            </a:r>
          </a:p>
        </p:txBody>
      </p:sp>
      <p:sp>
        <p:nvSpPr>
          <p:cNvPr id="2" name="AutoShape 2" descr="Резултат с изображение за .net cor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01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1587" y="6400026"/>
            <a:ext cx="12111057" cy="363443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dirty="0">
                <a:hlinkClick r:id="rId3"/>
              </a:rPr>
              <a:t>https://softuni.bg/courses/csharp-oop-basics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208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4526" y="4535261"/>
            <a:ext cx="566588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8418" y="4535261"/>
            <a:ext cx="396008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29586" y="2475274"/>
            <a:ext cx="579082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8419" y="2475274"/>
            <a:ext cx="3856369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3505" y="1445280"/>
            <a:ext cx="2446901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8418" y="1445280"/>
            <a:ext cx="418361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6617" y="1445280"/>
            <a:ext cx="271230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35679" y="3505268"/>
            <a:ext cx="2518346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8419" y="3505268"/>
            <a:ext cx="4539290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2216" y="3505268"/>
            <a:ext cx="174819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3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111419" y="5565254"/>
            <a:ext cx="2872298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18" name="Picture 17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83385" y="5654316"/>
            <a:ext cx="6472875" cy="77409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2631206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0684" y="1710772"/>
            <a:ext cx="8227457" cy="4150197"/>
            <a:chOff x="1492446" y="2067924"/>
            <a:chExt cx="6811766" cy="3436077"/>
          </a:xfrm>
        </p:grpSpPr>
        <p:pic>
          <p:nvPicPr>
            <p:cNvPr id="2" name="Picture 1">
              <a:hlinkClick r:id="rId3"/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5"/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7128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7"/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9"/>
            </p:cNvPr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790227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 and </a:t>
            </a:r>
            <a:br>
              <a:rPr lang="en-US" sz="3198" dirty="0"/>
            </a:br>
            <a:r>
              <a:rPr lang="en-US" sz="3198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lvl="1" indent="-380762" defTabSz="1218438">
              <a:lnSpc>
                <a:spcPct val="100000"/>
              </a:lnSpc>
              <a:tabLst>
                <a:tab pos="282405" algn="l"/>
              </a:tabLst>
              <a:defRPr/>
            </a:pPr>
            <a:r>
              <a:rPr lang="en-US" sz="2898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8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lvl="1" indent="-380762" defTabSz="1218438">
              <a:lnSpc>
                <a:spcPct val="100000"/>
              </a:lnSpc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395" y="2538346"/>
            <a:ext cx="2122030" cy="529273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0482" y="2057758"/>
            <a:ext cx="3365989" cy="4481790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2395" y="3654314"/>
            <a:ext cx="1118158" cy="1118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394" y="5359165"/>
            <a:ext cx="1041691" cy="1041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303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1999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57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2465" y="3809901"/>
            <a:ext cx="4641124" cy="1623821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0994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Drawbacks and Best Practices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What are the costs: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More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code</a:t>
            </a:r>
            <a:r>
              <a:rPr lang="en-US" dirty="0"/>
              <a:t> than normal </a:t>
            </a:r>
            <a:r>
              <a:rPr lang="en-US" sz="3200" dirty="0"/>
              <a:t>coding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Slower</a:t>
            </a:r>
            <a:r>
              <a:rPr lang="en-US" dirty="0"/>
              <a:t> than normal coding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The "</a:t>
            </a:r>
            <a:r>
              <a:rPr lang="en-US" b="1" dirty="0">
                <a:solidFill>
                  <a:schemeClr val="bg1"/>
                </a:solidFill>
              </a:rPr>
              <a:t>golden hammer</a:t>
            </a:r>
            <a:r>
              <a:rPr lang="en-US" dirty="0"/>
              <a:t>" principle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Leads to a lot of </a:t>
            </a:r>
            <a:r>
              <a:rPr lang="en-US" sz="3200" b="1" dirty="0">
                <a:solidFill>
                  <a:schemeClr val="bg1"/>
                </a:solidFill>
              </a:rPr>
              <a:t>casting</a:t>
            </a:r>
            <a:r>
              <a:rPr lang="en-US" dirty="0"/>
              <a:t> and </a:t>
            </a:r>
            <a:r>
              <a:rPr lang="en-US" sz="3200" b="1" dirty="0">
                <a:solidFill>
                  <a:schemeClr val="bg1"/>
                </a:solidFill>
              </a:rPr>
              <a:t>type checking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Possible </a:t>
            </a:r>
            <a:r>
              <a:rPr lang="en-US" sz="3200" b="1" dirty="0">
                <a:solidFill>
                  <a:schemeClr val="bg1"/>
                </a:solidFill>
              </a:rPr>
              <a:t>magic strings</a:t>
            </a:r>
            <a:r>
              <a:rPr lang="en-US" sz="3200" dirty="0"/>
              <a:t> (for names)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When using Reflection: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First try </a:t>
            </a:r>
            <a:r>
              <a:rPr lang="en-US" sz="3200" b="1" dirty="0">
                <a:solidFill>
                  <a:schemeClr val="bg1"/>
                </a:solidFill>
              </a:rPr>
              <a:t>not to use it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Try to </a:t>
            </a:r>
            <a:r>
              <a:rPr lang="en-US" sz="3200" b="1" dirty="0">
                <a:solidFill>
                  <a:schemeClr val="bg1"/>
                </a:solidFill>
              </a:rPr>
              <a:t>cache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all reflected metadata</a:t>
            </a:r>
          </a:p>
          <a:p>
            <a:pPr marL="357188" lvl="1" indent="0">
              <a:lnSpc>
                <a:spcPct val="100000"/>
              </a:lnSpc>
              <a:buNone/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91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Reflection Steps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58565" y="1121144"/>
            <a:ext cx="9604836" cy="5276048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en-US" dirty="0"/>
              <a:t>Dynamically </a:t>
            </a:r>
            <a:r>
              <a:rPr lang="en-US" b="1" dirty="0">
                <a:solidFill>
                  <a:schemeClr val="bg1"/>
                </a:solidFill>
              </a:rPr>
              <a:t>Load Assemblies</a:t>
            </a:r>
          </a:p>
          <a:p>
            <a:pPr lvl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en-US" dirty="0"/>
              <a:t>Should be one time per assembly</a:t>
            </a:r>
          </a:p>
          <a:p>
            <a:pPr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en-US" dirty="0"/>
              <a:t>Dynamically </a:t>
            </a:r>
            <a:r>
              <a:rPr lang="en-US" sz="3400" b="1" dirty="0">
                <a:solidFill>
                  <a:schemeClr val="bg1"/>
                </a:solidFill>
              </a:rPr>
              <a:t>Load Types</a:t>
            </a:r>
          </a:p>
          <a:p>
            <a:pPr lvl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en-US" dirty="0"/>
              <a:t>Should be one time per type</a:t>
            </a:r>
          </a:p>
          <a:p>
            <a:pPr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Cast Types </a:t>
            </a:r>
            <a:r>
              <a:rPr lang="en-US" dirty="0"/>
              <a:t>to a </a:t>
            </a:r>
            <a:r>
              <a:rPr lang="en-US" sz="3400" b="1" dirty="0">
                <a:solidFill>
                  <a:schemeClr val="bg1"/>
                </a:solidFill>
              </a:rPr>
              <a:t>Known</a:t>
            </a:r>
            <a:r>
              <a:rPr lang="en-US" dirty="0"/>
              <a:t> Interface/Base Type</a:t>
            </a:r>
          </a:p>
          <a:p>
            <a:pPr lvl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en-US" dirty="0"/>
              <a:t>All method </a:t>
            </a:r>
            <a:r>
              <a:rPr lang="en-US" sz="3200" b="1" dirty="0">
                <a:solidFill>
                  <a:schemeClr val="bg1"/>
                </a:solidFill>
              </a:rPr>
              <a:t>calls</a:t>
            </a:r>
            <a:r>
              <a:rPr lang="en-US" dirty="0"/>
              <a:t> go </a:t>
            </a:r>
            <a:r>
              <a:rPr lang="en-US" sz="3200" b="1" dirty="0">
                <a:solidFill>
                  <a:schemeClr val="bg1"/>
                </a:solidFill>
              </a:rPr>
              <a:t>through the interface</a:t>
            </a:r>
          </a:p>
          <a:p>
            <a:pPr lvl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en-US" dirty="0"/>
              <a:t>No dynamic method calls – no </a:t>
            </a:r>
            <a:r>
              <a:rPr lang="en-US" sz="3200" b="1" dirty="0">
                <a:solidFill>
                  <a:schemeClr val="bg1"/>
                </a:solidFill>
              </a:rPr>
              <a:t>Method.Invoke</a:t>
            </a:r>
          </a:p>
          <a:p>
            <a:pPr lvl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Avoid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interacting</a:t>
            </a:r>
            <a:r>
              <a:rPr lang="en-US" dirty="0"/>
              <a:t> with </a:t>
            </a:r>
            <a:r>
              <a:rPr lang="en-US" sz="3200" b="1" dirty="0">
                <a:solidFill>
                  <a:schemeClr val="bg1"/>
                </a:solidFill>
              </a:rPr>
              <a:t>private</a:t>
            </a:r>
            <a:r>
              <a:rPr lang="en-US" dirty="0"/>
              <a:t> members</a:t>
            </a:r>
          </a:p>
          <a:p>
            <a:pPr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en-US" dirty="0"/>
              <a:t>Usually balance between </a:t>
            </a:r>
            <a:r>
              <a:rPr lang="en-US" sz="3400" b="1" dirty="0">
                <a:solidFill>
                  <a:schemeClr val="bg1"/>
                </a:solidFill>
              </a:rPr>
              <a:t>performance</a:t>
            </a:r>
            <a:r>
              <a:rPr lang="en-US" dirty="0"/>
              <a:t>, </a:t>
            </a:r>
            <a:r>
              <a:rPr lang="en-US" sz="3400" b="1" dirty="0">
                <a:solidFill>
                  <a:schemeClr val="bg1"/>
                </a:solidFill>
              </a:rPr>
              <a:t>safety</a:t>
            </a:r>
            <a:r>
              <a:rPr lang="en-US" dirty="0"/>
              <a:t> and </a:t>
            </a:r>
            <a:br>
              <a:rPr lang="en-US" dirty="0"/>
            </a:br>
            <a:r>
              <a:rPr lang="en-US" sz="3400" b="1" dirty="0">
                <a:solidFill>
                  <a:schemeClr val="bg1"/>
                </a:solidFill>
              </a:rPr>
              <a:t>flexibility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100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Reflection Usage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58565" y="983404"/>
            <a:ext cx="9604836" cy="5722638"/>
          </a:xfrm>
        </p:spPr>
        <p:txBody>
          <a:bodyPr>
            <a:normAutofit fontScale="92500"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en-US" dirty="0"/>
              <a:t>Unit Tests Libraries</a:t>
            </a:r>
            <a:r>
              <a:rPr lang="bg-BG" dirty="0"/>
              <a:t> </a:t>
            </a:r>
            <a:r>
              <a:rPr lang="en-US" dirty="0"/>
              <a:t>and Mocking Libraries (xUnit, Moq)</a:t>
            </a:r>
          </a:p>
          <a:p>
            <a:pPr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en-US" dirty="0"/>
              <a:t>Mapping Libraries (AutoMapper)</a:t>
            </a:r>
          </a:p>
          <a:p>
            <a:pPr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en-US" dirty="0"/>
              <a:t>Dependency Containers</a:t>
            </a:r>
          </a:p>
          <a:p>
            <a:pPr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en-US" dirty="0"/>
              <a:t>Plugin Systems (MEF, custom plugins)</a:t>
            </a:r>
          </a:p>
          <a:p>
            <a:pPr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en-US" dirty="0"/>
              <a:t>Scripting Functionality (Razor View Engine)</a:t>
            </a:r>
          </a:p>
          <a:p>
            <a:pPr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en-US" dirty="0"/>
              <a:t>ASP.NET Core (Controllers, Actions, Validation, Binding)</a:t>
            </a:r>
          </a:p>
          <a:p>
            <a:pPr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en-US" dirty="0"/>
              <a:t>Code Analyzers (StyleCopAnalyzers)</a:t>
            </a:r>
          </a:p>
          <a:p>
            <a:pPr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en-US" dirty="0"/>
              <a:t>LINQ-to-SQL</a:t>
            </a:r>
          </a:p>
          <a:p>
            <a:pPr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en-US" dirty="0"/>
              <a:t>Serialization and Deep Cloning</a:t>
            </a:r>
            <a:endParaRPr lang="bg-BG" dirty="0"/>
          </a:p>
          <a:p>
            <a:pPr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en-US" dirty="0"/>
              <a:t>Decompilers and Obfuscators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667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Loading Assemblies</a:t>
            </a:r>
            <a:endParaRPr lang="bg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008A11-8C8E-42FC-9C1C-7A07B11E827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813" y="1295400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518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2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SoftUni-PowerPoint-Template</Template>
  <TotalTime>0</TotalTime>
  <Words>2249</Words>
  <Application>Microsoft Office PowerPoint</Application>
  <PresentationFormat>Custom</PresentationFormat>
  <Paragraphs>406</Paragraphs>
  <Slides>57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57</vt:i4>
      </vt:variant>
    </vt:vector>
  </HeadingPairs>
  <TitlesOfParts>
    <vt:vector size="64" baseType="lpstr">
      <vt:lpstr>Arial</vt:lpstr>
      <vt:lpstr>Calibri</vt:lpstr>
      <vt:lpstr>Consolas</vt:lpstr>
      <vt:lpstr>Wingdings</vt:lpstr>
      <vt:lpstr>Wingdings 2</vt:lpstr>
      <vt:lpstr>1_SoftUni3_1</vt:lpstr>
      <vt:lpstr>2_SoftUni3_1</vt:lpstr>
      <vt:lpstr>Reflection</vt:lpstr>
      <vt:lpstr>Table of Contents</vt:lpstr>
      <vt:lpstr>PowerPoint Presentation</vt:lpstr>
      <vt:lpstr>What is Reflection?</vt:lpstr>
      <vt:lpstr>When We Use Reflection?</vt:lpstr>
      <vt:lpstr>Drawbacks and Best Practices</vt:lpstr>
      <vt:lpstr>Practical Reflection Steps</vt:lpstr>
      <vt:lpstr>Examples of Reflection Usage</vt:lpstr>
      <vt:lpstr>PowerPoint Presentation</vt:lpstr>
      <vt:lpstr>Asembly.Load(…)</vt:lpstr>
      <vt:lpstr>Assembly.LoadFrom(...)</vt:lpstr>
      <vt:lpstr>Retrieve Assembly Information</vt:lpstr>
      <vt:lpstr>Get Assemblies</vt:lpstr>
      <vt:lpstr>PowerPoint Presentation</vt:lpstr>
      <vt:lpstr>PowerPoint Presentation</vt:lpstr>
      <vt:lpstr>What is Global Assembly Cache?</vt:lpstr>
      <vt:lpstr>PowerPoint Presentation</vt:lpstr>
      <vt:lpstr>System.Type</vt:lpstr>
      <vt:lpstr>Properties of System.Type</vt:lpstr>
      <vt:lpstr>Get Methods of System.Type</vt:lpstr>
      <vt:lpstr>BindingFlags</vt:lpstr>
      <vt:lpstr>PowerPoint Presentation</vt:lpstr>
      <vt:lpstr>PowerPoint Presentation</vt:lpstr>
      <vt:lpstr>Instance of Class</vt:lpstr>
      <vt:lpstr>Method Invocation Steps</vt:lpstr>
      <vt:lpstr>PowerPoint Presentation</vt:lpstr>
      <vt:lpstr>Generics</vt:lpstr>
      <vt:lpstr>PowerPoint Presentation</vt:lpstr>
      <vt:lpstr>PowerPoint Presentation</vt:lpstr>
      <vt:lpstr>What is Reflection Emit?</vt:lpstr>
      <vt:lpstr>Reflection Emit</vt:lpstr>
      <vt:lpstr>Using of Reflection Emit</vt:lpstr>
      <vt:lpstr>PowerPoint Presentation</vt:lpstr>
      <vt:lpstr>PowerPoint Presentation</vt:lpstr>
      <vt:lpstr>Compilation</vt:lpstr>
      <vt:lpstr>Decompilation</vt:lpstr>
      <vt:lpstr>Obfuscation</vt:lpstr>
      <vt:lpstr>Obfuscators for .NET</vt:lpstr>
      <vt:lpstr>PowerPoint Presentation</vt:lpstr>
      <vt:lpstr>Roslyn (.NET Compiler Platform)</vt:lpstr>
      <vt:lpstr>Compiler Pipeline</vt:lpstr>
      <vt:lpstr>PowerPoint Presentation</vt:lpstr>
      <vt:lpstr>PowerPoint Presentation</vt:lpstr>
      <vt:lpstr>Code Analyzer – Installation Steps</vt:lpstr>
      <vt:lpstr>Code Analyzer – Creation Steps</vt:lpstr>
      <vt:lpstr>Code Analyzer – Creation Steps (2)</vt:lpstr>
      <vt:lpstr>AnalyzeNode Method</vt:lpstr>
      <vt:lpstr>AnalyzeNode Method (2)</vt:lpstr>
      <vt:lpstr>PowerPoint Presentation</vt:lpstr>
      <vt:lpstr>The Mono.Cecil Library</vt:lpstr>
      <vt:lpstr>PowerPoint Presentation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Masterclass - C# Reflection</dc:title>
  <dc:subject>C# Masterclass – Practical Training Course @ SoftUni</dc:subject>
  <dc:creator/>
  <cp:keywords>reflection obfuscation emit roslyn view engine</cp:keywords>
  <dc:description>C# Masterclass - https://softuni.bg/trainings/2569/csharp-masterclass-october-2019?db=true</dc:description>
  <cp:lastModifiedBy/>
  <cp:revision>1</cp:revision>
  <dcterms:created xsi:type="dcterms:W3CDTF">2014-01-02T17:00:34Z</dcterms:created>
  <dcterms:modified xsi:type="dcterms:W3CDTF">2020-05-12T09:50:43Z</dcterms:modified>
  <cp:category>masterclass, programming, education, software engineering, software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