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34" r:id="rId2"/>
    <p:sldId id="535" r:id="rId3"/>
    <p:sldId id="1297" r:id="rId4"/>
    <p:sldId id="542" r:id="rId5"/>
    <p:sldId id="543" r:id="rId6"/>
    <p:sldId id="544" r:id="rId7"/>
    <p:sldId id="581" r:id="rId8"/>
    <p:sldId id="545" r:id="rId9"/>
    <p:sldId id="548" r:id="rId10"/>
    <p:sldId id="549" r:id="rId11"/>
    <p:sldId id="578" r:id="rId12"/>
    <p:sldId id="579" r:id="rId13"/>
    <p:sldId id="546" r:id="rId14"/>
    <p:sldId id="547" r:id="rId15"/>
    <p:sldId id="580" r:id="rId16"/>
    <p:sldId id="536" r:id="rId17"/>
    <p:sldId id="562" r:id="rId18"/>
    <p:sldId id="538" r:id="rId19"/>
    <p:sldId id="564" r:id="rId20"/>
    <p:sldId id="540" r:id="rId21"/>
    <p:sldId id="566" r:id="rId22"/>
    <p:sldId id="568" r:id="rId23"/>
    <p:sldId id="569" r:id="rId24"/>
    <p:sldId id="570" r:id="rId25"/>
    <p:sldId id="550" r:id="rId26"/>
    <p:sldId id="551" r:id="rId27"/>
    <p:sldId id="589" r:id="rId28"/>
    <p:sldId id="552" r:id="rId29"/>
    <p:sldId id="571" r:id="rId30"/>
    <p:sldId id="572" r:id="rId31"/>
    <p:sldId id="573" r:id="rId32"/>
    <p:sldId id="574" r:id="rId33"/>
    <p:sldId id="553" r:id="rId34"/>
    <p:sldId id="559" r:id="rId35"/>
    <p:sldId id="554" r:id="rId36"/>
    <p:sldId id="555" r:id="rId37"/>
    <p:sldId id="556" r:id="rId38"/>
    <p:sldId id="557" r:id="rId39"/>
    <p:sldId id="588" r:id="rId40"/>
    <p:sldId id="583" r:id="rId41"/>
    <p:sldId id="584" r:id="rId42"/>
    <p:sldId id="585" r:id="rId43"/>
    <p:sldId id="586" r:id="rId44"/>
    <p:sldId id="58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818113-0DB9-4EF6-B31D-B90405839A91}">
          <p14:sldIdLst>
            <p14:sldId id="534"/>
            <p14:sldId id="535"/>
            <p14:sldId id="1297"/>
          </p14:sldIdLst>
        </p14:section>
        <p14:section name="Traps" id="{62884728-D7EF-4A85-89BF-951A56A11E31}">
          <p14:sldIdLst>
            <p14:sldId id="542"/>
            <p14:sldId id="543"/>
            <p14:sldId id="544"/>
            <p14:sldId id="581"/>
            <p14:sldId id="545"/>
            <p14:sldId id="548"/>
            <p14:sldId id="549"/>
            <p14:sldId id="578"/>
            <p14:sldId id="579"/>
            <p14:sldId id="546"/>
            <p14:sldId id="547"/>
            <p14:sldId id="580"/>
          </p14:sldIdLst>
        </p14:section>
        <p14:section name="Syntatic Sugar" id="{4DE2DC93-CE3F-485E-B23E-BB0FAB4CB834}">
          <p14:sldIdLst>
            <p14:sldId id="536"/>
            <p14:sldId id="562"/>
            <p14:sldId id="538"/>
            <p14:sldId id="564"/>
            <p14:sldId id="540"/>
            <p14:sldId id="566"/>
            <p14:sldId id="568"/>
            <p14:sldId id="569"/>
            <p14:sldId id="570"/>
          </p14:sldIdLst>
        </p14:section>
        <p14:section name="Useful .NET Classes and Methods" id="{AE2BA49D-193E-47BB-9962-B8DB1B7D643A}">
          <p14:sldIdLst>
            <p14:sldId id="550"/>
            <p14:sldId id="551"/>
            <p14:sldId id="589"/>
            <p14:sldId id="552"/>
            <p14:sldId id="571"/>
            <p14:sldId id="572"/>
            <p14:sldId id="573"/>
            <p14:sldId id="574"/>
          </p14:sldIdLst>
        </p14:section>
        <p14:section name="Debugging Tips" id="{AA64FAA0-62E7-43EB-911F-BF78D7C7187B}">
          <p14:sldIdLst>
            <p14:sldId id="553"/>
            <p14:sldId id="559"/>
            <p14:sldId id="554"/>
            <p14:sldId id="555"/>
            <p14:sldId id="556"/>
            <p14:sldId id="557"/>
          </p14:sldIdLst>
        </p14:section>
        <p14:section name="Conclusion" id="{21D7212D-4814-42DF-9953-8214816BA069}">
          <p14:sldIdLst>
            <p14:sldId id="588"/>
            <p14:sldId id="583"/>
            <p14:sldId id="584"/>
            <p14:sldId id="585"/>
            <p14:sldId id="586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0" autoAdjust="0"/>
    <p:restoredTop sz="94620" autoAdjust="0"/>
  </p:normalViewPr>
  <p:slideViewPr>
    <p:cSldViewPr snapToGrid="0" showGuides="1">
      <p:cViewPr varScale="1">
        <p:scale>
          <a:sx n="63" d="100"/>
          <a:sy n="63" d="100"/>
        </p:scale>
        <p:origin x="828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73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1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0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15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8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6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53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73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762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27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672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6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040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6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7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9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8" y="5496290"/>
            <a:ext cx="532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48"/>
            <a:ext cx="532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37397365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05307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5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indepth.com/Articles/Chapter12/Random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yIT/CSharp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ashben/3177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6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Tips and Tricks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77" y="1555191"/>
            <a:ext cx="3765602" cy="35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constructor </a:t>
            </a:r>
            <a:r>
              <a:rPr lang="en-US" dirty="0"/>
              <a:t>is called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to initialize the class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first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  <a:p>
            <a:pPr lvl="1"/>
            <a:r>
              <a:rPr lang="en-US" dirty="0"/>
              <a:t>Or any </a:t>
            </a:r>
            <a:r>
              <a:rPr lang="en-US" b="1" dirty="0">
                <a:solidFill>
                  <a:schemeClr val="bg1"/>
                </a:solidFill>
              </a:rPr>
              <a:t>static members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</a:p>
          <a:p>
            <a:r>
              <a:rPr lang="en-US" dirty="0"/>
              <a:t>Once a type initializer has failed, it is </a:t>
            </a:r>
            <a:r>
              <a:rPr lang="en-US" b="1" dirty="0">
                <a:solidFill>
                  <a:schemeClr val="bg1"/>
                </a:solidFill>
              </a:rPr>
              <a:t>never retried </a:t>
            </a:r>
            <a:r>
              <a:rPr lang="en-US" dirty="0"/>
              <a:t>(for the lifetime of the </a:t>
            </a:r>
            <a:r>
              <a:rPr lang="en-US" noProof="1"/>
              <a:t>AppDomain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 will remain </a:t>
            </a:r>
            <a:r>
              <a:rPr lang="en-US" b="1" dirty="0">
                <a:solidFill>
                  <a:schemeClr val="bg1"/>
                </a:solidFill>
              </a:rPr>
              <a:t>uninitialized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Creating instances will also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</a:p>
          <a:p>
            <a:r>
              <a:rPr lang="en-US" dirty="0"/>
              <a:t>You should have a </a:t>
            </a:r>
            <a:r>
              <a:rPr lang="en-US" b="1" dirty="0">
                <a:solidFill>
                  <a:schemeClr val="bg1"/>
                </a:solidFill>
              </a:rPr>
              <a:t>very good reason </a:t>
            </a:r>
            <a:r>
              <a:rPr lang="en-US" dirty="0"/>
              <a:t>for throwing an exception from a static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&amp; Static 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fontScale="92500"/>
          </a:bodyPr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</a:rPr>
              <a:t>virtual methods </a:t>
            </a:r>
            <a:r>
              <a:rPr lang="en-US" dirty="0"/>
              <a:t>in a constructor is a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idea</a:t>
            </a:r>
          </a:p>
          <a:p>
            <a:r>
              <a:rPr lang="en-US" dirty="0"/>
              <a:t>When initializing a type in C#, </a:t>
            </a:r>
            <a:r>
              <a:rPr lang="en-US" u="sng" dirty="0"/>
              <a:t>constructors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top-down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top base </a:t>
            </a:r>
            <a:r>
              <a:rPr lang="en-US" dirty="0"/>
              <a:t>constructor (object())</a:t>
            </a:r>
          </a:p>
          <a:p>
            <a:pPr lvl="1"/>
            <a:r>
              <a:rPr lang="en-US" dirty="0"/>
              <a:t>Then down to the </a:t>
            </a:r>
            <a:r>
              <a:rPr lang="en-US" b="1" dirty="0">
                <a:solidFill>
                  <a:schemeClr val="bg1"/>
                </a:solidFill>
              </a:rPr>
              <a:t>derived constructors </a:t>
            </a:r>
            <a:r>
              <a:rPr lang="en-US" dirty="0"/>
              <a:t>through the inheritance</a:t>
            </a:r>
          </a:p>
          <a:p>
            <a:r>
              <a:rPr lang="en-US" dirty="0"/>
              <a:t>But virtual </a:t>
            </a:r>
            <a:r>
              <a:rPr lang="en-US" u="sng" dirty="0"/>
              <a:t>methods</a:t>
            </a:r>
            <a:r>
              <a:rPr lang="en-US" dirty="0"/>
              <a:t> are invoked </a:t>
            </a:r>
            <a:r>
              <a:rPr lang="en-US" b="1" dirty="0">
                <a:solidFill>
                  <a:schemeClr val="bg1"/>
                </a:solidFill>
              </a:rPr>
              <a:t>bottom-up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most derived overridden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Then up to all </a:t>
            </a:r>
            <a:r>
              <a:rPr lang="en-US" b="1" dirty="0">
                <a:solidFill>
                  <a:schemeClr val="bg1"/>
                </a:solidFill>
              </a:rPr>
              <a:t>base virtual </a:t>
            </a:r>
            <a:r>
              <a:rPr lang="en-US" dirty="0"/>
              <a:t>methods</a:t>
            </a:r>
          </a:p>
          <a:p>
            <a:r>
              <a:rPr lang="en-US" dirty="0"/>
              <a:t>For this reason, if you call virtual methods in constructor, you may </a:t>
            </a:r>
            <a:br>
              <a:rPr lang="en-US" dirty="0"/>
            </a:b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unexpected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from your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Call In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Hash code is used in various hash-based collections </a:t>
            </a:r>
            <a:br>
              <a:rPr lang="en-US" dirty="0"/>
            </a:b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HashSet&lt;T&gt;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Dictionary&lt;TKey,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TValue&gt;</a:t>
            </a:r>
            <a:r>
              <a:rPr lang="en-US" noProof="1"/>
              <a:t>)</a:t>
            </a:r>
          </a:p>
          <a:p>
            <a:r>
              <a:rPr lang="en-US" dirty="0"/>
              <a:t>In C# an overridden method named </a:t>
            </a:r>
            <a:r>
              <a:rPr lang="en-US" b="1" noProof="1">
                <a:solidFill>
                  <a:schemeClr val="bg1"/>
                </a:solidFill>
              </a:rPr>
              <a:t>GetHashCode</a:t>
            </a:r>
            <a:r>
              <a:rPr lang="en-US" dirty="0"/>
              <a:t> provides the hash code generation for a particular type</a:t>
            </a:r>
          </a:p>
          <a:p>
            <a:r>
              <a:rPr lang="en-US" dirty="0"/>
              <a:t>If you generate a </a:t>
            </a:r>
            <a:r>
              <a:rPr lang="en-US" b="1" dirty="0">
                <a:solidFill>
                  <a:schemeClr val="bg1"/>
                </a:solidFill>
              </a:rPr>
              <a:t>custom hash code </a:t>
            </a:r>
            <a:r>
              <a:rPr lang="en-US" dirty="0"/>
              <a:t>for a type, try to </a:t>
            </a:r>
            <a:r>
              <a:rPr lang="en-US" b="1" dirty="0">
                <a:solidFill>
                  <a:schemeClr val="bg1"/>
                </a:solidFill>
              </a:rPr>
              <a:t>use read-only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for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Non-read-only</a:t>
            </a:r>
            <a:r>
              <a:rPr lang="en-US" dirty="0"/>
              <a:t> properties may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run-time and </a:t>
            </a:r>
            <a:br>
              <a:rPr lang="en-US" dirty="0"/>
            </a:br>
            <a:r>
              <a:rPr lang="en-US" dirty="0"/>
              <a:t>collections will not be notified for the change</a:t>
            </a:r>
          </a:p>
          <a:p>
            <a:r>
              <a:rPr lang="en-US" dirty="0"/>
              <a:t>Thus the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algorithms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will not </a:t>
            </a:r>
            <a:br>
              <a:rPr lang="en-US" dirty="0"/>
            </a:br>
            <a:r>
              <a:rPr lang="en-US" dirty="0"/>
              <a:t>be able to retrieve and use the </a:t>
            </a:r>
            <a:r>
              <a:rPr lang="en-US" b="1" dirty="0">
                <a:solidFill>
                  <a:schemeClr val="bg1"/>
                </a:solidFill>
              </a:rPr>
              <a:t>modified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Hash Code Run-time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class in .NET is a </a:t>
            </a:r>
            <a:r>
              <a:rPr lang="en-US" b="1" dirty="0">
                <a:solidFill>
                  <a:schemeClr val="bg1"/>
                </a:solidFill>
              </a:rPr>
              <a:t>pseudo-random number generator</a:t>
            </a:r>
            <a:br>
              <a:rPr lang="en-US" dirty="0"/>
            </a:br>
            <a:r>
              <a:rPr lang="en-US" dirty="0"/>
              <a:t>(deterministic)</a:t>
            </a:r>
          </a:p>
          <a:p>
            <a:pPr lvl="1"/>
            <a:r>
              <a:rPr lang="en-US" dirty="0"/>
              <a:t>Any instance of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has a certain amount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(their seed </a:t>
            </a:r>
            <a:br>
              <a:rPr lang="en-US" dirty="0"/>
            </a:br>
            <a:r>
              <a:rPr lang="en-US" dirty="0"/>
              <a:t>value initially), also: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3400" b="1" noProof="1">
                <a:solidFill>
                  <a:schemeClr val="bg1"/>
                </a:solidFill>
              </a:rPr>
              <a:t>RNGCryptoServiceProvider</a:t>
            </a:r>
            <a:r>
              <a:rPr lang="en-US" dirty="0"/>
              <a:t> generates high-quality random numbers</a:t>
            </a:r>
          </a:p>
          <a:p>
            <a:r>
              <a:rPr lang="en-US" dirty="0">
                <a:hlinkClick r:id="rId3"/>
              </a:rPr>
              <a:t>csharpindepth.com/Articles/Chapter12/Random.aspx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Numbers in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0302" y="3379839"/>
            <a:ext cx="1023204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These two instances will generate the exact same values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firstRandomNumbersGenerator</a:t>
            </a:r>
            <a:r>
              <a:rPr lang="en-US" sz="2400" b="1" noProof="1">
                <a:latin typeface="Consolas" pitchFamily="49" charset="0"/>
              </a:rPr>
              <a:t> = new Random(0);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secondRandomNumbersGenerator</a:t>
            </a:r>
            <a:r>
              <a:rPr lang="en-US" sz="2400" b="1" noProof="1">
                <a:latin typeface="Consolas" pitchFamily="49" charset="0"/>
              </a:rPr>
              <a:t> = new Random(0);</a:t>
            </a:r>
          </a:p>
        </p:txBody>
      </p:sp>
    </p:spTree>
    <p:extLst>
      <p:ext uri="{BB962C8B-B14F-4D97-AF65-F5344CB8AC3E}">
        <p14:creationId xmlns:p14="http://schemas.microsoft.com/office/powerpoint/2010/main" val="40424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the following code snippet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are doing extra work by enumerating the collection twice in the two </a:t>
            </a:r>
            <a:br>
              <a:rPr lang="en-US" dirty="0"/>
            </a:br>
            <a:r>
              <a:rPr lang="en-US" noProof="1"/>
              <a:t>foreach</a:t>
            </a:r>
            <a:r>
              <a:rPr lang="en-US" dirty="0"/>
              <a:t> statements</a:t>
            </a:r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GetDataObjects()</a:t>
            </a:r>
            <a:r>
              <a:rPr lang="en-US" noProof="1"/>
              <a:t> </a:t>
            </a:r>
            <a:r>
              <a:rPr lang="en-US" dirty="0"/>
              <a:t>results in a DB query, we are executing the query </a:t>
            </a:r>
            <a:br>
              <a:rPr lang="en-US" dirty="0"/>
            </a:br>
            <a:r>
              <a:rPr lang="en-US" dirty="0"/>
              <a:t>twice with the same result</a:t>
            </a:r>
          </a:p>
          <a:p>
            <a:r>
              <a:rPr lang="en-US" dirty="0"/>
              <a:t>Can be fixed by forcing the enumeration with call to </a:t>
            </a:r>
            <a:r>
              <a:rPr lang="en-US" b="1" noProof="1">
                <a:solidFill>
                  <a:schemeClr val="bg1"/>
                </a:solidFill>
              </a:rPr>
              <a:t>.ToList()  </a:t>
            </a:r>
            <a:r>
              <a:rPr lang="en-US" dirty="0"/>
              <a:t>method after </a:t>
            </a:r>
            <a:r>
              <a:rPr lang="en-US" b="1" noProof="1">
                <a:solidFill>
                  <a:schemeClr val="bg1"/>
                </a:solidFill>
              </a:rPr>
              <a:t>GetDataObjects()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Multiple Enumeration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9287" y="1641989"/>
            <a:ext cx="802028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IEnumerable&lt;DataObject&gt; dataObjects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GetDataObjects()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9170" latinLnBrk="1"/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foreach</a:t>
            </a:r>
            <a:r>
              <a:rPr lang="en-US" sz="2000" b="1" noProof="1">
                <a:latin typeface="Consolas" pitchFamily="49" charset="0"/>
              </a:rPr>
              <a:t> (var dataObject in dataObjects)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  Console.WriteLine(dataObject);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var allObjectsAsString = new StringBuilder();</a:t>
            </a:r>
          </a:p>
          <a:p>
            <a:pPr defTabSz="1219170" latinLnBrk="1"/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foreach</a:t>
            </a:r>
            <a:r>
              <a:rPr lang="en-US" sz="2000" b="1" noProof="1">
                <a:latin typeface="Consolas" pitchFamily="49" charset="0"/>
              </a:rPr>
              <a:t> (var dataObject in dataObjects)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  allObjectsAsString.Append(dataObject + " ");</a:t>
            </a:r>
          </a:p>
        </p:txBody>
      </p:sp>
    </p:spTree>
    <p:extLst>
      <p:ext uri="{BB962C8B-B14F-4D97-AF65-F5344CB8AC3E}">
        <p14:creationId xmlns:p14="http://schemas.microsoft.com/office/powerpoint/2010/main" val="7761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.NET runtime employs a very smart </a:t>
            </a:r>
            <a:r>
              <a:rPr lang="en-US" b="1" dirty="0">
                <a:solidFill>
                  <a:schemeClr val="bg1"/>
                </a:solidFill>
              </a:rPr>
              <a:t>garbage collector </a:t>
            </a:r>
            <a:r>
              <a:rPr lang="en-US" dirty="0"/>
              <a:t>to clean up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no longer used</a:t>
            </a:r>
          </a:p>
          <a:p>
            <a:pPr lvl="1"/>
            <a:r>
              <a:rPr lang="en-US" dirty="0"/>
              <a:t>This doesn't mean that you'll never lose track of memory</a:t>
            </a:r>
          </a:p>
          <a:p>
            <a:r>
              <a:rPr lang="en-US" dirty="0"/>
              <a:t>Not removing </a:t>
            </a:r>
            <a:r>
              <a:rPr lang="en-US" b="1" dirty="0">
                <a:solidFill>
                  <a:schemeClr val="bg1"/>
                </a:solidFill>
              </a:rPr>
              <a:t>event listeners</a:t>
            </a:r>
          </a:p>
          <a:p>
            <a:pPr lvl="1"/>
            <a:r>
              <a:rPr lang="en-US" dirty="0"/>
              <a:t>Any event listener that is created with an anonymous method or </a:t>
            </a:r>
            <a:br>
              <a:rPr lang="en-US" dirty="0"/>
            </a:br>
            <a:r>
              <a:rPr lang="en-US" dirty="0"/>
              <a:t>lambda expression that references an outside object will keep those objects alive</a:t>
            </a:r>
          </a:p>
          <a:p>
            <a:r>
              <a:rPr lang="en-US" dirty="0"/>
              <a:t>Keeping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connections </a:t>
            </a:r>
            <a:r>
              <a:rPr lang="en-US" dirty="0"/>
              <a:t>or result sets open, when they are not used</a:t>
            </a:r>
          </a:p>
          <a:p>
            <a:r>
              <a:rPr lang="en-US" dirty="0"/>
              <a:t>Call to functions using </a:t>
            </a:r>
            <a:r>
              <a:rPr lang="en-US" b="1" dirty="0">
                <a:solidFill>
                  <a:schemeClr val="bg1"/>
                </a:solidFill>
              </a:rPr>
              <a:t>P/Invoke</a:t>
            </a:r>
            <a:r>
              <a:rPr lang="en-US" dirty="0"/>
              <a:t> which allocate memory which you </a:t>
            </a:r>
            <a:br>
              <a:rPr lang="en-US" dirty="0"/>
            </a:br>
            <a:r>
              <a:rPr lang="en-US" dirty="0"/>
              <a:t>then never release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Leaks in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Syntactic Sugar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Language Features</a:t>
            </a:r>
            <a:r>
              <a:rPr lang="bg-BG" dirty="0"/>
              <a:t> </a:t>
            </a:r>
            <a:r>
              <a:rPr lang="en-US" dirty="0"/>
              <a:t>in C#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002" y="1128866"/>
            <a:ext cx="2902360" cy="29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51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casting</a:t>
            </a:r>
            <a:r>
              <a:rPr lang="en-US" sz="3200" dirty="0"/>
              <a:t> from one type to another </a:t>
            </a:r>
            <a:r>
              <a:rPr lang="en-US" sz="3200" b="1" dirty="0">
                <a:solidFill>
                  <a:schemeClr val="bg1"/>
                </a:solidFill>
              </a:rPr>
              <a:t>fails</a:t>
            </a:r>
            <a:r>
              <a:rPr lang="en-US" sz="3200" dirty="0"/>
              <a:t>, the CLR will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throw an exception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When using the '</a:t>
            </a:r>
            <a:r>
              <a:rPr lang="en-US" sz="3200" b="1" dirty="0">
                <a:solidFill>
                  <a:schemeClr val="bg1"/>
                </a:solidFill>
              </a:rPr>
              <a:t>as</a:t>
            </a:r>
            <a:r>
              <a:rPr lang="en-US" sz="3200" dirty="0"/>
              <a:t>'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operator, in case of </a:t>
            </a:r>
            <a:r>
              <a:rPr lang="en-US" sz="3200" b="1" dirty="0">
                <a:solidFill>
                  <a:schemeClr val="bg1"/>
                </a:solidFill>
              </a:rPr>
              <a:t>fail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no exception </a:t>
            </a:r>
            <a:r>
              <a:rPr lang="en-US" sz="3200" dirty="0"/>
              <a:t>will be thrown but the </a:t>
            </a:r>
            <a:r>
              <a:rPr lang="en-US" sz="3200" b="1" dirty="0">
                <a:solidFill>
                  <a:schemeClr val="bg1"/>
                </a:solidFill>
              </a:rPr>
              <a:t>value will be null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' operator can check the type of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vs the 'as' Operator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11616" y="1809948"/>
            <a:ext cx="693781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object str = "Five";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var num = (int?)number;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InvalidCastException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6716" y="4091098"/>
            <a:ext cx="10689517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The next line will be evaluated without exception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var numberAsInt = number as int?;</a:t>
            </a:r>
          </a:p>
          <a:p>
            <a:pPr defTabSz="1219170" latinLnBrk="1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Here numberAsInt will be null because the cast is invalid</a:t>
            </a:r>
          </a:p>
        </p:txBody>
      </p:sp>
    </p:spTree>
    <p:extLst>
      <p:ext uri="{BB962C8B-B14F-4D97-AF65-F5344CB8AC3E}">
        <p14:creationId xmlns:p14="http://schemas.microsoft.com/office/powerpoint/2010/main" val="242409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Enums</a:t>
            </a:r>
            <a:r>
              <a:rPr lang="en-US" sz="3200" dirty="0"/>
              <a:t> can store a combination of different values called </a:t>
            </a:r>
            <a:r>
              <a:rPr lang="en-US" sz="3200" b="1" dirty="0">
                <a:solidFill>
                  <a:schemeClr val="bg1"/>
                </a:solidFill>
              </a:rPr>
              <a:t>bit-flags</a:t>
            </a: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pPr marL="533353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Standard </a:t>
            </a:r>
            <a:r>
              <a:rPr lang="en-US" sz="3200" noProof="1"/>
              <a:t>enums</a:t>
            </a:r>
            <a:r>
              <a:rPr lang="en-US" sz="3200" dirty="0"/>
              <a:t> can only support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/>
              <a:t> value</a:t>
            </a:r>
          </a:p>
          <a:p>
            <a:pPr marL="533353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[Flags] </a:t>
            </a:r>
            <a:r>
              <a:rPr lang="en-US" sz="3200" dirty="0"/>
              <a:t>allow us to have combination of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Combinable Enum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0054" y="1894947"/>
            <a:ext cx="982380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[Flags]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public enum Margins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   None = 0, Top = 1, Left = 2, Bottom = 4, Right = 8,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66D0F-2F41-484A-9D03-5C1E7674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54" y="5255754"/>
            <a:ext cx="10320798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var bottomRight = Margins.Bottom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</a:t>
            </a:r>
            <a:r>
              <a:rPr lang="en-US" sz="2000" b="1" noProof="1">
                <a:latin typeface="Consolas" pitchFamily="49" charset="0"/>
              </a:rPr>
              <a:t> Margins.Right;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8+4=12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bottomRightMargin == Margins.Bottom;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bottomRightMargin.HasFlag(Margins.Bottom);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000" b="1" i="1" noProof="1">
                <a:solidFill>
                  <a:schemeClr val="accent2"/>
                </a:solidFill>
                <a:latin typeface="Consolas" pitchFamily="49" charset="0"/>
              </a:rPr>
              <a:t>Т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rue</a:t>
            </a:r>
          </a:p>
        </p:txBody>
      </p:sp>
    </p:spTree>
    <p:extLst>
      <p:ext uri="{BB962C8B-B14F-4D97-AF65-F5344CB8AC3E}">
        <p14:creationId xmlns:p14="http://schemas.microsoft.com/office/powerpoint/2010/main" val="276843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880"/>
          </a:xfrm>
        </p:spPr>
        <p:txBody>
          <a:bodyPr>
            <a:normAutofit/>
          </a:bodyPr>
          <a:lstStyle/>
          <a:p>
            <a:r>
              <a:rPr lang="en-US" sz="3200" dirty="0"/>
              <a:t>Optional parameters enable us to omit arguments for some</a:t>
            </a:r>
            <a:br>
              <a:rPr lang="en-US" sz="3200" dirty="0"/>
            </a:br>
            <a:r>
              <a:rPr lang="en-US" sz="3200" dirty="0"/>
              <a:t>method parameters</a:t>
            </a:r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default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has to be a </a:t>
            </a:r>
            <a:r>
              <a:rPr lang="en-US" sz="3200" b="1" dirty="0">
                <a:solidFill>
                  <a:schemeClr val="bg1"/>
                </a:solidFill>
              </a:rPr>
              <a:t>constant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</a:rPr>
              <a:t>parameterless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constructor</a:t>
            </a:r>
            <a:r>
              <a:rPr lang="en-US" sz="3200" dirty="0"/>
              <a:t> of a </a:t>
            </a:r>
            <a:r>
              <a:rPr lang="en-US" sz="3200" b="1" dirty="0">
                <a:solidFill>
                  <a:schemeClr val="bg1"/>
                </a:solidFill>
              </a:rPr>
              <a:t>value type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default(T)</a:t>
            </a:r>
            <a:r>
              <a:rPr lang="en-US" sz="3200" dirty="0"/>
              <a:t> for some </a:t>
            </a:r>
            <a:r>
              <a:rPr lang="en-US" sz="3200" b="1" dirty="0">
                <a:solidFill>
                  <a:schemeClr val="bg1"/>
                </a:solidFill>
              </a:rPr>
              <a:t>type T</a:t>
            </a:r>
          </a:p>
          <a:p>
            <a:r>
              <a:rPr lang="en-US" sz="3200" dirty="0"/>
              <a:t>When using them, we should note that the </a:t>
            </a:r>
            <a:r>
              <a:rPr lang="en-US" sz="3200" b="1" dirty="0">
                <a:solidFill>
                  <a:schemeClr val="bg1"/>
                </a:solidFill>
              </a:rPr>
              <a:t>default value is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embedded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caller's assembly</a:t>
            </a:r>
          </a:p>
          <a:p>
            <a:r>
              <a:rPr lang="en-US" sz="3200" dirty="0"/>
              <a:t>If we change the default value without rebuilding the calling </a:t>
            </a:r>
            <a:br>
              <a:rPr lang="en-US" sz="3200" dirty="0"/>
            </a:br>
            <a:r>
              <a:rPr lang="en-US" sz="3200" dirty="0"/>
              <a:t>code, we'll still see the old value</a:t>
            </a:r>
          </a:p>
          <a:p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D4098-4118-438C-B6D2-55E5435A3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2" y="2351037"/>
            <a:ext cx="1061164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latin typeface="Consolas" pitchFamily="49" charset="0"/>
              </a:rPr>
              <a:t>BankAccount(string accountHolder,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decimal money = 1000</a:t>
            </a:r>
            <a:r>
              <a:rPr lang="en-US" sz="2400" b="1" noProof="1">
                <a:latin typeface="Consolas" pitchFamily="49" charset="0"/>
              </a:rPr>
              <a:t>) { … 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4958538"/>
          </a:xfrm>
        </p:spPr>
        <p:txBody>
          <a:bodyPr>
            <a:normAutofit fontScale="92500"/>
          </a:bodyPr>
          <a:lstStyle/>
          <a:p>
            <a:pPr marL="514350" indent="-514350"/>
            <a:r>
              <a:rPr lang="en-US" dirty="0"/>
              <a:t>Traps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Syntactic Sugar and Language Features</a:t>
            </a:r>
            <a:r>
              <a:rPr lang="bg-BG" dirty="0"/>
              <a:t> </a:t>
            </a:r>
            <a:r>
              <a:rPr lang="en-US" dirty="0"/>
              <a:t>in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Useful .NET Classes and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Debugging and Testing Tips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000" dirty="0"/>
              <a:t>Demos: </a:t>
            </a:r>
            <a:br>
              <a:rPr lang="en-US" sz="3000" dirty="0"/>
            </a:br>
            <a:r>
              <a:rPr lang="en-US" sz="3000" dirty="0">
                <a:hlinkClick r:id="rId2"/>
              </a:rPr>
              <a:t>https://github.com/NikolayIT/CSharp-Tips-and-Tricks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yield</a:t>
            </a:r>
            <a:r>
              <a:rPr lang="en-US" sz="3200" dirty="0"/>
              <a:t> to define an iterator removes the need for an</a:t>
            </a:r>
            <a:br>
              <a:rPr lang="en-US" sz="3200" dirty="0"/>
            </a:br>
            <a:r>
              <a:rPr lang="en-US" sz="3200" dirty="0"/>
              <a:t>explicit extra class when implementing the </a:t>
            </a:r>
            <a:r>
              <a:rPr lang="en-US" sz="3200" b="1" dirty="0" err="1">
                <a:solidFill>
                  <a:schemeClr val="bg1"/>
                </a:solidFill>
              </a:rPr>
              <a:t>IEnumerable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We use it in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type </a:t>
            </a:r>
            <a:r>
              <a:rPr lang="en-US" sz="3200" b="1" dirty="0" err="1">
                <a:solidFill>
                  <a:schemeClr val="bg1"/>
                </a:solidFill>
              </a:rPr>
              <a:t>IEnumerable</a:t>
            </a:r>
            <a:r>
              <a:rPr lang="en-US" sz="3200" dirty="0"/>
              <a:t> or </a:t>
            </a:r>
            <a:br>
              <a:rPr lang="en-US" sz="3200" dirty="0"/>
            </a:br>
            <a:r>
              <a:rPr lang="en-US" sz="3200" b="1" dirty="0" err="1">
                <a:solidFill>
                  <a:schemeClr val="bg1"/>
                </a:solidFill>
              </a:rPr>
              <a:t>IEnumerable</a:t>
            </a:r>
            <a:r>
              <a:rPr lang="en-US" sz="3200" b="1" dirty="0">
                <a:solidFill>
                  <a:schemeClr val="bg1"/>
                </a:solidFill>
              </a:rPr>
              <a:t>&lt;T&gt;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5740" y="3512496"/>
            <a:ext cx="8695375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IEnumerable&lt;int&gt; </a:t>
            </a:r>
            <a:r>
              <a:rPr lang="en-US" sz="2400" b="1" noProof="1">
                <a:latin typeface="Consolas" pitchFamily="49" charset="0"/>
              </a:rPr>
              <a:t>EvenNums(int from, int to) 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  for (int i = from; i &lt;= to; i++)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    if (i % 2 == 0) 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yield return </a:t>
            </a:r>
            <a:r>
              <a:rPr lang="en-US" sz="2400" b="1" noProof="1">
                <a:latin typeface="Consolas" pitchFamily="49" charset="0"/>
              </a:rPr>
              <a:t>i; 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E28CC-3D12-4248-912B-B17F67EE5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35" y="4856181"/>
            <a:ext cx="632258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  <a:effectLst>
            <a:glow rad="101600">
              <a:schemeClr val="accent1">
                <a:lumMod val="40000"/>
                <a:lumOff val="60000"/>
                <a:alpha val="60000"/>
              </a:schemeClr>
            </a:glow>
          </a:effectLst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latin typeface="Consolas" pitchFamily="49" charset="0"/>
              </a:rPr>
              <a:t>foreach (var n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EvenNums(51, 60)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{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Console.WriteLine(n);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2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5889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generic classes</a:t>
            </a:r>
            <a:r>
              <a:rPr lang="en-US" sz="3200" dirty="0"/>
              <a:t>, we can apply restrictions to the </a:t>
            </a:r>
            <a:r>
              <a:rPr lang="en-US" sz="3200" b="1" dirty="0">
                <a:solidFill>
                  <a:schemeClr val="bg1"/>
                </a:solidFill>
              </a:rPr>
              <a:t>type arguments:</a:t>
            </a:r>
          </a:p>
          <a:p>
            <a:pPr lvl="1"/>
            <a:r>
              <a:rPr lang="en-US" sz="3000" dirty="0"/>
              <a:t>The type argument </a:t>
            </a:r>
            <a:r>
              <a:rPr lang="en-US" sz="3000" b="1" dirty="0">
                <a:solidFill>
                  <a:schemeClr val="bg1"/>
                </a:solidFill>
              </a:rPr>
              <a:t>must be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derive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from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base class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sz="3000" dirty="0"/>
              <a:t>The type argument must be a </a:t>
            </a:r>
            <a:r>
              <a:rPr lang="en-US" sz="3000" b="1" dirty="0">
                <a:solidFill>
                  <a:schemeClr val="bg1"/>
                </a:solidFill>
              </a:rPr>
              <a:t>reference</a:t>
            </a:r>
            <a:r>
              <a:rPr lang="en-US" sz="3000" dirty="0"/>
              <a:t> type (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  <a:r>
              <a:rPr lang="en-US" sz="3000" dirty="0"/>
              <a:t>) or a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type (</a:t>
            </a:r>
            <a:r>
              <a:rPr lang="en-US" sz="3000" b="1" noProof="1">
                <a:solidFill>
                  <a:schemeClr val="bg1"/>
                </a:solidFill>
              </a:rPr>
              <a:t>struct</a:t>
            </a:r>
            <a:r>
              <a:rPr lang="en-US" sz="3000" dirty="0"/>
              <a:t>)</a:t>
            </a:r>
          </a:p>
          <a:p>
            <a:pPr lvl="1"/>
            <a:endParaRPr lang="en-US" sz="2800" dirty="0"/>
          </a:p>
          <a:p>
            <a:pPr lvl="1"/>
            <a:r>
              <a:rPr lang="en-US" sz="3000" dirty="0"/>
              <a:t>The type argument must have a </a:t>
            </a:r>
            <a:r>
              <a:rPr lang="en-US" sz="3000" b="1" dirty="0">
                <a:solidFill>
                  <a:schemeClr val="bg1"/>
                </a:solidFill>
              </a:rPr>
              <a:t>public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</a:rPr>
              <a:t>parameterless</a:t>
            </a:r>
            <a:r>
              <a:rPr lang="en-US" sz="3000" b="1" dirty="0">
                <a:solidFill>
                  <a:schemeClr val="bg1"/>
                </a:solidFill>
              </a:rPr>
              <a:t> constructor</a:t>
            </a:r>
          </a:p>
          <a:p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Generics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7893" y="3589344"/>
            <a:ext cx="820293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latin typeface="Consolas" pitchFamily="49" charset="0"/>
              </a:rPr>
              <a:t>class TemplateClass&lt;T&gt; 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where T : struct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7215" y="5368154"/>
            <a:ext cx="82029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latin typeface="Consolas" pitchFamily="49" charset="0"/>
              </a:rPr>
              <a:t>class TemplateClass&lt;T&gt; where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D173B-4C6A-4149-AEA3-790D5A79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087" y="1953319"/>
            <a:ext cx="414149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latin typeface="Consolas" pitchFamily="49" charset="0"/>
              </a:rPr>
              <a:t>class TemplateClass&lt;T&gt;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where T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SomeClass</a:t>
            </a:r>
          </a:p>
        </p:txBody>
      </p:sp>
    </p:spTree>
    <p:extLst>
      <p:ext uri="{BB962C8B-B14F-4D97-AF65-F5344CB8AC3E}">
        <p14:creationId xmlns:p14="http://schemas.microsoft.com/office/powerpoint/2010/main" val="30558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generic </a:t>
            </a:r>
            <a:r>
              <a:rPr lang="en-US" b="1" dirty="0">
                <a:solidFill>
                  <a:schemeClr val="bg1"/>
                </a:solidFill>
              </a:rPr>
              <a:t>type parameter </a:t>
            </a:r>
            <a:r>
              <a:rPr lang="en-US" dirty="0"/>
              <a:t>can be one of: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Invariant</a:t>
            </a:r>
            <a:r>
              <a:rPr lang="en-US" dirty="0"/>
              <a:t> (default) – meaning the generic type parameter cannot be </a:t>
            </a:r>
            <a:br>
              <a:rPr lang="en-US" dirty="0"/>
            </a:br>
            <a:r>
              <a:rPr lang="en-US" dirty="0"/>
              <a:t>changed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Contravariant</a:t>
            </a:r>
            <a:r>
              <a:rPr lang="en-US" dirty="0"/>
              <a:t> – the generic type parameter can change from a class to a </a:t>
            </a:r>
            <a:br>
              <a:rPr lang="en-US" dirty="0"/>
            </a:br>
            <a:r>
              <a:rPr lang="en-US" dirty="0"/>
              <a:t>class derived from 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C# we indicate this with the </a:t>
            </a:r>
            <a:r>
              <a:rPr lang="en-US" sz="3200" b="1" dirty="0">
                <a:solidFill>
                  <a:schemeClr val="bg1"/>
                </a:solidFill>
              </a:rPr>
              <a:t>in</a:t>
            </a:r>
            <a:r>
              <a:rPr lang="en-US" dirty="0"/>
              <a:t> keyword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appear only in input positions (method’s argument)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Covariant</a:t>
            </a:r>
            <a:r>
              <a:rPr lang="en-US" dirty="0"/>
              <a:t> – the generic type argument can change from a class to one of </a:t>
            </a:r>
            <a:br>
              <a:rPr lang="en-US" dirty="0"/>
            </a:br>
            <a:r>
              <a:rPr lang="en-US" dirty="0"/>
              <a:t>its base classes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C# we indicate this with the </a:t>
            </a:r>
            <a:r>
              <a:rPr lang="en-US" sz="3200" b="1" dirty="0">
                <a:solidFill>
                  <a:schemeClr val="bg1"/>
                </a:solidFill>
              </a:rPr>
              <a:t>out</a:t>
            </a:r>
            <a:r>
              <a:rPr lang="en-US" dirty="0"/>
              <a:t> keyword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appear only in output positions (method’s return type)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Covariance and Contravariance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?:</a:t>
            </a:r>
            <a:r>
              <a:rPr lang="en-US" dirty="0"/>
              <a:t> - ternary operator + chaining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</a:t>
            </a:r>
            <a:r>
              <a:rPr lang="en-US" dirty="0"/>
              <a:t> classes and methods?</a:t>
            </a:r>
          </a:p>
          <a:p>
            <a:pPr>
              <a:buClr>
                <a:schemeClr val="tx1"/>
              </a:buClr>
            </a:pPr>
            <a:r>
              <a:rPr lang="en-US" dirty="0"/>
              <a:t>Short initializing of arrays = { 1, 2, 3 }</a:t>
            </a:r>
          </a:p>
          <a:p>
            <a:pPr>
              <a:buClr>
                <a:schemeClr val="tx1"/>
              </a:buClr>
            </a:pPr>
            <a:r>
              <a:rPr lang="en-US" dirty="0"/>
              <a:t>Extern alias for resolving namespace conflicts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params</a:t>
            </a:r>
            <a:r>
              <a:rPr lang="en-US" dirty="0"/>
              <a:t> for arbitrary number of parameters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 Indexers public string this[string </a:t>
            </a:r>
            <a:r>
              <a:rPr lang="en-US" noProof="1"/>
              <a:t>int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 (2)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Omit generic type when call method X&lt;T&gt;(y)</a:t>
            </a:r>
          </a:p>
          <a:p>
            <a:r>
              <a:rPr lang="en-US" dirty="0"/>
              <a:t>Multicast delegates (+=, -=) + Equality of delegates</a:t>
            </a:r>
          </a:p>
          <a:p>
            <a:r>
              <a:rPr lang="bg-BG" dirty="0"/>
              <a:t>@</a:t>
            </a:r>
            <a:r>
              <a:rPr lang="en-US" dirty="0"/>
              <a:t>keyword for variable and class naming</a:t>
            </a:r>
          </a:p>
          <a:p>
            <a:r>
              <a:rPr lang="en-US" dirty="0"/>
              <a:t>public static explicit operator </a:t>
            </a:r>
            <a:r>
              <a:rPr lang="en-US" noProof="1"/>
              <a:t>MyEntity</a:t>
            </a:r>
          </a:p>
          <a:p>
            <a:r>
              <a:rPr lang="en-US" dirty="0"/>
              <a:t>Hide Interface Implementation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.NET Classes and Methods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Резултат с изображение за usefu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08" y="1465242"/>
            <a:ext cx="3278177" cy="22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1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structure </a:t>
            </a:r>
            <a:r>
              <a:rPr lang="en-US" dirty="0"/>
              <a:t>that has a specific number and </a:t>
            </a:r>
            <a:br>
              <a:rPr lang="en-US" dirty="0"/>
            </a:br>
            <a:r>
              <a:rPr lang="en-US" dirty="0"/>
              <a:t>sequence of elements with </a:t>
            </a:r>
            <a:r>
              <a:rPr lang="en-US" dirty="0" err="1"/>
              <a:t>overrided</a:t>
            </a:r>
            <a:r>
              <a:rPr lang="en-US" dirty="0"/>
              <a:t> Equals, </a:t>
            </a:r>
            <a:r>
              <a:rPr lang="en-US" dirty="0" err="1"/>
              <a:t>ToString</a:t>
            </a:r>
            <a:r>
              <a:rPr lang="en-US" dirty="0"/>
              <a:t>, </a:t>
            </a:r>
            <a:r>
              <a:rPr lang="en-US" dirty="0" err="1"/>
              <a:t>GetHashCode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Each element </a:t>
            </a:r>
            <a:r>
              <a:rPr lang="en-US" dirty="0"/>
              <a:t>can have </a:t>
            </a:r>
            <a:r>
              <a:rPr lang="en-US" b="1" dirty="0">
                <a:solidFill>
                  <a:schemeClr val="bg1"/>
                </a:solidFill>
              </a:rPr>
              <a:t>any type </a:t>
            </a:r>
            <a:r>
              <a:rPr lang="en-US" dirty="0"/>
              <a:t>(e.g. </a:t>
            </a:r>
            <a:r>
              <a:rPr lang="en-US" noProof="1"/>
              <a:t>int</a:t>
            </a:r>
            <a:r>
              <a:rPr lang="en-US" dirty="0"/>
              <a:t>, tuple)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</a:t>
            </a:r>
          </a:p>
          <a:p>
            <a:r>
              <a:rPr lang="en-US" dirty="0"/>
              <a:t>Tends to provide </a:t>
            </a:r>
            <a:r>
              <a:rPr lang="en-US" b="1" dirty="0">
                <a:solidFill>
                  <a:schemeClr val="bg1"/>
                </a:solidFill>
              </a:rPr>
              <a:t>low-quality code</a:t>
            </a:r>
          </a:p>
          <a:p>
            <a:pPr lvl="1"/>
            <a:r>
              <a:rPr lang="en-US" dirty="0"/>
              <a:t>Useful for private methods (</a:t>
            </a:r>
            <a:r>
              <a:rPr lang="en-US" noProof="1"/>
              <a:t>params</a:t>
            </a:r>
            <a:r>
              <a:rPr lang="en-US" dirty="0"/>
              <a:t> and return values) and </a:t>
            </a:r>
            <a:br>
              <a:rPr lang="en-US" dirty="0"/>
            </a:br>
            <a:r>
              <a:rPr lang="en-US" dirty="0"/>
              <a:t>composite keys in dictionaries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Tuple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1012" y="2851865"/>
            <a:ext cx="8256875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var dataObject = new Tuple&lt;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decimal</a:t>
            </a:r>
            <a:r>
              <a:rPr lang="en-US" sz="2000" b="1" noProof="1">
                <a:latin typeface="Consolas" pitchFamily="49" charset="0"/>
              </a:rPr>
              <a:t>&gt;(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4</a:t>
            </a:r>
            <a:r>
              <a:rPr lang="en-US" sz="2000" b="1" noProof="1">
                <a:latin typeface="Consolas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2.5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Console.WriteLine("First value: {0}", dataObject.Item1);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Console.WriteLine("Second value: {0}", dataObject.Item2);</a:t>
            </a:r>
          </a:p>
        </p:txBody>
      </p:sp>
    </p:spTree>
    <p:extLst>
      <p:ext uri="{BB962C8B-B14F-4D97-AF65-F5344CB8AC3E}">
        <p14:creationId xmlns:p14="http://schemas.microsoft.com/office/powerpoint/2010/main" val="32313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994D01-477A-45D0-9876-B55FB7E2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bg1"/>
                </a:solidFill>
              </a:rPr>
              <a:t>C# 7 tuples </a:t>
            </a:r>
            <a:r>
              <a:rPr lang="en-US" sz="3400" dirty="0"/>
              <a:t>are </a:t>
            </a:r>
            <a:r>
              <a:rPr lang="en-US" dirty="0"/>
              <a:t>types that you define using a lightweight syntax</a:t>
            </a:r>
          </a:p>
          <a:p>
            <a:r>
              <a:rPr lang="en-US" dirty="0"/>
              <a:t>Preferred over the Tuple&lt;&gt; class (better code quality)</a:t>
            </a:r>
          </a:p>
          <a:p>
            <a:pPr lvl="1"/>
            <a:r>
              <a:rPr lang="en-US" dirty="0"/>
              <a:t>They are structs (i.e. value types)</a:t>
            </a:r>
          </a:p>
          <a:p>
            <a:pPr lvl="1"/>
            <a:r>
              <a:rPr lang="en-US" dirty="0"/>
              <a:t>They can have meaningful names for their fields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382C77-60C9-4323-9873-68B46BB9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7.0 Tuples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DDFD-EC6F-4DE4-A416-8DEEF722ED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A5D977-0A28-42C7-B418-DEFD1274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34" y="4013932"/>
            <a:ext cx="871833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public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(int Count, decimal Average)</a:t>
            </a:r>
            <a:r>
              <a:rPr lang="en-US" sz="2000" b="1" noProof="1">
                <a:latin typeface="Consolas" pitchFamily="49" charset="0"/>
              </a:rPr>
              <a:t> GetCountAndAverage(…)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    return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(3, 2.5M)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// var result = GetCountAndAverage();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// result.Count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// result.Average</a:t>
            </a:r>
          </a:p>
        </p:txBody>
      </p:sp>
    </p:spTree>
    <p:extLst>
      <p:ext uri="{BB962C8B-B14F-4D97-AF65-F5344CB8AC3E}">
        <p14:creationId xmlns:p14="http://schemas.microsoft.com/office/powerpoint/2010/main" val="7670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[Obsolete] </a:t>
            </a:r>
            <a:r>
              <a:rPr lang="en-US" dirty="0"/>
              <a:t>attribute in .NET marks a method that is about</a:t>
            </a:r>
            <a:r>
              <a:rPr lang="en-US" dirty="0">
                <a:sym typeface="Wingdings" panose="05000000000000000000" pitchFamily="2" charset="2"/>
              </a:rPr>
              <a:t> to be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removed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future versions </a:t>
            </a:r>
            <a:r>
              <a:rPr lang="en-US" dirty="0">
                <a:sym typeface="Wingdings" panose="05000000000000000000" pitchFamily="2" charset="2"/>
              </a:rPr>
              <a:t>(a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n-US" b="1" dirty="0">
                <a:solidFill>
                  <a:schemeClr val="bg1"/>
                </a:solidFill>
              </a:rPr>
              <a:t>eprecated</a:t>
            </a:r>
            <a:r>
              <a:rPr lang="en-US" dirty="0"/>
              <a:t> method)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attribute generates a </a:t>
            </a:r>
            <a:r>
              <a:rPr lang="en-US" b="1" dirty="0">
                <a:solidFill>
                  <a:schemeClr val="bg1"/>
                </a:solidFill>
              </a:rPr>
              <a:t>compiler warning</a:t>
            </a:r>
          </a:p>
          <a:p>
            <a:pPr lvl="1"/>
            <a:r>
              <a:rPr lang="en-US" dirty="0"/>
              <a:t>We can also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compiler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dirty="0"/>
              <a:t>It is a good practice to specify the new routine that has to be used in the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Deprecation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2324" y="2445556"/>
            <a:ext cx="1040073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[Obsolete</a:t>
            </a:r>
            <a:r>
              <a:rPr lang="en-US" sz="2400" b="1" noProof="1">
                <a:latin typeface="Consolas" pitchFamily="49" charset="0"/>
              </a:rPr>
              <a:t>("CreateXml() method is deprecated.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Use CreateXmlReader instead.", false)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true for error</a:t>
            </a:r>
          </a:p>
          <a:p>
            <a:pPr defTabSz="1219170" latinLnBrk="1"/>
            <a:r>
              <a:rPr lang="en-US" sz="2400" b="1" noProof="1">
                <a:latin typeface="Consolas" pitchFamily="49" charset="0"/>
              </a:rPr>
              <a:t>public void CreateXml () { }</a:t>
            </a:r>
          </a:p>
        </p:txBody>
      </p:sp>
    </p:spTree>
    <p:extLst>
      <p:ext uri="{BB962C8B-B14F-4D97-AF65-F5344CB8AC3E}">
        <p14:creationId xmlns:p14="http://schemas.microsoft.com/office/powerpoint/2010/main" val="32268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0672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</a:rPr>
              <a:t>System.IO.FileSystemWatcher</a:t>
            </a:r>
            <a:r>
              <a:rPr lang="en-US" dirty="0"/>
              <a:t> class makes it possible to execute </a:t>
            </a:r>
            <a:br>
              <a:rPr lang="en-US" dirty="0"/>
            </a:br>
            <a:r>
              <a:rPr lang="en-US" dirty="0"/>
              <a:t>code when certain files or directories are created, modified, or </a:t>
            </a:r>
            <a:br>
              <a:rPr lang="en-US" dirty="0"/>
            </a:br>
            <a:r>
              <a:rPr lang="en-US" dirty="0"/>
              <a:t>deleted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listens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change notifications and </a:t>
            </a:r>
            <a:r>
              <a:rPr lang="en-US" b="1" dirty="0">
                <a:solidFill>
                  <a:schemeClr val="bg1"/>
                </a:solidFill>
              </a:rPr>
              <a:t>raises events</a:t>
            </a:r>
          </a:p>
          <a:p>
            <a:r>
              <a:rPr lang="en-US" dirty="0"/>
              <a:t>Few things to consider:</a:t>
            </a:r>
          </a:p>
          <a:p>
            <a:pPr lvl="1"/>
            <a:r>
              <a:rPr lang="en-US" dirty="0"/>
              <a:t>Sometimes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may be raised </a:t>
            </a:r>
            <a:r>
              <a:rPr lang="en-US" b="1" dirty="0">
                <a:solidFill>
                  <a:schemeClr val="bg1"/>
                </a:solidFill>
              </a:rPr>
              <a:t>multiple times</a:t>
            </a:r>
          </a:p>
          <a:p>
            <a:pPr lvl="1"/>
            <a:r>
              <a:rPr lang="en-US" dirty="0"/>
              <a:t>The watcher will continue listening until the </a:t>
            </a:r>
            <a:r>
              <a:rPr lang="en-US" b="1" noProof="1">
                <a:solidFill>
                  <a:schemeClr val="bg1"/>
                </a:solidFill>
              </a:rPr>
              <a:t>EnableRaisingEvents </a:t>
            </a:r>
            <a:r>
              <a:rPr lang="en-US" dirty="0"/>
              <a:t>is </a:t>
            </a:r>
            <a:br>
              <a:rPr lang="en-US" dirty="0"/>
            </a:br>
            <a:r>
              <a:rPr lang="en-US" dirty="0"/>
              <a:t>set to False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http://weblogs.asp.net/ashben/31773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Watcher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/>
              <a:t>csharp-masterclass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67625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Concat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– concatenates sequences</a:t>
            </a:r>
          </a:p>
          <a:p>
            <a:pPr lvl="1"/>
            <a:r>
              <a:rPr lang="en-US" dirty="0"/>
              <a:t>Order of which sequence comes first matters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Union()</a:t>
            </a:r>
            <a:r>
              <a:rPr lang="en-US" dirty="0"/>
              <a:t> –  concatenate sequences without duplicates</a:t>
            </a:r>
          </a:p>
          <a:p>
            <a:pPr lvl="1"/>
            <a:r>
              <a:rPr lang="en-US" dirty="0"/>
              <a:t>Duplicates are determined by using an </a:t>
            </a:r>
            <a:r>
              <a:rPr lang="en-US" b="1" noProof="1">
                <a:solidFill>
                  <a:schemeClr val="bg1"/>
                </a:solidFill>
              </a:rPr>
              <a:t>IEqualityComparer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&gt;</a:t>
            </a:r>
            <a:br>
              <a:rPr lang="bg-BG" dirty="0"/>
            </a:b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Equals() </a:t>
            </a:r>
            <a:r>
              <a:rPr lang="en-US" dirty="0"/>
              <a:t>+ </a:t>
            </a:r>
            <a:r>
              <a:rPr lang="en-US" b="1" noProof="1">
                <a:solidFill>
                  <a:schemeClr val="bg1"/>
                </a:solidFill>
              </a:rPr>
              <a:t>GetHashCode()</a:t>
            </a:r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274" y="3250043"/>
            <a:ext cx="9755944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PrintList(firstList.Concat(secondList));</a:t>
            </a:r>
          </a:p>
          <a:p>
            <a:pPr defTabSz="1219170" latinLnBrk="1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fr-FR" sz="2000" b="1" i="1" noProof="1">
                <a:solidFill>
                  <a:schemeClr val="accent2"/>
                </a:solidFill>
                <a:latin typeface="Consolas" pitchFamily="49" charset="0"/>
              </a:rPr>
              <a:t>apples,bananas,cherries,durian,durian,eggplant,apples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274" y="2326045"/>
            <a:ext cx="10173815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firstList = { "apples", "bananas", "cherries", "durian" };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secondList = { "durian", "eggplant", "apples"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D42DF-9286-43FB-8F0C-874F0147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93" y="1124573"/>
            <a:ext cx="1857340" cy="1179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94755B-310E-4C44-A38D-54E0713B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74" y="5717955"/>
            <a:ext cx="1040165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PrintList(firstList.Union(secondList));</a:t>
            </a:r>
          </a:p>
          <a:p>
            <a:pPr defTabSz="1219170" latinLnBrk="1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fr-FR" sz="2000" b="1" i="1" noProof="1">
                <a:solidFill>
                  <a:schemeClr val="accent2"/>
                </a:solidFill>
                <a:latin typeface="Consolas" pitchFamily="49" charset="0"/>
              </a:rPr>
              <a:t>apples, bananas, cherries, durian, eggplant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72BD26-90FB-4814-876F-D2BBF7FF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195" y="4083706"/>
            <a:ext cx="1090217" cy="6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Intersect() </a:t>
            </a:r>
            <a:r>
              <a:rPr lang="en-US" sz="3600" dirty="0"/>
              <a:t>– subset of each collection that is found in both collections (i.e. common elements)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Except() </a:t>
            </a:r>
            <a:r>
              <a:rPr lang="en-US" sz="3600" dirty="0"/>
              <a:t>–  subtracts elements from a collection (i.e. first collection </a:t>
            </a:r>
            <a:br>
              <a:rPr lang="bg-BG" sz="3600" dirty="0"/>
            </a:br>
            <a:r>
              <a:rPr lang="en-US" sz="3600" dirty="0"/>
              <a:t>minus second one)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Both</a:t>
            </a:r>
            <a:r>
              <a:rPr lang="en-US" sz="3600" b="1" dirty="0">
                <a:solidFill>
                  <a:schemeClr val="bg1"/>
                </a:solidFill>
              </a:rPr>
              <a:t> Intersect()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Except() </a:t>
            </a:r>
            <a:r>
              <a:rPr lang="en-US" sz="3600" dirty="0"/>
              <a:t>depend on </a:t>
            </a:r>
            <a:r>
              <a:rPr lang="en-US" sz="3600" b="1" dirty="0">
                <a:solidFill>
                  <a:schemeClr val="bg1"/>
                </a:solidFill>
              </a:rPr>
              <a:t>Equals()</a:t>
            </a:r>
            <a:r>
              <a:rPr lang="en-US" sz="3600" dirty="0"/>
              <a:t> + </a:t>
            </a:r>
            <a:r>
              <a:rPr lang="en-US" sz="3600" b="1" dirty="0" err="1">
                <a:solidFill>
                  <a:schemeClr val="bg1"/>
                </a:solidFill>
              </a:rPr>
              <a:t>GetHashCode</a:t>
            </a:r>
            <a:r>
              <a:rPr lang="en-US" sz="3600" b="1" dirty="0">
                <a:solidFill>
                  <a:schemeClr val="bg1"/>
                </a:solidFill>
              </a:rPr>
              <a:t>() </a:t>
            </a:r>
            <a:r>
              <a:rPr lang="en-US" sz="3600" dirty="0"/>
              <a:t>or </a:t>
            </a:r>
            <a:r>
              <a:rPr lang="en-US" sz="3600" b="1" noProof="1">
                <a:solidFill>
                  <a:schemeClr val="bg1"/>
                </a:solidFill>
              </a:rPr>
              <a:t>IEqualityComparer&lt;T&gt;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Combinations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6065" y="4275750"/>
            <a:ext cx="843783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PrintList(firstList.Except(secondList));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// bananas, cherries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6065" y="2050944"/>
            <a:ext cx="8900387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firstList = { "apples", "bananas", "cherries", "durian" };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secondList = { "durian", "eggplant", "apples" }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PrintList(firstList.Intersect(secondList));</a:t>
            </a:r>
            <a:r>
              <a:rPr lang="bg-BG" sz="2000" b="1" noProof="1">
                <a:latin typeface="Consolas" pitchFamily="49" charset="0"/>
              </a:rPr>
              <a:t>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fr-FR" sz="2000" b="1" i="1" noProof="1">
                <a:solidFill>
                  <a:schemeClr val="accent2"/>
                </a:solidFill>
                <a:latin typeface="Consolas" pitchFamily="49" charset="0"/>
              </a:rPr>
              <a:t>apples, durian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4A46E-C447-4C74-A430-275CC4C5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652" y="2050943"/>
            <a:ext cx="1796364" cy="1141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A0F62-91A7-4518-96FB-139623CF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2" y="4047200"/>
            <a:ext cx="1913846" cy="11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Zip() </a:t>
            </a:r>
            <a:r>
              <a:rPr lang="en-US" dirty="0"/>
              <a:t>– for each elements: combines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second sequence </a:t>
            </a:r>
            <a:r>
              <a:rPr lang="en-US" dirty="0"/>
              <a:t>using result </a:t>
            </a:r>
            <a:r>
              <a:rPr lang="en-US" b="1" dirty="0">
                <a:solidFill>
                  <a:schemeClr val="bg1"/>
                </a:solidFill>
              </a:rPr>
              <a:t>selector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Aggregate() </a:t>
            </a:r>
            <a:r>
              <a:rPr lang="en-US" dirty="0"/>
              <a:t>–  Applies an </a:t>
            </a:r>
            <a:r>
              <a:rPr lang="en-US" b="1" dirty="0">
                <a:solidFill>
                  <a:schemeClr val="bg1"/>
                </a:solidFill>
              </a:rPr>
              <a:t>accumulator</a:t>
            </a:r>
            <a:r>
              <a:rPr lang="en-US" dirty="0"/>
              <a:t> function over a sequence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3200" dirty="0"/>
              <a:t>Built-in: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Min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Max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Average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1616" y="3355046"/>
            <a:ext cx="8486114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PrintList(listOfNumbers.Zip(firstList, Tuple.Create));</a:t>
            </a:r>
          </a:p>
          <a:p>
            <a:pPr defTabSz="1219170" latinLnBrk="1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fr-FR" sz="2000" b="1" i="1" noProof="1">
                <a:solidFill>
                  <a:schemeClr val="accent2"/>
                </a:solidFill>
                <a:latin typeface="Consolas" pitchFamily="49" charset="0"/>
              </a:rPr>
              <a:t>(1, apples), (2, bananas), (3, cherries), (4, durian)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11616" y="4860667"/>
            <a:ext cx="8486115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Console.WriteLine(firstList.Aggregate((s, c) =&gt; s + c)));</a:t>
            </a:r>
          </a:p>
          <a:p>
            <a:pPr defTabSz="1219170" latinLnBrk="1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applesbananascherriesdurian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1616" y="2442151"/>
            <a:ext cx="8486114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listOfNumbers = Enumerable.Range(1, 4);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firstList = { "apples", "bananas", "cherries", "durian" };</a:t>
            </a:r>
          </a:p>
        </p:txBody>
      </p:sp>
    </p:spTree>
    <p:extLst>
      <p:ext uri="{BB962C8B-B14F-4D97-AF65-F5344CB8AC3E}">
        <p14:creationId xmlns:p14="http://schemas.microsoft.com/office/powerpoint/2010/main" val="25072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and Testing Tips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4" name="Picture 6" descr="True Bug PNG Free Downloa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89" y="1422865"/>
            <a:ext cx="2373545" cy="24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29366"/>
          </a:xfrm>
        </p:spPr>
        <p:txBody>
          <a:bodyPr>
            <a:normAutofit/>
          </a:bodyPr>
          <a:lstStyle/>
          <a:p>
            <a:r>
              <a:rPr lang="en-US" sz="2800" dirty="0"/>
              <a:t>Eas­i­est way out is to make the members </a:t>
            </a:r>
            <a:r>
              <a:rPr lang="en-US" sz="2800" b="1" dirty="0">
                <a:solidFill>
                  <a:schemeClr val="bg1"/>
                </a:solidFill>
              </a:rPr>
              <a:t>pub­lic</a:t>
            </a:r>
          </a:p>
          <a:p>
            <a:r>
              <a:rPr lang="en-US" sz="2800" dirty="0"/>
              <a:t>Make the members </a:t>
            </a:r>
            <a:r>
              <a:rPr lang="en-US" sz="2800" b="1" dirty="0">
                <a:solidFill>
                  <a:schemeClr val="bg1"/>
                </a:solidFill>
              </a:rPr>
              <a:t>pro­tected</a:t>
            </a:r>
            <a:r>
              <a:rPr lang="en-US" sz="2800" dirty="0"/>
              <a:t> and have the unit test class </a:t>
            </a:r>
            <a:r>
              <a:rPr lang="en-US" sz="2800" b="1" dirty="0">
                <a:solidFill>
                  <a:schemeClr val="bg1"/>
                </a:solidFill>
              </a:rPr>
              <a:t>extend</a:t>
            </a:r>
            <a:r>
              <a:rPr lang="en-US" sz="2800" dirty="0"/>
              <a:t> this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to gain access</a:t>
            </a:r>
          </a:p>
          <a:p>
            <a:r>
              <a:rPr lang="en-US" sz="2800" dirty="0"/>
              <a:t>Use </a:t>
            </a:r>
            <a:r>
              <a:rPr lang="en-US" sz="2800" b="1" dirty="0">
                <a:solidFill>
                  <a:schemeClr val="bg1"/>
                </a:solidFill>
              </a:rPr>
              <a:t>reflec­tion</a:t>
            </a:r>
            <a:r>
              <a:rPr lang="en-US" sz="2800" dirty="0"/>
              <a:t> to invoke the members</a:t>
            </a:r>
          </a:p>
          <a:p>
            <a:r>
              <a:rPr lang="en-US" sz="2800" dirty="0"/>
              <a:t>Use </a:t>
            </a:r>
            <a:r>
              <a:rPr lang="en-US" sz="2800" b="1" noProof="1">
                <a:solidFill>
                  <a:schemeClr val="bg1"/>
                </a:solidFill>
              </a:rPr>
              <a:t>Inter­nalsVis­i­bleTo</a:t>
            </a:r>
            <a:r>
              <a:rPr lang="en-US" sz="2800" dirty="0"/>
              <a:t> for internal members</a:t>
            </a:r>
          </a:p>
          <a:p>
            <a:endParaRPr lang="en-US" sz="2800" dirty="0"/>
          </a:p>
          <a:p>
            <a:r>
              <a:rPr lang="en-US" sz="2800" dirty="0"/>
              <a:t>Use </a:t>
            </a:r>
            <a:r>
              <a:rPr lang="en-US" sz="2800" b="1" noProof="1">
                <a:solidFill>
                  <a:schemeClr val="bg1"/>
                </a:solidFill>
              </a:rPr>
              <a:t>PrivateObject</a:t>
            </a:r>
            <a:r>
              <a:rPr lang="en-US" sz="2800" dirty="0"/>
              <a:t> class for private members (</a:t>
            </a:r>
            <a:r>
              <a:rPr lang="en-US" sz="2800" i="1" dirty="0"/>
              <a:t>.NET Framework only</a:t>
            </a:r>
            <a:r>
              <a:rPr lang="en-US" sz="28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Internal/Private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022" y="4038600"/>
            <a:ext cx="8820765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[assembly: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InternalsVisibleTo</a:t>
            </a:r>
            <a:r>
              <a:rPr lang="en-US" sz="2000" b="1" noProof="1">
                <a:latin typeface="Consolas" pitchFamily="49" charset="0"/>
              </a:rPr>
              <a:t>("ExposeInternals.Tests")]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6021" y="5219780"/>
            <a:ext cx="8171837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var summator = new Summator();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var privateObject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PrivateObject</a:t>
            </a:r>
            <a:r>
              <a:rPr lang="en-US" sz="2000" b="1" noProof="1">
                <a:latin typeface="Consolas" pitchFamily="49" charset="0"/>
              </a:rPr>
              <a:t>(summator);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var getZeroValue = privateObject.Invoke("GetZero");</a:t>
            </a:r>
          </a:p>
        </p:txBody>
      </p:sp>
    </p:spTree>
    <p:extLst>
      <p:ext uri="{BB962C8B-B14F-4D97-AF65-F5344CB8AC3E}">
        <p14:creationId xmlns:p14="http://schemas.microsoft.com/office/powerpoint/2010/main" val="16623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Control how debugger variables look like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When overridden, </a:t>
            </a:r>
            <a:r>
              <a:rPr lang="en-US" sz="3000" b="1" dirty="0" err="1">
                <a:solidFill>
                  <a:schemeClr val="bg1"/>
                </a:solidFill>
              </a:rPr>
              <a:t>ToString</a:t>
            </a:r>
            <a:r>
              <a:rPr lang="en-US" sz="3000" dirty="0"/>
              <a:t> is used in the debugger variable </a:t>
            </a:r>
            <a:br>
              <a:rPr lang="en-US" sz="3000" dirty="0"/>
            </a:br>
            <a:r>
              <a:rPr lang="en-US" sz="3000" dirty="0"/>
              <a:t>windows for classes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DebuggerDisplay</a:t>
            </a:r>
            <a:r>
              <a:rPr lang="en-US" sz="3000" dirty="0"/>
              <a:t> controls how a class or field is displayed in the </a:t>
            </a:r>
            <a:br>
              <a:rPr lang="en-US" sz="3000" dirty="0"/>
            </a:br>
            <a:r>
              <a:rPr lang="en-US" sz="3000" dirty="0"/>
              <a:t>debugger variable windows</a:t>
            </a:r>
          </a:p>
          <a:p>
            <a:pPr lvl="1">
              <a:buClr>
                <a:schemeClr val="tx1"/>
              </a:buClr>
            </a:pP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DebuggerBrowsable</a:t>
            </a:r>
            <a:r>
              <a:rPr lang="en-US" sz="3000" dirty="0"/>
              <a:t> determines if and how a member is displayed </a:t>
            </a:r>
            <a:br>
              <a:rPr lang="en-US" sz="3000" dirty="0"/>
            </a:br>
            <a:r>
              <a:rPr lang="en-US" sz="3000" dirty="0"/>
              <a:t>in the debugger variable windows (values: </a:t>
            </a:r>
            <a:r>
              <a:rPr lang="en-US" sz="3000" b="1" dirty="0">
                <a:solidFill>
                  <a:schemeClr val="bg1"/>
                </a:solidFill>
              </a:rPr>
              <a:t>Never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RootHidden</a:t>
            </a:r>
            <a:r>
              <a:rPr lang="en-US" sz="30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Debugger Variable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2841" y="4056767"/>
            <a:ext cx="99424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[DebuggerDisplay</a:t>
            </a:r>
            <a:r>
              <a:rPr lang="en-US" sz="2400" b="1" noProof="1">
                <a:latin typeface="Consolas" pitchFamily="49" charset="0"/>
              </a:rPr>
              <a:t>("Student named {FirstName} {LastName}")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2841" y="5809750"/>
            <a:ext cx="99424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[DebuggerBrowsable</a:t>
            </a:r>
            <a:r>
              <a:rPr lang="en-US" sz="2400" b="1" noProof="1">
                <a:latin typeface="Consolas" pitchFamily="49" charset="0"/>
              </a:rPr>
              <a:t>(DebuggerBrowsableState.RootHidden)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249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Inject code properties during compile-time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CallerMemberName</a:t>
            </a:r>
            <a:r>
              <a:rPr lang="en-US" dirty="0"/>
              <a:t> attribute will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</a:t>
            </a:r>
            <a:br>
              <a:rPr lang="bg-BG" dirty="0"/>
            </a:br>
            <a:r>
              <a:rPr lang="en-US" dirty="0"/>
              <a:t>method/property that is calling the method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CallerFilePath</a:t>
            </a:r>
            <a:r>
              <a:rPr lang="en-US" dirty="0"/>
              <a:t> attribute will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file path </a:t>
            </a:r>
            <a:r>
              <a:rPr lang="en-US" dirty="0"/>
              <a:t>of the code file in </a:t>
            </a:r>
            <a:br>
              <a:rPr lang="bg-BG" dirty="0"/>
            </a:br>
            <a:r>
              <a:rPr lang="en-US" dirty="0"/>
              <a:t>which the caller is located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CallerLineNumber</a:t>
            </a:r>
            <a:r>
              <a:rPr lang="en-US" dirty="0"/>
              <a:t> attribute will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in the code </a:t>
            </a:r>
            <a:br>
              <a:rPr lang="bg-BG" dirty="0"/>
            </a:br>
            <a:r>
              <a:rPr lang="en-US" dirty="0"/>
              <a:t>file</a:t>
            </a:r>
            <a:r>
              <a:rPr lang="bg-BG" dirty="0"/>
              <a:t>,</a:t>
            </a:r>
            <a:r>
              <a:rPr lang="en-US" dirty="0"/>
              <a:t> in which the caller is located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Caller Info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301" y="2810497"/>
            <a:ext cx="1002767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noProof="1">
                <a:latin typeface="Consolas" pitchFamily="49" charset="0"/>
              </a:rPr>
              <a:t>GetCallerMemberName([CallerMemberName]string memberName = null)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7302" y="4370397"/>
            <a:ext cx="90936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noProof="1">
                <a:latin typeface="Consolas" pitchFamily="49" charset="0"/>
              </a:rPr>
              <a:t>GetCallerFilePath([CallerFilePath]string filePath = null)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1152" y="5952788"/>
            <a:ext cx="917842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noProof="1">
                <a:latin typeface="Consolas" pitchFamily="49" charset="0"/>
              </a:rPr>
              <a:t>GetCallerLineNumber([CallerLineNumber]int lineNumber = 0)</a:t>
            </a:r>
          </a:p>
        </p:txBody>
      </p:sp>
    </p:spTree>
    <p:extLst>
      <p:ext uri="{BB962C8B-B14F-4D97-AF65-F5344CB8AC3E}">
        <p14:creationId xmlns:p14="http://schemas.microsoft.com/office/powerpoint/2010/main" val="134984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compilation directives make it easy to build varying versions of an application by varying the preprocessor symbols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#if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b="1" noProof="1">
                <a:solidFill>
                  <a:schemeClr val="bg1"/>
                </a:solidFill>
              </a:rPr>
              <a:t>elif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#else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b="1" noProof="1">
                <a:solidFill>
                  <a:schemeClr val="bg1"/>
                </a:solidFill>
              </a:rPr>
              <a:t>endif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control the conditional code </a:t>
            </a:r>
            <a:br>
              <a:rPr lang="en-US" dirty="0"/>
            </a:br>
            <a:r>
              <a:rPr lang="en-US" dirty="0"/>
              <a:t>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Preprocessor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5150" y="3659005"/>
            <a:ext cx="7848599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noProof="1">
                <a:latin typeface="Consolas" pitchFamily="49" charset="0"/>
              </a:rPr>
              <a:t>#if DEBUG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    // Debug build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#elif CI_BUILD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    // CI_BUILD is set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#else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    #error Neither DEBUG nor CI_BUILD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#endif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17" y="3213842"/>
            <a:ext cx="5144218" cy="151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7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b="1" noProof="1">
                <a:solidFill>
                  <a:schemeClr val="bg1"/>
                </a:solidFill>
              </a:rPr>
              <a:t>System.Environment</a:t>
            </a:r>
            <a:r>
              <a:rPr lang="en-US" dirty="0"/>
              <a:t> class for gathering the </a:t>
            </a:r>
            <a:br>
              <a:rPr lang="bg-BG" dirty="0"/>
            </a:br>
            <a:r>
              <a:rPr lang="en-US" dirty="0"/>
              <a:t>current system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System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095" y="2359347"/>
            <a:ext cx="968071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Get the current directory for the process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var currDir = Environment.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CurrentDirectory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9170" latinLnBrk="1"/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Get platform independent system directory path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Environment.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GetFolderPath</a:t>
            </a:r>
            <a:r>
              <a:rPr lang="en-US" sz="2200" b="1" noProof="1">
                <a:latin typeface="Consolas" pitchFamily="49" charset="0"/>
              </a:rPr>
              <a:t>(Environment.SpecialFolder.Fonts)</a:t>
            </a:r>
          </a:p>
          <a:p>
            <a:pPr defTabSz="1219170" latinLnBrk="1"/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New line "\r\n" for non-Unix and "\n" for Unix plaforms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var currentPlatformNewLine = Environment.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NewLine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9170" latinLnBrk="1"/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Get logical drives (hard disk partitions)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var strArr = Environment.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GetLogicalDrives()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9170" latinLnBrk="1"/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Get Current stack trace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var stackTrace = Environment.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StackTrace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9170" latinLnBrk="1"/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Get environment variables value</a:t>
            </a:r>
          </a:p>
          <a:p>
            <a:pPr defTabSz="1219170" latinLnBrk="1"/>
            <a:r>
              <a:rPr lang="en-US" sz="2200" b="1" noProof="1">
                <a:latin typeface="Consolas" pitchFamily="49" charset="0"/>
              </a:rPr>
              <a:t>Environment.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GetEnvironmentVariable</a:t>
            </a:r>
            <a:r>
              <a:rPr lang="en-US" sz="2200" b="1" noProof="1">
                <a:latin typeface="Consolas" pitchFamily="49" charset="0"/>
              </a:rPr>
              <a:t>("Path")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793" y="4295651"/>
            <a:ext cx="1964369" cy="21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2" y="1560211"/>
            <a:ext cx="6903802" cy="341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3599" dirty="0">
                <a:solidFill>
                  <a:schemeClr val="bg2"/>
                </a:solidFill>
              </a:rPr>
              <a:t>Traps</a:t>
            </a:r>
          </a:p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3599" dirty="0">
                <a:solidFill>
                  <a:schemeClr val="bg2"/>
                </a:solidFill>
              </a:rPr>
              <a:t>Syntactic Sugar and Language Features in C#</a:t>
            </a:r>
          </a:p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3599" dirty="0">
                <a:solidFill>
                  <a:schemeClr val="bg2"/>
                </a:solidFill>
              </a:rPr>
              <a:t>Useful .NET Classes and Methods</a:t>
            </a:r>
          </a:p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3599" dirty="0">
                <a:solidFill>
                  <a:schemeClr val="bg2"/>
                </a:solidFill>
              </a:rPr>
              <a:t>Debugging and Testing Tips</a:t>
            </a:r>
          </a:p>
        </p:txBody>
      </p:sp>
    </p:spTree>
    <p:extLst>
      <p:ext uri="{BB962C8B-B14F-4D97-AF65-F5344CB8AC3E}">
        <p14:creationId xmlns:p14="http://schemas.microsoft.com/office/powerpoint/2010/main" val="42134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Traps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5" y="1675571"/>
            <a:ext cx="3430756" cy="19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6798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822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2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171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 equality</a:t>
            </a:r>
          </a:p>
          <a:p>
            <a:pPr lvl="1"/>
            <a:r>
              <a:rPr lang="en-US" sz="3200" dirty="0"/>
              <a:t>The generally understood meaning of equality</a:t>
            </a:r>
          </a:p>
          <a:p>
            <a:pPr lvl="1"/>
            <a:r>
              <a:rPr lang="en-US" sz="3200" dirty="0"/>
              <a:t>Two objects contain the </a:t>
            </a:r>
            <a:r>
              <a:rPr lang="en-US" sz="3200" b="1" dirty="0">
                <a:solidFill>
                  <a:schemeClr val="bg1"/>
                </a:solidFill>
              </a:rPr>
              <a:t>same values</a:t>
            </a:r>
          </a:p>
          <a:p>
            <a:pPr lvl="1"/>
            <a:r>
              <a:rPr lang="en-US" sz="3200" dirty="0"/>
              <a:t>E.g. two integers with the same value have value equality</a:t>
            </a:r>
          </a:p>
          <a:p>
            <a:pPr lvl="1"/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equality</a:t>
            </a:r>
          </a:p>
          <a:p>
            <a:pPr lvl="1"/>
            <a:r>
              <a:rPr lang="en-US" sz="3200" dirty="0"/>
              <a:t>Also known as </a:t>
            </a:r>
            <a:r>
              <a:rPr lang="en-US" sz="3200" b="1" dirty="0">
                <a:solidFill>
                  <a:schemeClr val="bg1"/>
                </a:solidFill>
              </a:rPr>
              <a:t>identity</a:t>
            </a:r>
          </a:p>
          <a:p>
            <a:pPr lvl="1"/>
            <a:r>
              <a:rPr lang="en-US" sz="3200" dirty="0"/>
              <a:t>Two object </a:t>
            </a:r>
            <a:r>
              <a:rPr lang="en-US" sz="3200" b="1" dirty="0">
                <a:solidFill>
                  <a:schemeClr val="bg1"/>
                </a:solidFill>
              </a:rPr>
              <a:t>references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refer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same object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in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B7E60-02F4-4FB7-876D-DC45EFFD7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04" y="3838255"/>
            <a:ext cx="4206240" cy="195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0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check for </a:t>
            </a:r>
            <a:r>
              <a:rPr lang="en-US" b="1" dirty="0">
                <a:solidFill>
                  <a:schemeClr val="bg1"/>
                </a:solidFill>
              </a:rPr>
              <a:t>reference equality</a:t>
            </a:r>
            <a:r>
              <a:rPr lang="en-US" dirty="0"/>
              <a:t>, use </a:t>
            </a:r>
            <a:r>
              <a:rPr lang="en-US" b="1" noProof="1">
                <a:solidFill>
                  <a:schemeClr val="bg1"/>
                </a:solidFill>
              </a:rPr>
              <a:t>ReferenceEquals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dirty="0"/>
            </a:br>
            <a:r>
              <a:rPr lang="en-US" dirty="0"/>
              <a:t>(returns Boolean)</a:t>
            </a:r>
          </a:p>
          <a:p>
            <a:endParaRPr lang="en-US" dirty="0"/>
          </a:p>
          <a:p>
            <a:r>
              <a:rPr lang="en-US" dirty="0"/>
              <a:t>To check for </a:t>
            </a:r>
            <a:r>
              <a:rPr lang="en-US" b="1" dirty="0">
                <a:solidFill>
                  <a:schemeClr val="bg1"/>
                </a:solidFill>
              </a:rPr>
              <a:t>value equality</a:t>
            </a:r>
            <a:r>
              <a:rPr lang="en-US" dirty="0"/>
              <a:t>, you should generally use </a:t>
            </a:r>
            <a:r>
              <a:rPr lang="en-US" b="1" dirty="0">
                <a:solidFill>
                  <a:schemeClr val="bg1"/>
                </a:solidFill>
              </a:rPr>
              <a:t>Equals</a:t>
            </a:r>
          </a:p>
          <a:p>
            <a:pPr lvl="1"/>
            <a:r>
              <a:rPr lang="en-US" dirty="0"/>
              <a:t>Equals as it is implemented by Object just performs a reference </a:t>
            </a:r>
            <a:br>
              <a:rPr lang="en-US" dirty="0"/>
            </a:br>
            <a:r>
              <a:rPr lang="en-US" dirty="0"/>
              <a:t>check (we should override it)</a:t>
            </a:r>
          </a:p>
          <a:p>
            <a:pPr lvl="1"/>
            <a:endParaRPr lang="en-US" dirty="0"/>
          </a:p>
          <a:p>
            <a:r>
              <a:rPr lang="en-US" dirty="0"/>
              <a:t>By default, the operator == </a:t>
            </a:r>
            <a:r>
              <a:rPr lang="en-US" b="1" dirty="0">
                <a:solidFill>
                  <a:schemeClr val="bg1"/>
                </a:solidFill>
              </a:rPr>
              <a:t>tests for reference equality </a:t>
            </a:r>
            <a:br>
              <a:rPr lang="en-US" dirty="0"/>
            </a:br>
            <a:r>
              <a:rPr lang="en-US" dirty="0"/>
              <a:t>(override it for immutable types)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References in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6696" y="2190138"/>
            <a:ext cx="923494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latin typeface="Consolas" pitchFamily="49" charset="0"/>
              </a:rPr>
              <a:t>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ReferenceEquals</a:t>
            </a:r>
            <a:r>
              <a:rPr lang="en-US" sz="2400" b="1" noProof="1">
                <a:latin typeface="Consolas" pitchFamily="49" charset="0"/>
              </a:rPr>
              <a:t>(firstObject, secondObject)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6696" y="4439264"/>
            <a:ext cx="87912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latin typeface="Consolas" pitchFamily="49" charset="0"/>
              </a:rPr>
              <a:t>firstObject.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Equals</a:t>
            </a:r>
            <a:r>
              <a:rPr lang="en-US" sz="2400" b="1" noProof="1">
                <a:latin typeface="Consolas" pitchFamily="49" charset="0"/>
              </a:rPr>
              <a:t>(secondObject)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true or false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6696" y="6048184"/>
            <a:ext cx="78485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400" b="1" noProof="1">
                <a:latin typeface="Consolas" pitchFamily="49" charset="0"/>
              </a:rPr>
              <a:t>firstObject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</a:rPr>
              <a:t> secondObject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true or false</a:t>
            </a:r>
          </a:p>
        </p:txBody>
      </p:sp>
    </p:spTree>
    <p:extLst>
      <p:ext uri="{BB962C8B-B14F-4D97-AF65-F5344CB8AC3E}">
        <p14:creationId xmlns:p14="http://schemas.microsoft.com/office/powerpoint/2010/main" val="30993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0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</a:t>
            </a:r>
            <a:r>
              <a:rPr lang="en-US" b="1" noProof="1">
                <a:solidFill>
                  <a:schemeClr val="bg1"/>
                </a:solidFill>
              </a:rPr>
              <a:t>structs</a:t>
            </a:r>
            <a:r>
              <a:rPr lang="en-US" dirty="0"/>
              <a:t> derive from the same </a:t>
            </a:r>
            <a:r>
              <a:rPr lang="en-US" b="1" noProof="1">
                <a:solidFill>
                  <a:schemeClr val="bg1"/>
                </a:solidFill>
              </a:rPr>
              <a:t>ValueType</a:t>
            </a:r>
            <a:r>
              <a:rPr lang="en-US" dirty="0"/>
              <a:t> class</a:t>
            </a:r>
          </a:p>
          <a:p>
            <a:r>
              <a:rPr lang="en-US" b="1" noProof="1">
                <a:solidFill>
                  <a:schemeClr val="bg1"/>
                </a:solidFill>
              </a:rPr>
              <a:t>ValueType.Equals(Object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/>
              <a:t> method overrides </a:t>
            </a:r>
            <a:r>
              <a:rPr lang="en-US" b="1" noProof="1">
                <a:solidFill>
                  <a:schemeClr val="bg1"/>
                </a:solidFill>
              </a:rPr>
              <a:t>Object.Equals(Object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and provides the default implementation of value equality</a:t>
            </a:r>
          </a:p>
          <a:p>
            <a:r>
              <a:rPr lang="en-US" dirty="0"/>
              <a:t>By default when comparing </a:t>
            </a:r>
            <a:r>
              <a:rPr lang="en-US" b="1" noProof="1">
                <a:solidFill>
                  <a:schemeClr val="bg1"/>
                </a:solidFill>
              </a:rPr>
              <a:t>structs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Equals()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instance are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types</a:t>
            </a:r>
            <a:br>
              <a:rPr lang="en-US" dirty="0"/>
            </a:br>
            <a:r>
              <a:rPr lang="en-US" dirty="0"/>
              <a:t>=&gt; </a:t>
            </a:r>
            <a:r>
              <a:rPr lang="en-US" b="1" dirty="0">
                <a:solidFill>
                  <a:schemeClr val="bg1"/>
                </a:solidFill>
              </a:rPr>
              <a:t>byte-by-byte</a:t>
            </a:r>
            <a:r>
              <a:rPr lang="en-US" dirty="0"/>
              <a:t> comparison</a:t>
            </a:r>
          </a:p>
          <a:p>
            <a:pPr lvl="1"/>
            <a:r>
              <a:rPr lang="en-US" dirty="0"/>
              <a:t>Otherwise it uses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to compare the </a:t>
            </a:r>
            <a:r>
              <a:rPr lang="en-US" b="1" dirty="0">
                <a:solidFill>
                  <a:schemeClr val="bg1"/>
                </a:solidFill>
              </a:rPr>
              <a:t>corresponding</a:t>
            </a:r>
            <a:r>
              <a:rPr lang="en-US" dirty="0"/>
              <a:t>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(~20 times slower!)</a:t>
            </a:r>
          </a:p>
          <a:p>
            <a:r>
              <a:rPr lang="en-US" dirty="0"/>
              <a:t>We can improve the performance of </a:t>
            </a:r>
            <a:r>
              <a:rPr lang="en-US" noProof="1"/>
              <a:t>structs</a:t>
            </a:r>
            <a:r>
              <a:rPr lang="en-US" dirty="0"/>
              <a:t> by comparing them with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Equals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noProof="1"/>
              <a:t>Structs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6526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String is a reference and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 type</a:t>
            </a:r>
          </a:p>
          <a:p>
            <a:r>
              <a:rPr lang="en-US" sz="3400" dirty="0"/>
              <a:t>The CLR uses a method of storing only one copy of each distinct string value (string interning)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dirty="0"/>
              <a:t>When apply </a:t>
            </a:r>
            <a:r>
              <a:rPr lang="en-US" sz="3400" b="1" dirty="0">
                <a:solidFill>
                  <a:schemeClr val="bg1"/>
                </a:solidFill>
              </a:rPr>
              <a:t>+=</a:t>
            </a:r>
            <a:r>
              <a:rPr lang="en-US" dirty="0"/>
              <a:t> operator a new pointer to new string is created</a:t>
            </a:r>
          </a:p>
          <a:p>
            <a:pPr lvl="1"/>
            <a:r>
              <a:rPr lang="en-US" dirty="0"/>
              <a:t>Use </a:t>
            </a:r>
            <a:r>
              <a:rPr lang="en-US" sz="3200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for string manipulations</a:t>
            </a:r>
          </a:p>
          <a:p>
            <a:endParaRPr lang="en-US" sz="3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431" y="2743115"/>
            <a:ext cx="1024913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000" b="1" noProof="1">
                <a:latin typeface="Consolas" pitchFamily="49" charset="0"/>
              </a:rPr>
              <a:t>var string1 = "some value";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var string2 = "some value";</a:t>
            </a:r>
          </a:p>
          <a:p>
            <a:pPr defTabSz="1219170" latinLnBrk="1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ReferenceEquals(string1, string2) is true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var stringFromConsole = Console.ReadLine();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"some value"</a:t>
            </a:r>
          </a:p>
          <a:p>
            <a:pPr defTabSz="1219170" latinLnBrk="1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ReferenceEquals(string1, stringFromConsole) is false</a:t>
            </a:r>
          </a:p>
          <a:p>
            <a:pPr defTabSz="1219170" latinLnBrk="1"/>
            <a:r>
              <a:rPr lang="en-US" sz="2000" b="1" noProof="1">
                <a:latin typeface="Consolas" pitchFamily="49" charset="0"/>
              </a:rPr>
              <a:t>var stringIntern = string.Intern(stringFromConsole);</a:t>
            </a:r>
          </a:p>
          <a:p>
            <a:pPr defTabSz="1219170" latinLnBrk="1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ReferenceEquals(string1, stringIntern) is true</a:t>
            </a:r>
          </a:p>
        </p:txBody>
      </p:sp>
    </p:spTree>
    <p:extLst>
      <p:ext uri="{BB962C8B-B14F-4D97-AF65-F5344CB8AC3E}">
        <p14:creationId xmlns:p14="http://schemas.microsoft.com/office/powerpoint/2010/main" val="6784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These two same blocks simply </a:t>
            </a:r>
            <a:r>
              <a:rPr lang="en-US" sz="3200" b="1" dirty="0">
                <a:solidFill>
                  <a:schemeClr val="bg1"/>
                </a:solidFill>
              </a:rPr>
              <a:t>re-throw</a:t>
            </a:r>
            <a:r>
              <a:rPr lang="en-US" sz="3200" dirty="0"/>
              <a:t> the current exception </a:t>
            </a:r>
            <a:br>
              <a:rPr lang="en-US" sz="3200" dirty="0"/>
            </a:br>
            <a:r>
              <a:rPr lang="en-US" sz="3200" dirty="0"/>
              <a:t>keeping the stack trace: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32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The next block is different: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It will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stack trace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It will appear that the exception has been thrown from the current </a:t>
            </a:r>
            <a:br>
              <a:rPr lang="en-US" sz="3000" dirty="0"/>
            </a:br>
            <a:r>
              <a:rPr lang="en-US" sz="3000" dirty="0"/>
              <a:t>method from that very line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Prefer creating </a:t>
            </a:r>
            <a:r>
              <a:rPr lang="en-US" sz="3200" b="1" dirty="0">
                <a:solidFill>
                  <a:schemeClr val="bg1"/>
                </a:solidFill>
              </a:rPr>
              <a:t>new custom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Preserving Stack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5518" y="2157700"/>
            <a:ext cx="691331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noProof="1">
                <a:latin typeface="Consolas" pitchFamily="49" charset="0"/>
              </a:rPr>
              <a:t>try { … } catch () { throw;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518" y="2725477"/>
            <a:ext cx="691330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noProof="1">
                <a:latin typeface="Consolas" pitchFamily="49" charset="0"/>
              </a:rPr>
              <a:t>try { … } catch (Exception e) { throw;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5519" y="3857983"/>
            <a:ext cx="691330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noProof="1">
                <a:latin typeface="Consolas" pitchFamily="49" charset="0"/>
              </a:rPr>
              <a:t>try { … } catch (Exception e) { throw e; }</a:t>
            </a:r>
          </a:p>
        </p:txBody>
      </p:sp>
    </p:spTree>
    <p:extLst>
      <p:ext uri="{BB962C8B-B14F-4D97-AF65-F5344CB8AC3E}">
        <p14:creationId xmlns:p14="http://schemas.microsoft.com/office/powerpoint/2010/main" val="3903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9090</TotalTime>
  <Words>1995</Words>
  <Application>Microsoft Office PowerPoint</Application>
  <PresentationFormat>Widescreen</PresentationFormat>
  <Paragraphs>441</Paragraphs>
  <Slides>44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Corbel</vt:lpstr>
      <vt:lpstr>Wingdings</vt:lpstr>
      <vt:lpstr>Wingdings 2</vt:lpstr>
      <vt:lpstr>1_SoftUni3_1</vt:lpstr>
      <vt:lpstr>C# Tips and Tricks</vt:lpstr>
      <vt:lpstr>Table of Contents</vt:lpstr>
      <vt:lpstr>Have a Question?</vt:lpstr>
      <vt:lpstr>PowerPoint Presentation</vt:lpstr>
      <vt:lpstr>Equality in .NET</vt:lpstr>
      <vt:lpstr>Check References in .NET</vt:lpstr>
      <vt:lpstr>Comparing Structs</vt:lpstr>
      <vt:lpstr>String References</vt:lpstr>
      <vt:lpstr>Preserving Stack Trace</vt:lpstr>
      <vt:lpstr>Exceptions &amp; Static Constructors</vt:lpstr>
      <vt:lpstr>Virtual Call In Constructor</vt:lpstr>
      <vt:lpstr>Changing Hash Code Run-time</vt:lpstr>
      <vt:lpstr>Random Numbers in .NET</vt:lpstr>
      <vt:lpstr>LINQ Multiple Enumeration</vt:lpstr>
      <vt:lpstr>Memory Leaks in .NET</vt:lpstr>
      <vt:lpstr>PowerPoint Presentation</vt:lpstr>
      <vt:lpstr>Casting vs the 'as' Operator</vt:lpstr>
      <vt:lpstr>Combinable Enum Values</vt:lpstr>
      <vt:lpstr>Optional Parameters</vt:lpstr>
      <vt:lpstr>Using yield</vt:lpstr>
      <vt:lpstr>Constraining Generics</vt:lpstr>
      <vt:lpstr>Covariance and Contravariance</vt:lpstr>
      <vt:lpstr>More Syntactic Sugar</vt:lpstr>
      <vt:lpstr>More Syntactic Sugar (2)</vt:lpstr>
      <vt:lpstr>PowerPoint Presentation</vt:lpstr>
      <vt:lpstr>The Tuple Class</vt:lpstr>
      <vt:lpstr>C# 7.0 Tuples</vt:lpstr>
      <vt:lpstr>Method Deprecation</vt:lpstr>
      <vt:lpstr>File System Watcher</vt:lpstr>
      <vt:lpstr>Homogeneous Combinations</vt:lpstr>
      <vt:lpstr>Homogeneous Combinations (2)</vt:lpstr>
      <vt:lpstr>Heterogeneous Combinations</vt:lpstr>
      <vt:lpstr>PowerPoint Presentation</vt:lpstr>
      <vt:lpstr>Test Internal/Private Members</vt:lpstr>
      <vt:lpstr>Debugger Variable Display</vt:lpstr>
      <vt:lpstr>Caller Info Attributes</vt:lpstr>
      <vt:lpstr>Preprocessor Symbols</vt:lpstr>
      <vt:lpstr>Current System Information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Software University</dc:creator>
  <cp:lastModifiedBy>Nikolay Kostov</cp:lastModifiedBy>
  <cp:revision>172</cp:revision>
  <dcterms:created xsi:type="dcterms:W3CDTF">2018-05-23T13:08:44Z</dcterms:created>
  <dcterms:modified xsi:type="dcterms:W3CDTF">2019-10-28T14:16:47Z</dcterms:modified>
</cp:coreProperties>
</file>