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8"/>
  </p:notesMasterIdLst>
  <p:sldIdLst>
    <p:sldId id="257" r:id="rId2"/>
    <p:sldId id="311" r:id="rId3"/>
    <p:sldId id="258" r:id="rId4"/>
    <p:sldId id="259" r:id="rId5"/>
    <p:sldId id="262" r:id="rId6"/>
    <p:sldId id="313" r:id="rId7"/>
    <p:sldId id="314" r:id="rId8"/>
    <p:sldId id="315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12" r:id="rId18"/>
    <p:sldId id="325" r:id="rId19"/>
    <p:sldId id="327" r:id="rId20"/>
    <p:sldId id="330" r:id="rId21"/>
    <p:sldId id="328" r:id="rId22"/>
    <p:sldId id="329" r:id="rId23"/>
    <p:sldId id="331" r:id="rId24"/>
    <p:sldId id="332" r:id="rId25"/>
    <p:sldId id="333" r:id="rId26"/>
    <p:sldId id="334" r:id="rId27"/>
    <p:sldId id="326" r:id="rId28"/>
    <p:sldId id="336" r:id="rId29"/>
    <p:sldId id="337" r:id="rId30"/>
    <p:sldId id="338" r:id="rId31"/>
    <p:sldId id="308" r:id="rId32"/>
    <p:sldId id="335" r:id="rId33"/>
    <p:sldId id="340" r:id="rId34"/>
    <p:sldId id="344" r:id="rId35"/>
    <p:sldId id="342" r:id="rId36"/>
    <p:sldId id="341" r:id="rId37"/>
    <p:sldId id="345" r:id="rId38"/>
    <p:sldId id="349" r:id="rId39"/>
    <p:sldId id="350" r:id="rId40"/>
    <p:sldId id="346" r:id="rId41"/>
    <p:sldId id="347" r:id="rId42"/>
    <p:sldId id="348" r:id="rId43"/>
    <p:sldId id="381" r:id="rId44"/>
    <p:sldId id="351" r:id="rId45"/>
    <p:sldId id="352" r:id="rId46"/>
    <p:sldId id="353" r:id="rId47"/>
    <p:sldId id="354" r:id="rId48"/>
    <p:sldId id="355" r:id="rId49"/>
    <p:sldId id="356" r:id="rId50"/>
    <p:sldId id="358" r:id="rId51"/>
    <p:sldId id="357" r:id="rId52"/>
    <p:sldId id="359" r:id="rId53"/>
    <p:sldId id="362" r:id="rId54"/>
    <p:sldId id="361" r:id="rId55"/>
    <p:sldId id="343" r:id="rId56"/>
    <p:sldId id="360" r:id="rId57"/>
    <p:sldId id="363" r:id="rId58"/>
    <p:sldId id="365" r:id="rId59"/>
    <p:sldId id="366" r:id="rId60"/>
    <p:sldId id="364" r:id="rId61"/>
    <p:sldId id="368" r:id="rId62"/>
    <p:sldId id="369" r:id="rId63"/>
    <p:sldId id="370" r:id="rId64"/>
    <p:sldId id="372" r:id="rId65"/>
    <p:sldId id="373" r:id="rId66"/>
    <p:sldId id="375" r:id="rId67"/>
    <p:sldId id="374" r:id="rId68"/>
    <p:sldId id="376" r:id="rId69"/>
    <p:sldId id="377" r:id="rId70"/>
    <p:sldId id="378" r:id="rId71"/>
    <p:sldId id="379" r:id="rId72"/>
    <p:sldId id="380" r:id="rId73"/>
    <p:sldId id="382" r:id="rId74"/>
    <p:sldId id="383" r:id="rId75"/>
    <p:sldId id="309" r:id="rId76"/>
    <p:sldId id="271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avr.com/en/careers" TargetMode="External"/><Relationship Id="rId2" Type="http://schemas.openxmlformats.org/officeDocument/2006/relationships/hyperlink" Target="https://www.indeavr.com/en/technology/application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youtube.com/MyTestedASPNETTV" TargetMode="External"/><Relationship Id="rId2" Type="http://schemas.openxmlformats.org/officeDocument/2006/relationships/hyperlink" Target="https://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reon.com/ivaylokenov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iu-multithreading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iu-dd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plab.io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stephencleary.com/2016/12/eliding-async-await.htm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MyTested.AspNetCore.Mvc/tree/development/samples/Blog" TargetMode="Externa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reon.com/ivaylokenov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4" Type="http://schemas.openxmlformats.org/officeDocument/2006/relationships/hyperlink" Target="https://opencollective.com/mytestedaspnet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C-Sharp-Async-Await-In-Detai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>
                <a:solidFill>
                  <a:schemeClr val="tx1"/>
                </a:solidFill>
              </a:rPr>
              <a:t># ASYNC – Await </a:t>
            </a:r>
            <a:r>
              <a:rPr lang="en-US" dirty="0">
                <a:solidFill>
                  <a:schemeClr val="tx1"/>
                </a:solidFill>
              </a:rPr>
              <a:t>In Detail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Online Vol. 1</a:t>
            </a:r>
          </a:p>
        </p:txBody>
      </p:sp>
      <p:pic>
        <p:nvPicPr>
          <p:cNvPr id="1026" name="Picture 2" descr="Резултат с изображение за „smartit“&quot;">
            <a:extLst>
              <a:ext uri="{FF2B5EF4-FFF2-40B4-BE49-F238E27FC236}">
                <a16:creationId xmlns:a16="http://schemas.microsoft.com/office/drawing/2014/main" id="{8E138A5C-F637-42F5-B5CB-3C0026C5C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52" y="4996891"/>
            <a:ext cx="2206823" cy="1261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28" y="4996891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Async has many 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Avoid unreliable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Improve user experience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Leverage all resources on a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Improve performance of CPU &amp; IO operations</a:t>
            </a:r>
          </a:p>
          <a:p>
            <a:pPr>
              <a:lnSpc>
                <a:spcPct val="100000"/>
              </a:lnSpc>
            </a:pPr>
            <a:r>
              <a:rPr lang="en-US" dirty="0"/>
              <a:t>But also lots of 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difficult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difficult to debug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Harder to understand as a concept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Too much is going on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with async programming?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2DB0C3-B98E-4436-91A9-CB65B0C1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811" y="2687781"/>
            <a:ext cx="4196047" cy="2356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24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FROM SYNC TO ASYNC</a:t>
            </a:r>
          </a:p>
        </p:txBody>
      </p:sp>
    </p:spTree>
    <p:extLst>
      <p:ext uri="{BB962C8B-B14F-4D97-AF65-F5344CB8AC3E}">
        <p14:creationId xmlns:p14="http://schemas.microsoft.com/office/powerpoint/2010/main" val="151200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Async code: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longer runs line by 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Multiple operations run simultaneously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SYNC TO ASYNC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0DAB544-37DC-4F61-AD8A-E6DCA597DEFC}"/>
              </a:ext>
            </a:extLst>
          </p:cNvPr>
          <p:cNvSpPr>
            <a:spLocks noGrp="1"/>
          </p:cNvSpPr>
          <p:nvPr/>
        </p:nvSpPr>
        <p:spPr>
          <a:xfrm>
            <a:off x="1342417" y="3202772"/>
            <a:ext cx="9503990" cy="29541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GB" b="0" i="1" dirty="0"/>
              <a:t>Asynchronous, in computer programming, refers to the </a:t>
            </a:r>
            <a:endParaRPr lang="bg-BG" b="0" i="1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GB" b="0" i="1" dirty="0"/>
              <a:t>occurrence of events independent of the main program </a:t>
            </a:r>
            <a:endParaRPr lang="bg-BG" b="0" i="1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GB" b="0" i="1" dirty="0"/>
              <a:t>flow and ways to deal with such events. These may be</a:t>
            </a:r>
            <a:endParaRPr lang="bg-BG" b="0" i="1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GB" b="0" i="1" dirty="0"/>
              <a:t>“outside” events such as the arrival of signals, or </a:t>
            </a:r>
            <a:endParaRPr lang="bg-BG" b="0" i="1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GB" b="0" i="1" dirty="0"/>
              <a:t>actions instigated by a program that take place </a:t>
            </a:r>
            <a:endParaRPr lang="bg-BG" b="0" i="1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GB" b="0" i="1" dirty="0"/>
              <a:t>concurrently with program execution, without the </a:t>
            </a:r>
            <a:endParaRPr lang="bg-BG" b="0" i="1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GB" b="0" i="1" dirty="0"/>
              <a:t>program blocking to wait for results</a:t>
            </a:r>
            <a:r>
              <a:rPr lang="bg-BG" b="0" i="1" dirty="0"/>
              <a:t>.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40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example, take a look at this code: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What is the result?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be scared! Everything will be explained!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SYNC TO ASYNC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0DAB544-37DC-4F61-AD8A-E6DCA597DEFC}"/>
              </a:ext>
            </a:extLst>
          </p:cNvPr>
          <p:cNvSpPr>
            <a:spLocks noGrp="1"/>
          </p:cNvSpPr>
          <p:nvPr/>
        </p:nvSpPr>
        <p:spPr>
          <a:xfrm>
            <a:off x="1342417" y="2328580"/>
            <a:ext cx="9503990" cy="26780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 task = </a:t>
            </a:r>
            <a:r>
              <a:rPr lang="en-GB" dirty="0" err="1"/>
              <a:t>Task.Run</a:t>
            </a:r>
            <a:r>
              <a:rPr lang="en-GB" dirty="0"/>
              <a:t>(() =&gt; </a:t>
            </a:r>
            <a:r>
              <a:rPr lang="en-GB" dirty="0" err="1"/>
              <a:t>Console.WriteLine</a:t>
            </a:r>
            <a:r>
              <a:rPr lang="en-GB" dirty="0"/>
              <a:t>("First!"));</a:t>
            </a:r>
          </a:p>
          <a:p>
            <a:endParaRPr lang="en-GB" dirty="0"/>
          </a:p>
          <a:p>
            <a:r>
              <a:rPr lang="en-GB" dirty="0" err="1"/>
              <a:t>Console.WriteLine</a:t>
            </a:r>
            <a:r>
              <a:rPr lang="en-GB" dirty="0"/>
              <a:t>("Second");</a:t>
            </a:r>
          </a:p>
          <a:p>
            <a:endParaRPr lang="en-GB" dirty="0"/>
          </a:p>
          <a:p>
            <a:r>
              <a:rPr lang="en-GB" dirty="0" err="1"/>
              <a:t>task.Wait</a:t>
            </a:r>
            <a:r>
              <a:rPr lang="en-GB" dirty="0"/>
              <a:t>();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3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8296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Let’s cook burgers!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Pans need to be heated – 2 minutes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Meat needs to be unfrozen – 3 minutes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Potatoes need to be peeled – 2 minutes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Burgers need to be cooked – 5 minutes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Fries need to be fried – 3 minutes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Drinks need to be poured – 1 minute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of these should be eaten! – 5 minutes</a:t>
            </a:r>
          </a:p>
          <a:p>
            <a:pPr>
              <a:lnSpc>
                <a:spcPct val="100000"/>
              </a:lnSpc>
            </a:pPr>
            <a:r>
              <a:rPr lang="en-US" dirty="0"/>
              <a:t>Synchronous cooker – 21 minutes in total (Slow)</a:t>
            </a:r>
          </a:p>
          <a:p>
            <a:pPr>
              <a:lnSpc>
                <a:spcPct val="100000"/>
              </a:lnSpc>
            </a:pPr>
            <a:r>
              <a:rPr lang="en-US" dirty="0"/>
              <a:t>All at once asynchronous cooker – 5 minutes in total (Fastest, but impossible)</a:t>
            </a:r>
          </a:p>
          <a:p>
            <a:pPr>
              <a:lnSpc>
                <a:spcPct val="100000"/>
              </a:lnSpc>
            </a:pPr>
            <a:r>
              <a:rPr lang="en-US" dirty="0"/>
              <a:t>Synchronized asynchronous cooker – 13 minutes in total (Fast)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SYNC TO ASYNC</a:t>
            </a:r>
          </a:p>
        </p:txBody>
      </p:sp>
    </p:spTree>
    <p:extLst>
      <p:ext uri="{BB962C8B-B14F-4D97-AF65-F5344CB8AC3E}">
        <p14:creationId xmlns:p14="http://schemas.microsoft.com/office/powerpoint/2010/main" val="85520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2754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Asynchronous vs Multithreaded</a:t>
            </a:r>
          </a:p>
        </p:txBody>
      </p:sp>
    </p:spTree>
    <p:extLst>
      <p:ext uri="{BB962C8B-B14F-4D97-AF65-F5344CB8AC3E}">
        <p14:creationId xmlns:p14="http://schemas.microsoft.com/office/powerpoint/2010/main" val="179312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Asynchronous programming is not multithreaded programming!</a:t>
            </a:r>
          </a:p>
          <a:p>
            <a:pPr>
              <a:lnSpc>
                <a:spcPct val="100000"/>
              </a:lnSpc>
            </a:pPr>
            <a:r>
              <a:rPr lang="en-US" dirty="0"/>
              <a:t>These two are different programming models!</a:t>
            </a:r>
          </a:p>
          <a:p>
            <a:pPr>
              <a:lnSpc>
                <a:spcPct val="100000"/>
              </a:lnSpc>
            </a:pPr>
            <a:r>
              <a:rPr lang="en-US" dirty="0"/>
              <a:t>When you write asynchronous code, you don’t necessary use threads!</a:t>
            </a:r>
          </a:p>
          <a:p>
            <a:pPr>
              <a:lnSpc>
                <a:spcPct val="100000"/>
              </a:lnSpc>
            </a:pPr>
            <a:r>
              <a:rPr lang="en-US" dirty="0"/>
              <a:t>Back to the burgers: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Synchronous: you cook the meals one step at a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Asynchronous: you cook the meals by doing multiple things at a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Multithreaded: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open a burgers restaurant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hire a cook to make the burgers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hire a cook to make the fries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hire a waiter to serve the meals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coordinate the employees so that they do not conflict with shared kitchen resources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vs Multithreaded</a:t>
            </a:r>
          </a:p>
        </p:txBody>
      </p:sp>
    </p:spTree>
    <p:extLst>
      <p:ext uri="{BB962C8B-B14F-4D97-AF65-F5344CB8AC3E}">
        <p14:creationId xmlns:p14="http://schemas.microsoft.com/office/powerpoint/2010/main" val="251223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Threading is about workers</a:t>
            </a:r>
          </a:p>
          <a:p>
            <a:pPr>
              <a:lnSpc>
                <a:spcPct val="100000"/>
              </a:lnSpc>
            </a:pPr>
            <a:r>
              <a:rPr lang="en-US" dirty="0"/>
              <a:t>Each thread is a separate worker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consider each CPU to be a separate worker</a:t>
            </a:r>
          </a:p>
          <a:p>
            <a:pPr>
              <a:lnSpc>
                <a:spcPct val="100000"/>
              </a:lnSpc>
            </a:pPr>
            <a:r>
              <a:rPr lang="en-US" dirty="0"/>
              <a:t>The perfect scenario is to have a thread for each CPU</a:t>
            </a:r>
          </a:p>
          <a:p>
            <a:pPr>
              <a:lnSpc>
                <a:spcPct val="100000"/>
              </a:lnSpc>
            </a:pPr>
            <a:r>
              <a:rPr lang="en-US" dirty="0"/>
              <a:t>In reality your OS allows you many threads and coordinates them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</p:spTree>
    <p:extLst>
      <p:ext uri="{BB962C8B-B14F-4D97-AF65-F5344CB8AC3E}">
        <p14:creationId xmlns:p14="http://schemas.microsoft.com/office/powerpoint/2010/main" val="134635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https://sli.do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#async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0BDAA755-C4F6-4A8E-AD96-B2DFBCBF6CE3}"/>
              </a:ext>
            </a:extLst>
          </p:cNvPr>
          <p:cNvSpPr txBox="1">
            <a:spLocks/>
          </p:cNvSpPr>
          <p:nvPr/>
        </p:nvSpPr>
        <p:spPr>
          <a:xfrm>
            <a:off x="4026568" y="4595362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The YouTube Live Chat Is Not Monitored</a:t>
            </a:r>
          </a:p>
        </p:txBody>
      </p:sp>
    </p:spTree>
    <p:extLst>
      <p:ext uri="{BB962C8B-B14F-4D97-AF65-F5344CB8AC3E}">
        <p14:creationId xmlns:p14="http://schemas.microsoft.com/office/powerpoint/2010/main" val="3286046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53250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Asynchrony is about tasks</a:t>
            </a:r>
          </a:p>
          <a:p>
            <a:pPr>
              <a:lnSpc>
                <a:spcPct val="100000"/>
              </a:lnSpc>
            </a:pPr>
            <a:r>
              <a:rPr lang="en-US" dirty="0"/>
              <a:t>You assign tasks to workers</a:t>
            </a:r>
          </a:p>
          <a:p>
            <a:pPr>
              <a:lnSpc>
                <a:spcPct val="100000"/>
              </a:lnSpc>
            </a:pPr>
            <a:r>
              <a:rPr lang="en-US" dirty="0"/>
              <a:t>One worker may execute multiple tasks at once</a:t>
            </a:r>
          </a:p>
          <a:p>
            <a:pPr>
              <a:lnSpc>
                <a:spcPct val="100000"/>
              </a:lnSpc>
            </a:pPr>
            <a:r>
              <a:rPr lang="en-US" dirty="0"/>
              <a:t>Tasks are not CPU-bound by concept</a:t>
            </a:r>
          </a:p>
          <a:p>
            <a:pPr>
              <a:lnSpc>
                <a:spcPct val="100000"/>
              </a:lnSpc>
            </a:pPr>
            <a:r>
              <a:rPr lang="en-US" dirty="0"/>
              <a:t>A task may be put on another thread (if CPU is required), but it is not necessary</a:t>
            </a:r>
          </a:p>
          <a:p>
            <a:pPr>
              <a:lnSpc>
                <a:spcPct val="100000"/>
              </a:lnSpc>
            </a:pPr>
            <a:r>
              <a:rPr lang="en-US" dirty="0"/>
              <a:t>Do I need to hire a second cook, if I make burgers for myself?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888750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3503981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They provide technology services focused on</a:t>
            </a:r>
            <a:br>
              <a:rPr lang="en-GB" dirty="0"/>
            </a:br>
            <a:r>
              <a:rPr lang="en-GB" dirty="0"/>
              <a:t>the Digital, Data, Cloud and Advanced Software Engineering expertise.</a:t>
            </a:r>
          </a:p>
          <a:p>
            <a:pPr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are always in search for creative and passionate people </a:t>
            </a:r>
            <a:br>
              <a:rPr lang="en-GB" dirty="0"/>
            </a:br>
            <a:r>
              <a:rPr lang="en-GB" dirty="0"/>
              <a:t>with the combination of a sharp strategic mind, emotional maturity, </a:t>
            </a:r>
            <a:br>
              <a:rPr lang="en-GB" dirty="0"/>
            </a:br>
            <a:r>
              <a:rPr lang="en-GB" dirty="0"/>
              <a:t>entrepreneurial instincts, and the ability to deliver results.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https://www.indeavr.com/en/technology/application-services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https://www.indeavr.com/en/careers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INDEAVR</a:t>
            </a:r>
            <a:r>
              <a:rPr lang="en-US" dirty="0"/>
              <a:t> – The EVENT’s DIAMOND SPONSOR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83EEC-8F7D-4A90-81DD-17846E1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211" y="5047905"/>
            <a:ext cx="5283200" cy="119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6876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Task &amp; Task&lt;T&gt;</a:t>
            </a:r>
          </a:p>
        </p:txBody>
      </p:sp>
    </p:spTree>
    <p:extLst>
      <p:ext uri="{BB962C8B-B14F-4D97-AF65-F5344CB8AC3E}">
        <p14:creationId xmlns:p14="http://schemas.microsoft.com/office/powerpoint/2010/main" val="37841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Tasks simplify working with asynchronous code</a:t>
            </a:r>
          </a:p>
          <a:p>
            <a:pPr>
              <a:lnSpc>
                <a:spcPct val="100000"/>
              </a:lnSpc>
            </a:pPr>
            <a:r>
              <a:rPr lang="en-US" dirty="0"/>
              <a:t>The Task class represents a void work without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Task&lt;T&gt; class returns T as a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We create tasks with </a:t>
            </a:r>
            <a:r>
              <a:rPr lang="en-US" dirty="0" err="1"/>
              <a:t>Task.Run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2BE297-662D-463D-AC6E-519A63FBCC18}"/>
              </a:ext>
            </a:extLst>
          </p:cNvPr>
          <p:cNvSpPr>
            <a:spLocks noGrp="1"/>
          </p:cNvSpPr>
          <p:nvPr/>
        </p:nvSpPr>
        <p:spPr>
          <a:xfrm>
            <a:off x="1342417" y="3846925"/>
            <a:ext cx="9503990" cy="26780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 </a:t>
            </a:r>
            <a:r>
              <a:rPr lang="en-GB" dirty="0" err="1"/>
              <a:t>voidTask</a:t>
            </a:r>
            <a:r>
              <a:rPr lang="en-GB" dirty="0"/>
              <a:t> = </a:t>
            </a:r>
            <a:r>
              <a:rPr lang="en-GB" dirty="0" err="1"/>
              <a:t>Task.Run</a:t>
            </a:r>
            <a:r>
              <a:rPr lang="en-GB" dirty="0"/>
              <a:t>(() =&gt; { \* Lots of work! *\ });</a:t>
            </a:r>
          </a:p>
          <a:p>
            <a:r>
              <a:rPr lang="en-GB" dirty="0"/>
              <a:t>var </a:t>
            </a:r>
            <a:r>
              <a:rPr lang="en-GB" dirty="0" err="1"/>
              <a:t>resultTask</a:t>
            </a:r>
            <a:r>
              <a:rPr lang="en-GB" dirty="0"/>
              <a:t> = </a:t>
            </a:r>
            <a:r>
              <a:rPr lang="en-GB" dirty="0" err="1"/>
              <a:t>Task.Run</a:t>
            </a:r>
            <a:r>
              <a:rPr lang="en-GB" dirty="0"/>
              <a:t>(() =&gt;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return 42; // After lots of work!</a:t>
            </a:r>
          </a:p>
          <a:p>
            <a:r>
              <a:rPr lang="en-GB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40148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to do with created tasks?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Wait them to finish – blocks until the task is done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Continue with another task – chain tasks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Cancel them – if the task is taking too much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 their state – success or faulty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 it synchronously – don’t do that!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Useful static task methods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Run – create a new task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Factory.StartNew</a:t>
            </a:r>
            <a:r>
              <a:rPr lang="en-US" dirty="0"/>
              <a:t> – create a new task with advanced options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Delay – wait some time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WhenAll</a:t>
            </a:r>
            <a:r>
              <a:rPr lang="en-US" dirty="0"/>
              <a:t> and </a:t>
            </a:r>
            <a:r>
              <a:rPr lang="en-US" dirty="0" err="1"/>
              <a:t>WhenAny</a:t>
            </a:r>
            <a:r>
              <a:rPr lang="en-US" dirty="0"/>
              <a:t> – wait for multiple tasks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FromResult</a:t>
            </a:r>
            <a:r>
              <a:rPr lang="en-US" dirty="0"/>
              <a:t> and </a:t>
            </a:r>
            <a:r>
              <a:rPr lang="en-US" dirty="0" err="1"/>
              <a:t>CompletedTask</a:t>
            </a:r>
            <a:r>
              <a:rPr lang="en-US" dirty="0"/>
              <a:t> – finished tasks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methods </a:t>
            </a:r>
          </a:p>
        </p:txBody>
      </p:sp>
    </p:spTree>
    <p:extLst>
      <p:ext uri="{BB962C8B-B14F-4D97-AF65-F5344CB8AC3E}">
        <p14:creationId xmlns:p14="http://schemas.microsoft.com/office/powerpoint/2010/main" val="3522500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68388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1513486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87 people in total! Rewards are coming!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- </a:t>
            </a:r>
            <a:r>
              <a:rPr lang="en-GB" b="1" dirty="0" err="1"/>
              <a:t>Nazif</a:t>
            </a:r>
            <a:r>
              <a:rPr lang="en-US" dirty="0"/>
              <a:t> - €49.99! Thank you, you crazy human!</a:t>
            </a:r>
          </a:p>
          <a:p>
            <a:pPr>
              <a:lnSpc>
                <a:spcPct val="100000"/>
              </a:lnSpc>
            </a:pPr>
            <a:r>
              <a:rPr lang="en-US" dirty="0"/>
              <a:t>Personal thanks to: </a:t>
            </a:r>
            <a:r>
              <a:rPr lang="en-US" b="1" dirty="0" err="1"/>
              <a:t>Miroslava</a:t>
            </a:r>
            <a:r>
              <a:rPr lang="en-US" b="1" dirty="0"/>
              <a:t>, Nikolay, STANISLAV, Viktor, Sinan, </a:t>
            </a:r>
            <a:r>
              <a:rPr lang="en-US" b="1" dirty="0" err="1"/>
              <a:t>Desislava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dirty="0"/>
              <a:t>Anonymous, Tanya, </a:t>
            </a:r>
            <a:r>
              <a:rPr lang="en-US" b="1" dirty="0" err="1"/>
              <a:t>Yoan</a:t>
            </a:r>
            <a:r>
              <a:rPr lang="en-US" b="1" dirty="0"/>
              <a:t>, </a:t>
            </a:r>
            <a:r>
              <a:rPr lang="bg-BG" b="1" dirty="0"/>
              <a:t>Илиян, </a:t>
            </a:r>
            <a:r>
              <a:rPr lang="en-US" b="1" dirty="0"/>
              <a:t>Georgi, Stefan, Nina, Maria, Ivaylo, </a:t>
            </a:r>
            <a:br>
              <a:rPr lang="en-US" b="1" dirty="0"/>
            </a:br>
            <a:r>
              <a:rPr lang="en-US" b="1" dirty="0"/>
              <a:t>Pavel, Valentina, Svetoslav, </a:t>
            </a:r>
            <a:r>
              <a:rPr lang="en-US" b="1" dirty="0" err="1"/>
              <a:t>Ilina</a:t>
            </a:r>
            <a:r>
              <a:rPr lang="en-US" b="1" dirty="0"/>
              <a:t>, </a:t>
            </a:r>
            <a:r>
              <a:rPr lang="en-US" b="1" dirty="0" err="1"/>
              <a:t>Mihail</a:t>
            </a:r>
            <a:r>
              <a:rPr lang="en-US" b="1" dirty="0"/>
              <a:t>, Viktor, Boris, </a:t>
            </a:r>
            <a:r>
              <a:rPr lang="en-US" b="1" dirty="0" err="1"/>
              <a:t>Stoyan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Thanks also to: </a:t>
            </a:r>
            <a:r>
              <a:rPr lang="en-US" dirty="0" err="1"/>
              <a:t>Venelin</a:t>
            </a:r>
            <a:r>
              <a:rPr lang="en-US" dirty="0"/>
              <a:t>, </a:t>
            </a:r>
            <a:r>
              <a:rPr lang="en-US" dirty="0" err="1"/>
              <a:t>Hristo</a:t>
            </a:r>
            <a:r>
              <a:rPr lang="en-US" dirty="0"/>
              <a:t>, Evgeni, </a:t>
            </a:r>
            <a:r>
              <a:rPr lang="en-US" dirty="0" err="1"/>
              <a:t>Rosmari</a:t>
            </a:r>
            <a:r>
              <a:rPr lang="en-US" dirty="0"/>
              <a:t>, </a:t>
            </a:r>
            <a:r>
              <a:rPr lang="en-US" dirty="0" err="1"/>
              <a:t>Kaloyan</a:t>
            </a:r>
            <a:r>
              <a:rPr lang="en-US" dirty="0"/>
              <a:t>, </a:t>
            </a:r>
            <a:r>
              <a:rPr lang="en-US" dirty="0" err="1"/>
              <a:t>Kameliya</a:t>
            </a:r>
            <a:r>
              <a:rPr lang="en-US" dirty="0"/>
              <a:t>, Aleksandar, Mario,</a:t>
            </a:r>
            <a:br>
              <a:rPr lang="en-US" dirty="0"/>
            </a:br>
            <a:r>
              <a:rPr lang="en-US" dirty="0" err="1"/>
              <a:t>Pencho</a:t>
            </a:r>
            <a:r>
              <a:rPr lang="en-US" dirty="0"/>
              <a:t>, Diana, </a:t>
            </a:r>
            <a:r>
              <a:rPr lang="en-US" dirty="0" err="1"/>
              <a:t>Mariyan</a:t>
            </a:r>
            <a:r>
              <a:rPr lang="en-US" dirty="0"/>
              <a:t>, </a:t>
            </a:r>
            <a:r>
              <a:rPr lang="en-US" dirty="0" err="1"/>
              <a:t>Dimitar</a:t>
            </a:r>
            <a:r>
              <a:rPr lang="en-US" dirty="0"/>
              <a:t>, Valentin, </a:t>
            </a:r>
            <a:r>
              <a:rPr lang="bg-BG" dirty="0"/>
              <a:t>Николай, </a:t>
            </a:r>
            <a:r>
              <a:rPr lang="en-US" dirty="0" err="1"/>
              <a:t>Tihomir</a:t>
            </a:r>
            <a:r>
              <a:rPr lang="en-US" dirty="0"/>
              <a:t>, Georgi, Anton, Elena,</a:t>
            </a:r>
            <a:br>
              <a:rPr lang="en-US" dirty="0"/>
            </a:br>
            <a:r>
              <a:rPr lang="en-US" dirty="0" err="1"/>
              <a:t>Silviya</a:t>
            </a:r>
            <a:r>
              <a:rPr lang="en-US" dirty="0"/>
              <a:t>, </a:t>
            </a:r>
            <a:r>
              <a:rPr lang="en-US" dirty="0" err="1"/>
              <a:t>Petko</a:t>
            </a:r>
            <a:r>
              <a:rPr lang="en-US" dirty="0"/>
              <a:t>, Georgi, Aleksandar, David, </a:t>
            </a:r>
            <a:r>
              <a:rPr lang="bg-BG" dirty="0"/>
              <a:t>Деян, Радослав, Благовест, </a:t>
            </a:r>
            <a:r>
              <a:rPr lang="en-US" dirty="0" err="1"/>
              <a:t>Hristo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Nikolay, </a:t>
            </a:r>
            <a:r>
              <a:rPr lang="bg-BG" dirty="0"/>
              <a:t>Атанас, </a:t>
            </a:r>
            <a:r>
              <a:rPr lang="en-US" dirty="0"/>
              <a:t>Nikolay, </a:t>
            </a:r>
            <a:r>
              <a:rPr lang="en-US" dirty="0" err="1"/>
              <a:t>Zahari</a:t>
            </a:r>
            <a:r>
              <a:rPr lang="en-US" dirty="0"/>
              <a:t>, Marin, Vasil, Mario, Dragomir, </a:t>
            </a:r>
            <a:r>
              <a:rPr lang="en-US" dirty="0" err="1"/>
              <a:t>Boyan</a:t>
            </a:r>
            <a:r>
              <a:rPr lang="en-US" dirty="0"/>
              <a:t>, </a:t>
            </a:r>
            <a:r>
              <a:rPr lang="en-US" dirty="0" err="1"/>
              <a:t>Mariyan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Ilian</a:t>
            </a:r>
            <a:r>
              <a:rPr lang="en-US" dirty="0"/>
              <a:t>, </a:t>
            </a:r>
            <a:r>
              <a:rPr lang="en-US" dirty="0" err="1"/>
              <a:t>Stayko</a:t>
            </a:r>
            <a:r>
              <a:rPr lang="en-US" dirty="0"/>
              <a:t>, Dobromir, </a:t>
            </a:r>
            <a:r>
              <a:rPr lang="en-US" dirty="0" err="1"/>
              <a:t>Slavi</a:t>
            </a:r>
            <a:r>
              <a:rPr lang="en-US" dirty="0"/>
              <a:t>, </a:t>
            </a:r>
            <a:r>
              <a:rPr lang="en-US" dirty="0" err="1"/>
              <a:t>Miroslava</a:t>
            </a:r>
            <a:r>
              <a:rPr lang="en-US" dirty="0"/>
              <a:t>, Martin, Adrian, </a:t>
            </a:r>
            <a:r>
              <a:rPr lang="en-US" dirty="0" err="1"/>
              <a:t>Ilcho</a:t>
            </a:r>
            <a:r>
              <a:rPr lang="en-US" dirty="0"/>
              <a:t>, </a:t>
            </a:r>
            <a:r>
              <a:rPr lang="en-US" dirty="0" err="1"/>
              <a:t>Hristo</a:t>
            </a:r>
            <a:r>
              <a:rPr lang="en-US" dirty="0"/>
              <a:t>, Ivan, </a:t>
            </a:r>
            <a:r>
              <a:rPr lang="en-US" dirty="0" err="1"/>
              <a:t>pirin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Valentin, Veronika, Lyubomir, Pavel, </a:t>
            </a:r>
            <a:r>
              <a:rPr lang="en-US" dirty="0" err="1"/>
              <a:t>Dimitar</a:t>
            </a:r>
            <a:r>
              <a:rPr lang="en-US" dirty="0"/>
              <a:t>, </a:t>
            </a:r>
            <a:r>
              <a:rPr lang="en-US" dirty="0" err="1"/>
              <a:t>Mihail</a:t>
            </a:r>
            <a:r>
              <a:rPr lang="en-US" dirty="0"/>
              <a:t>, </a:t>
            </a:r>
            <a:r>
              <a:rPr lang="en-US" dirty="0" err="1"/>
              <a:t>Krasimir</a:t>
            </a:r>
            <a:r>
              <a:rPr lang="en-US" dirty="0"/>
              <a:t>, </a:t>
            </a:r>
            <a:r>
              <a:rPr lang="bg-BG" dirty="0"/>
              <a:t>Цветослав, </a:t>
            </a:r>
            <a:r>
              <a:rPr lang="en-US" dirty="0"/>
              <a:t>Martin, </a:t>
            </a:r>
            <a:br>
              <a:rPr lang="en-US" dirty="0"/>
            </a:br>
            <a:r>
              <a:rPr lang="en-US" dirty="0"/>
              <a:t>Pavel, </a:t>
            </a:r>
            <a:r>
              <a:rPr lang="en-US" dirty="0" err="1"/>
              <a:t>Kristiyan</a:t>
            </a:r>
            <a:r>
              <a:rPr lang="en-US" dirty="0"/>
              <a:t>, </a:t>
            </a:r>
            <a:r>
              <a:rPr lang="en-US" dirty="0" err="1"/>
              <a:t>Kostadin</a:t>
            </a:r>
            <a:r>
              <a:rPr lang="en-US" dirty="0"/>
              <a:t>, </a:t>
            </a:r>
            <a:r>
              <a:rPr lang="en-US" dirty="0" err="1"/>
              <a:t>Hristo</a:t>
            </a:r>
            <a:r>
              <a:rPr lang="en-US" dirty="0"/>
              <a:t>, Vanya, </a:t>
            </a:r>
            <a:r>
              <a:rPr lang="en-US" dirty="0" err="1"/>
              <a:t>Petar</a:t>
            </a:r>
            <a:r>
              <a:rPr lang="bg-BG" dirty="0"/>
              <a:t>, </a:t>
            </a:r>
            <a:r>
              <a:rPr lang="en-US" dirty="0"/>
              <a:t>Daniela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</p:spTree>
    <p:extLst>
      <p:ext uri="{BB962C8B-B14F-4D97-AF65-F5344CB8AC3E}">
        <p14:creationId xmlns:p14="http://schemas.microsoft.com/office/powerpoint/2010/main" val="77790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https://MyTestedASP.NET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https://youtube.com/MyTestedASPNETTV</a:t>
            </a:r>
            <a:r>
              <a:rPr lang="bg-BG" sz="1600" dirty="0"/>
              <a:t> 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PayPal: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http://paypal.me/ivaylokenov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4236436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events are part of my new mentoring program!</a:t>
            </a:r>
          </a:p>
          <a:p>
            <a:pPr>
              <a:lnSpc>
                <a:spcPct val="100000"/>
              </a:lnSpc>
            </a:pPr>
            <a:r>
              <a:rPr lang="en-US" dirty="0"/>
              <a:t>Target – junior to regular programmers with 0 to 2 years practical work</a:t>
            </a:r>
          </a:p>
          <a:p>
            <a:pPr>
              <a:lnSpc>
                <a:spcPct val="100000"/>
              </a:lnSpc>
            </a:pPr>
            <a:r>
              <a:rPr lang="en-US" dirty="0"/>
              <a:t>Help with: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Becoming better software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Code improvement in terms of quality and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Career choices and advancement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Interview preparation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</a:t>
            </a:r>
          </a:p>
          <a:p>
            <a:pPr>
              <a:lnSpc>
                <a:spcPct val="100000"/>
              </a:lnSpc>
            </a:pPr>
            <a:r>
              <a:rPr lang="en-US" dirty="0"/>
              <a:t>Approach – private groups, exclusive lessons, workshops, one-on-one meetings</a:t>
            </a:r>
          </a:p>
          <a:p>
            <a:pPr>
              <a:lnSpc>
                <a:spcPct val="100000"/>
              </a:lnSpc>
            </a:pPr>
            <a:r>
              <a:rPr lang="en-US" dirty="0"/>
              <a:t>More information on </a:t>
            </a:r>
            <a:r>
              <a:rPr lang="en-US" dirty="0" err="1"/>
              <a:t>Patreon</a:t>
            </a:r>
            <a:r>
              <a:rPr lang="en-US" dirty="0"/>
              <a:t>: </a:t>
            </a:r>
            <a:r>
              <a:rPr lang="en-GB" dirty="0">
                <a:hlinkClick r:id="rId2"/>
              </a:rPr>
              <a:t>https://www.patreon.com/ivaylokenov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Mentorship program ON </a:t>
            </a:r>
            <a:r>
              <a:rPr lang="en-US" dirty="0" err="1"/>
              <a:t>Patreon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ASYNC &amp; AWAIT</a:t>
            </a:r>
          </a:p>
        </p:txBody>
      </p:sp>
    </p:spTree>
    <p:extLst>
      <p:ext uri="{BB962C8B-B14F-4D97-AF65-F5344CB8AC3E}">
        <p14:creationId xmlns:p14="http://schemas.microsoft.com/office/powerpoint/2010/main" val="1824686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two keywords always work together</a:t>
            </a:r>
          </a:p>
          <a:p>
            <a:pPr>
              <a:lnSpc>
                <a:spcPct val="100000"/>
              </a:lnSpc>
            </a:pPr>
            <a:r>
              <a:rPr lang="en-US" dirty="0"/>
              <a:t>Async methods return void, Task or Task&lt;T&gt;</a:t>
            </a:r>
          </a:p>
          <a:p>
            <a:pPr>
              <a:lnSpc>
                <a:spcPct val="100000"/>
              </a:lnSpc>
            </a:pPr>
            <a:r>
              <a:rPr lang="en-US" dirty="0"/>
              <a:t>They allow you to make Task-based code</a:t>
            </a:r>
            <a:r>
              <a:rPr lang="bg-BG" dirty="0"/>
              <a:t> </a:t>
            </a:r>
            <a:r>
              <a:rPr lang="en-US" dirty="0"/>
              <a:t>more readable</a:t>
            </a:r>
          </a:p>
          <a:p>
            <a:pPr>
              <a:lnSpc>
                <a:spcPct val="100000"/>
              </a:lnSpc>
            </a:pPr>
            <a:r>
              <a:rPr lang="en-US" dirty="0"/>
              <a:t>Async code looks &amp; feels more “synchronous”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&amp; AWAIT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1C5902-CF43-4E47-93A2-2432E0D09115}"/>
              </a:ext>
            </a:extLst>
          </p:cNvPr>
          <p:cNvSpPr>
            <a:spLocks noGrp="1"/>
          </p:cNvSpPr>
          <p:nvPr/>
        </p:nvSpPr>
        <p:spPr>
          <a:xfrm>
            <a:off x="1342417" y="3804557"/>
            <a:ext cx="9503990" cy="1109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Task.Run</a:t>
            </a:r>
            <a:r>
              <a:rPr lang="en-GB" dirty="0"/>
              <a:t>(() =&gt; { \* Lots of work! *\ })</a:t>
            </a:r>
          </a:p>
          <a:p>
            <a:r>
              <a:rPr lang="en-GB" dirty="0"/>
              <a:t>    .</a:t>
            </a:r>
            <a:r>
              <a:rPr lang="en-GB" dirty="0" err="1"/>
              <a:t>ContinueWith</a:t>
            </a:r>
            <a:r>
              <a:rPr lang="en-GB" dirty="0"/>
              <a:t>(</a:t>
            </a:r>
            <a:r>
              <a:rPr lang="en-GB" dirty="0" err="1"/>
              <a:t>prev</a:t>
            </a:r>
            <a:r>
              <a:rPr lang="en-GB" dirty="0"/>
              <a:t> =&gt; </a:t>
            </a:r>
            <a:r>
              <a:rPr lang="en-GB" dirty="0" err="1"/>
              <a:t>Console.WriteLine</a:t>
            </a:r>
            <a:r>
              <a:rPr lang="en-GB" dirty="0"/>
              <a:t>(“Done”));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239768-0457-4E1D-9AE5-97412B3AFDC4}"/>
              </a:ext>
            </a:extLst>
          </p:cNvPr>
          <p:cNvSpPr>
            <a:spLocks noGrp="1"/>
          </p:cNvSpPr>
          <p:nvPr/>
        </p:nvSpPr>
        <p:spPr>
          <a:xfrm>
            <a:off x="1342417" y="5209658"/>
            <a:ext cx="9503990" cy="1109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await </a:t>
            </a:r>
            <a:r>
              <a:rPr lang="en-GB" dirty="0" err="1"/>
              <a:t>Task.Run</a:t>
            </a:r>
            <a:r>
              <a:rPr lang="en-GB" dirty="0"/>
              <a:t>(() =&gt; { \* Lots of work! *\ });</a:t>
            </a:r>
          </a:p>
          <a:p>
            <a:r>
              <a:rPr lang="en-GB" dirty="0" err="1"/>
              <a:t>Console.WriteLine</a:t>
            </a:r>
            <a:r>
              <a:rPr lang="en-GB" dirty="0"/>
              <a:t>(“Done”);</a:t>
            </a:r>
          </a:p>
        </p:txBody>
      </p:sp>
    </p:spTree>
    <p:extLst>
      <p:ext uri="{BB962C8B-B14F-4D97-AF65-F5344CB8AC3E}">
        <p14:creationId xmlns:p14="http://schemas.microsoft.com/office/powerpoint/2010/main" val="2191447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98777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It may look like .Wait() and await are similar, but they are not</a:t>
            </a:r>
          </a:p>
          <a:p>
            <a:pPr>
              <a:lnSpc>
                <a:spcPct val="100000"/>
              </a:lnSpc>
            </a:pPr>
            <a:r>
              <a:rPr lang="en-US" dirty="0"/>
              <a:t>.Wait()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Blocks the caller thread synchronously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current thread is waiting and not doing anything</a:t>
            </a:r>
          </a:p>
          <a:p>
            <a:pPr>
              <a:lnSpc>
                <a:spcPct val="100000"/>
              </a:lnSpc>
            </a:pPr>
            <a:r>
              <a:rPr lang="en-US" dirty="0"/>
              <a:t>await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not block the caller thread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current method is paused, and its state is captured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caller thread is released, allowing it to do some other 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After the awaited task is completed, the caller methods continues</a:t>
            </a:r>
          </a:p>
          <a:p>
            <a:pPr>
              <a:lnSpc>
                <a:spcPct val="100000"/>
              </a:lnSpc>
            </a:pPr>
            <a:r>
              <a:rPr lang="en-US" dirty="0"/>
              <a:t>Always prefer the await keyword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need to block – use .</a:t>
            </a:r>
            <a:r>
              <a:rPr lang="en-US" dirty="0" err="1"/>
              <a:t>GetAwaiter</a:t>
            </a:r>
            <a:r>
              <a:rPr lang="en-US" dirty="0"/>
              <a:t>().</a:t>
            </a:r>
            <a:r>
              <a:rPr lang="en-US" dirty="0" err="1"/>
              <a:t>GetResult</a:t>
            </a:r>
            <a:r>
              <a:rPr lang="en-US" dirty="0"/>
              <a:t>() instead of .Wait() or .Result;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.</a:t>
            </a:r>
            <a:r>
              <a:rPr lang="en-US" dirty="0"/>
              <a:t>WAIT() vs await</a:t>
            </a:r>
          </a:p>
        </p:txBody>
      </p:sp>
    </p:spTree>
    <p:extLst>
      <p:ext uri="{BB962C8B-B14F-4D97-AF65-F5344CB8AC3E}">
        <p14:creationId xmlns:p14="http://schemas.microsoft.com/office/powerpoint/2010/main" val="3857590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2787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LET’s See a performance example</a:t>
            </a:r>
          </a:p>
        </p:txBody>
      </p:sp>
    </p:spTree>
    <p:extLst>
      <p:ext uri="{BB962C8B-B14F-4D97-AF65-F5344CB8AC3E}">
        <p14:creationId xmlns:p14="http://schemas.microsoft.com/office/powerpoint/2010/main" val="532762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are going to resize images and will measure the 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number of CPUs images synchronously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number of CPUs images with tasks but no .</a:t>
            </a:r>
            <a:r>
              <a:rPr lang="en-US" dirty="0" err="1"/>
              <a:t>WhenAll</a:t>
            </a:r>
            <a:r>
              <a:rPr lang="en-US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number of CPUs images with tasks by using .</a:t>
            </a:r>
            <a:r>
              <a:rPr lang="en-US" dirty="0" err="1"/>
              <a:t>WhenAll</a:t>
            </a:r>
            <a:r>
              <a:rPr lang="en-US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than CPUs images synchronously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than CPUs images with tasks by using .</a:t>
            </a:r>
            <a:r>
              <a:rPr lang="en-US" dirty="0" err="1"/>
              <a:t>WhenAll</a:t>
            </a:r>
            <a:r>
              <a:rPr lang="en-US" dirty="0"/>
              <a:t>()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Don’t use tasks in non-scalable solutions! They bring overhead!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A48A43-065C-4366-906D-12AA8C2BF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178646"/>
            <a:ext cx="7712221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82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5644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1963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About Code It Up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Why Bother With Async?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From Sync to Async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Asynchronous vs Multithreaded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Task &amp; Task&lt;T&gt;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async &amp; await Keywords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Is Async Faster Than Sync?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Gotchas &amp; Antipatterns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Cancelling Tasks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Tasks Behind The Scenes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async &amp; await Behind The Scenes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New </a:t>
            </a:r>
            <a:r>
              <a:rPr lang="en-US" sz="2800" dirty="0" err="1"/>
              <a:t>ValueTask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2057592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May 2</a:t>
            </a:r>
          </a:p>
          <a:p>
            <a:r>
              <a:rPr lang="ru-RU" dirty="0" err="1"/>
              <a:t>Threads</a:t>
            </a:r>
            <a:r>
              <a:rPr lang="en-US" dirty="0"/>
              <a:t>, </a:t>
            </a:r>
            <a:r>
              <a:rPr lang="ru-RU" dirty="0" err="1"/>
              <a:t>Race</a:t>
            </a:r>
            <a:r>
              <a:rPr lang="ru-RU" dirty="0"/>
              <a:t> </a:t>
            </a:r>
            <a:r>
              <a:rPr lang="ru-RU" dirty="0" err="1"/>
              <a:t>Condition</a:t>
            </a:r>
            <a:r>
              <a:rPr lang="en-US" dirty="0"/>
              <a:t>, </a:t>
            </a:r>
            <a:r>
              <a:rPr lang="ru-RU" dirty="0" err="1"/>
              <a:t>Dead</a:t>
            </a:r>
            <a:r>
              <a:rPr lang="ru-RU" dirty="0"/>
              <a:t> </a:t>
            </a:r>
            <a:r>
              <a:rPr lang="ru-RU" dirty="0" err="1"/>
              <a:t>Lock</a:t>
            </a:r>
            <a:r>
              <a:rPr lang="en-US" dirty="0"/>
              <a:t>, </a:t>
            </a:r>
            <a:r>
              <a:rPr lang="ru-RU" dirty="0" err="1"/>
              <a:t>Thread</a:t>
            </a:r>
            <a:r>
              <a:rPr lang="ru-RU" dirty="0"/>
              <a:t> </a:t>
            </a:r>
            <a:r>
              <a:rPr lang="ru-RU" dirty="0" err="1"/>
              <a:t>Pool</a:t>
            </a:r>
            <a:r>
              <a:rPr lang="en-US" dirty="0"/>
              <a:t>, </a:t>
            </a:r>
            <a:r>
              <a:rPr lang="en-US" dirty="0" err="1"/>
              <a:t>Synchronisation</a:t>
            </a:r>
            <a:r>
              <a:rPr lang="en-US" dirty="0"/>
              <a:t> and Optimization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3 hours lecture, 5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exercise book about multithreading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dirty="0"/>
              <a:t>3 types of attendance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Onsight – limited seats (COVID-19 supported)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Recording</a:t>
            </a:r>
          </a:p>
          <a:p>
            <a:pPr>
              <a:lnSpc>
                <a:spcPct val="100000"/>
              </a:lnSpc>
            </a:pPr>
            <a:r>
              <a:rPr lang="en-GB" dirty="0">
                <a:hlinkClick r:id="rId2"/>
              </a:rPr>
              <a:t>http://bit.ly/ciu-multithreading</a:t>
            </a:r>
            <a:r>
              <a:rPr lang="en-GB" dirty="0"/>
              <a:t> </a:t>
            </a:r>
            <a:r>
              <a:rPr lang="en-US" dirty="0"/>
              <a:t>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Multithreading Workshop</a:t>
            </a:r>
          </a:p>
        </p:txBody>
      </p:sp>
    </p:spTree>
    <p:extLst>
      <p:ext uri="{BB962C8B-B14F-4D97-AF65-F5344CB8AC3E}">
        <p14:creationId xmlns:p14="http://schemas.microsoft.com/office/powerpoint/2010/main" val="2040714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May 30-31</a:t>
            </a:r>
          </a:p>
          <a:p>
            <a:r>
              <a:rPr lang="en-US" dirty="0"/>
              <a:t>Create a fully working ASP.NET Core application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4 hours lecture, 12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exercise book about multithreading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dirty="0"/>
              <a:t>3 types of attendance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Onsight – limited seats (COVID-19 supported)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Recording</a:t>
            </a:r>
          </a:p>
          <a:p>
            <a:pPr>
              <a:lnSpc>
                <a:spcPct val="100000"/>
              </a:lnSpc>
            </a:pPr>
            <a:r>
              <a:rPr lang="en-GB" dirty="0">
                <a:hlinkClick r:id="rId2"/>
              </a:rPr>
              <a:t>http://bit.ly/ciu-ddd</a:t>
            </a:r>
            <a:r>
              <a:rPr lang="en-GB" dirty="0"/>
              <a:t> </a:t>
            </a:r>
            <a:r>
              <a:rPr lang="en-US" dirty="0"/>
              <a:t>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Clean Architecture Workshop</a:t>
            </a:r>
          </a:p>
        </p:txBody>
      </p:sp>
    </p:spTree>
    <p:extLst>
      <p:ext uri="{BB962C8B-B14F-4D97-AF65-F5344CB8AC3E}">
        <p14:creationId xmlns:p14="http://schemas.microsoft.com/office/powerpoint/2010/main" val="2534704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current lecture attendees receive limited 50% discount</a:t>
            </a:r>
          </a:p>
          <a:p>
            <a:pPr>
              <a:lnSpc>
                <a:spcPct val="100000"/>
              </a:lnSpc>
            </a:pPr>
            <a:r>
              <a:rPr lang="en-US" dirty="0"/>
              <a:t>Use promo code </a:t>
            </a:r>
            <a:r>
              <a:rPr lang="en-GB" b="1" dirty="0"/>
              <a:t>ASYNC50</a:t>
            </a:r>
            <a:r>
              <a:rPr lang="en-US" dirty="0"/>
              <a:t> during checkout	</a:t>
            </a:r>
          </a:p>
          <a:p>
            <a:pPr>
              <a:lnSpc>
                <a:spcPct val="100000"/>
              </a:lnSpc>
            </a:pPr>
            <a:r>
              <a:rPr lang="en-US" dirty="0"/>
              <a:t>The promo code is available until March 22 inclusive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EARLY BIRD DISCOUNT - </a:t>
            </a:r>
            <a:r>
              <a:rPr lang="en-GB" b="1" dirty="0"/>
              <a:t>ASYNC50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7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Gotchas &amp; Antipatterns</a:t>
            </a:r>
          </a:p>
        </p:txBody>
      </p:sp>
    </p:spTree>
    <p:extLst>
      <p:ext uri="{BB962C8B-B14F-4D97-AF65-F5344CB8AC3E}">
        <p14:creationId xmlns:p14="http://schemas.microsoft.com/office/powerpoint/2010/main" val="3487092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Forgetting await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forget to await a task, it will simply not run as you expect causing bugs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Don’t use async void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fire and forget and exceptions cannot be caught</a:t>
            </a:r>
          </a:p>
          <a:p>
            <a:pPr>
              <a:lnSpc>
                <a:spcPct val="100000"/>
              </a:lnSpc>
            </a:pPr>
            <a:r>
              <a:rPr lang="en-US" dirty="0"/>
              <a:t>Be careful with async void lambda expressions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async Action delegates are hidden void methods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Try not to mix sync and async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like trying to cook a burger with three hand while obviously have only 2…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Never call .Result or .</a:t>
            </a:r>
            <a:r>
              <a:rPr lang="en-US" dirty="0" err="1"/>
              <a:t>GetAwaiter</a:t>
            </a:r>
            <a:r>
              <a:rPr lang="en-US" dirty="0"/>
              <a:t>().</a:t>
            </a:r>
            <a:r>
              <a:rPr lang="en-US" dirty="0" err="1"/>
              <a:t>GetResult</a:t>
            </a:r>
            <a:r>
              <a:rPr lang="en-US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do async/await all the way down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Otherwise deadlocks may occur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get a deadlock, use </a:t>
            </a:r>
            <a:r>
              <a:rPr lang="en-GB" dirty="0"/>
              <a:t>.</a:t>
            </a:r>
            <a:r>
              <a:rPr lang="en-GB" dirty="0" err="1"/>
              <a:t>ConfigureAwait</a:t>
            </a:r>
            <a:r>
              <a:rPr lang="en-GB" dirty="0"/>
              <a:t>(false) on your tasks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 &amp; Antipatterns</a:t>
            </a:r>
          </a:p>
        </p:txBody>
      </p:sp>
    </p:spTree>
    <p:extLst>
      <p:ext uri="{BB962C8B-B14F-4D97-AF65-F5344CB8AC3E}">
        <p14:creationId xmlns:p14="http://schemas.microsoft.com/office/powerpoint/2010/main" val="4146247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66167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Deadlock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85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Cancelling Tasks</a:t>
            </a:r>
          </a:p>
        </p:txBody>
      </p:sp>
    </p:spTree>
    <p:extLst>
      <p:ext uri="{BB962C8B-B14F-4D97-AF65-F5344CB8AC3E}">
        <p14:creationId xmlns:p14="http://schemas.microsoft.com/office/powerpoint/2010/main" val="2623591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 async methods can be cancelled</a:t>
            </a:r>
          </a:p>
          <a:p>
            <a:pPr>
              <a:lnSpc>
                <a:spcPct val="100000"/>
              </a:lnSpc>
            </a:pPr>
            <a:r>
              <a:rPr lang="en-US" dirty="0"/>
              <a:t>The method must accept a cancellation token as a parameter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implement cancellation in your async methods too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Cancelling Tasks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9EC5CB-508C-4B4C-BB24-51FC3142BD1E}"/>
              </a:ext>
            </a:extLst>
          </p:cNvPr>
          <p:cNvSpPr>
            <a:spLocks noGrp="1"/>
          </p:cNvSpPr>
          <p:nvPr/>
        </p:nvSpPr>
        <p:spPr>
          <a:xfrm>
            <a:off x="1141413" y="3651149"/>
            <a:ext cx="9986508" cy="16325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 cancellation = new </a:t>
            </a:r>
            <a:r>
              <a:rPr lang="en-GB" dirty="0" err="1"/>
              <a:t>CancellationTokenSource</a:t>
            </a:r>
            <a:r>
              <a:rPr lang="en-GB" dirty="0"/>
              <a:t>();</a:t>
            </a:r>
          </a:p>
          <a:p>
            <a:r>
              <a:rPr lang="en-GB" dirty="0" err="1"/>
              <a:t>cancellation.IsCancellationRequested</a:t>
            </a:r>
            <a:r>
              <a:rPr lang="en-GB" dirty="0"/>
              <a:t>;</a:t>
            </a:r>
          </a:p>
          <a:p>
            <a:r>
              <a:rPr lang="en-GB" dirty="0" err="1"/>
              <a:t>cancellation.Cancel</a:t>
            </a:r>
            <a:r>
              <a:rPr lang="en-GB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6378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3988139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44009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Tasks Behind The Scenes</a:t>
            </a:r>
          </a:p>
        </p:txBody>
      </p:sp>
    </p:spTree>
    <p:extLst>
      <p:ext uri="{BB962C8B-B14F-4D97-AF65-F5344CB8AC3E}">
        <p14:creationId xmlns:p14="http://schemas.microsoft.com/office/powerpoint/2010/main" val="3378835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It enables the creation of a task that can be handed out to consumers</a:t>
            </a:r>
          </a:p>
          <a:p>
            <a:pPr>
              <a:lnSpc>
                <a:spcPct val="100000"/>
              </a:lnSpc>
            </a:pPr>
            <a:r>
              <a:rPr lang="en-US" dirty="0"/>
              <a:t>It has helpful methods and properties: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SetResult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SetException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Task</a:t>
            </a:r>
          </a:p>
          <a:p>
            <a:pPr>
              <a:lnSpc>
                <a:spcPct val="100000"/>
              </a:lnSpc>
            </a:pPr>
            <a:r>
              <a:rPr lang="en-US" dirty="0"/>
              <a:t>It is useful to add async functionality to event-based APIs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completion source</a:t>
            </a:r>
          </a:p>
        </p:txBody>
      </p:sp>
    </p:spTree>
    <p:extLst>
      <p:ext uri="{BB962C8B-B14F-4D97-AF65-F5344CB8AC3E}">
        <p14:creationId xmlns:p14="http://schemas.microsoft.com/office/powerpoint/2010/main" val="10188070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547117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 .</a:t>
            </a:r>
            <a:r>
              <a:rPr lang="en-GB" dirty="0" err="1"/>
              <a:t>GetAwaiter</a:t>
            </a:r>
            <a:r>
              <a:rPr lang="en-GB" dirty="0"/>
              <a:t>() method must return anything that matches this interface: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You can use the build in </a:t>
            </a:r>
            <a:r>
              <a:rPr lang="en-GB" dirty="0" err="1"/>
              <a:t>TaskAwaiter</a:t>
            </a:r>
            <a:r>
              <a:rPr lang="en-GB" dirty="0"/>
              <a:t> or </a:t>
            </a:r>
            <a:r>
              <a:rPr lang="en-GB" dirty="0" err="1"/>
              <a:t>TaskAwaiter</a:t>
            </a:r>
            <a:r>
              <a:rPr lang="en-GB" dirty="0"/>
              <a:t>&lt;T&gt; to </a:t>
            </a:r>
            <a:br>
              <a:rPr lang="en-GB" dirty="0"/>
            </a:br>
            <a:r>
              <a:rPr lang="en-GB" dirty="0"/>
              <a:t>for custom await implementations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Awaiter</a:t>
            </a:r>
            <a:r>
              <a:rPr lang="en-US" dirty="0"/>
              <a:t> pattern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75BFCA-E053-489C-B41C-485F3D463A51}"/>
              </a:ext>
            </a:extLst>
          </p:cNvPr>
          <p:cNvSpPr>
            <a:spLocks noGrp="1"/>
          </p:cNvSpPr>
          <p:nvPr/>
        </p:nvSpPr>
        <p:spPr>
          <a:xfrm>
            <a:off x="1141413" y="2374851"/>
            <a:ext cx="9986508" cy="16325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bool </a:t>
            </a:r>
            <a:r>
              <a:rPr lang="en-GB" dirty="0" err="1"/>
              <a:t>IsCompleted</a:t>
            </a:r>
            <a:r>
              <a:rPr lang="en-GB" dirty="0"/>
              <a:t> { get; }</a:t>
            </a:r>
          </a:p>
          <a:p>
            <a:r>
              <a:rPr lang="en-GB" dirty="0"/>
              <a:t>void </a:t>
            </a:r>
            <a:r>
              <a:rPr lang="en-GB" dirty="0" err="1"/>
              <a:t>OnCompleted</a:t>
            </a:r>
            <a:r>
              <a:rPr lang="en-GB" dirty="0"/>
              <a:t>(Action continuation);</a:t>
            </a:r>
          </a:p>
          <a:p>
            <a:r>
              <a:rPr lang="en-GB" dirty="0" err="1"/>
              <a:t>TResult</a:t>
            </a:r>
            <a:r>
              <a:rPr lang="en-GB" dirty="0"/>
              <a:t> </a:t>
            </a:r>
            <a:r>
              <a:rPr lang="en-GB" dirty="0" err="1"/>
              <a:t>GetResult</a:t>
            </a:r>
            <a:r>
              <a:rPr lang="en-GB" dirty="0"/>
              <a:t>(); // </a:t>
            </a:r>
            <a:r>
              <a:rPr lang="en-GB" dirty="0" err="1"/>
              <a:t>TResult</a:t>
            </a:r>
            <a:r>
              <a:rPr lang="en-GB" dirty="0"/>
              <a:t> can also be void</a:t>
            </a:r>
          </a:p>
        </p:txBody>
      </p:sp>
    </p:spTree>
    <p:extLst>
      <p:ext uri="{BB962C8B-B14F-4D97-AF65-F5344CB8AC3E}">
        <p14:creationId xmlns:p14="http://schemas.microsoft.com/office/powerpoint/2010/main" val="25013972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await actually works on every type having a </a:t>
            </a:r>
            <a:r>
              <a:rPr lang="en-US" dirty="0" err="1"/>
              <a:t>GetAwaiter</a:t>
            </a:r>
            <a:r>
              <a:rPr lang="en-US" dirty="0"/>
              <a:t>() method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can even implement custom </a:t>
            </a:r>
            <a:r>
              <a:rPr lang="en-US" dirty="0" err="1"/>
              <a:t>awaiter</a:t>
            </a:r>
            <a:r>
              <a:rPr lang="en-US" dirty="0"/>
              <a:t> but most of the time it is not needed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Awaiter</a:t>
            </a:r>
            <a:r>
              <a:rPr lang="en-US" dirty="0"/>
              <a:t> pattern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B6800A-BDFB-41A8-BE78-97FCD9AAAE98}"/>
              </a:ext>
            </a:extLst>
          </p:cNvPr>
          <p:cNvSpPr>
            <a:spLocks noGrp="1"/>
          </p:cNvSpPr>
          <p:nvPr/>
        </p:nvSpPr>
        <p:spPr>
          <a:xfrm>
            <a:off x="1141413" y="2481942"/>
            <a:ext cx="9986508" cy="1109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public static </a:t>
            </a:r>
            <a:r>
              <a:rPr lang="en-GB" dirty="0" err="1"/>
              <a:t>TaskAwaiter</a:t>
            </a:r>
            <a:r>
              <a:rPr lang="en-GB" dirty="0"/>
              <a:t>&lt;string&gt; </a:t>
            </a:r>
            <a:r>
              <a:rPr lang="en-GB" dirty="0" err="1"/>
              <a:t>GetAwaiter</a:t>
            </a:r>
            <a:r>
              <a:rPr lang="en-GB" dirty="0"/>
              <a:t>(this Uri </a:t>
            </a:r>
            <a:r>
              <a:rPr lang="en-GB" dirty="0" err="1"/>
              <a:t>uri</a:t>
            </a:r>
            <a:r>
              <a:rPr lang="en-GB" dirty="0"/>
              <a:t>) </a:t>
            </a:r>
          </a:p>
          <a:p>
            <a:r>
              <a:rPr lang="en-GB" dirty="0"/>
              <a:t>    =&gt; new </a:t>
            </a:r>
            <a:r>
              <a:rPr lang="en-GB" dirty="0" err="1"/>
              <a:t>HttpClient</a:t>
            </a:r>
            <a:r>
              <a:rPr lang="en-GB" dirty="0"/>
              <a:t>().</a:t>
            </a:r>
            <a:r>
              <a:rPr lang="en-GB" dirty="0" err="1"/>
              <a:t>GetStringAsync</a:t>
            </a:r>
            <a:r>
              <a:rPr lang="en-GB" dirty="0"/>
              <a:t>(</a:t>
            </a:r>
            <a:r>
              <a:rPr lang="en-GB" dirty="0" err="1"/>
              <a:t>uri</a:t>
            </a:r>
            <a:r>
              <a:rPr lang="en-GB" dirty="0"/>
              <a:t>).</a:t>
            </a:r>
            <a:r>
              <a:rPr lang="en-GB" dirty="0" err="1"/>
              <a:t>GetAwaiter</a:t>
            </a:r>
            <a:r>
              <a:rPr lang="en-GB" dirty="0"/>
              <a:t>();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8B715AF-93DB-48DA-B35C-F80499FB23B1}"/>
              </a:ext>
            </a:extLst>
          </p:cNvPr>
          <p:cNvSpPr>
            <a:spLocks noGrp="1"/>
          </p:cNvSpPr>
          <p:nvPr/>
        </p:nvSpPr>
        <p:spPr>
          <a:xfrm>
            <a:off x="1141413" y="3976560"/>
            <a:ext cx="9986508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 content = await new Uri("https://mytestedasp.net");</a:t>
            </a:r>
          </a:p>
        </p:txBody>
      </p:sp>
    </p:spTree>
    <p:extLst>
      <p:ext uri="{BB962C8B-B14F-4D97-AF65-F5344CB8AC3E}">
        <p14:creationId xmlns:p14="http://schemas.microsoft.com/office/powerpoint/2010/main" val="26901308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475578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TaskScheduler</a:t>
            </a:r>
            <a:r>
              <a:rPr lang="en-US" dirty="0"/>
              <a:t> class is the one who queues the tasks in your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implementation uses the </a:t>
            </a:r>
            <a:r>
              <a:rPr lang="en-US" dirty="0" err="1"/>
              <a:t>ThreadPool</a:t>
            </a:r>
            <a:r>
              <a:rPr lang="en-US" dirty="0"/>
              <a:t> </a:t>
            </a:r>
            <a:r>
              <a:rPr lang="en-GB" dirty="0"/>
              <a:t>to queue and execute work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 is a pool of worker threads that are managed by the system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Maximum number of threads depend on the virtual memory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When all threads are busy, tasks are queued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work is put on this shared queue and eventually de-queued onto the next thread that becomes available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Its algorithm is performance-oriented and does not lock by default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Top-level tasks use this global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Nested tasks have a local per thread queue for optimization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create your own </a:t>
            </a:r>
            <a:r>
              <a:rPr lang="en-US" dirty="0" err="1"/>
              <a:t>TaskScheduler</a:t>
            </a:r>
            <a:r>
              <a:rPr lang="en-US" dirty="0"/>
              <a:t>, if you really need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</p:spTree>
    <p:extLst>
      <p:ext uri="{BB962C8B-B14F-4D97-AF65-F5344CB8AC3E}">
        <p14:creationId xmlns:p14="http://schemas.microsoft.com/office/powerpoint/2010/main" val="3858237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Tasks created in the scope of other tasks are considered child tasks</a:t>
            </a:r>
          </a:p>
          <a:p>
            <a:pPr>
              <a:lnSpc>
                <a:spcPct val="100000"/>
              </a:lnSpc>
            </a:pPr>
            <a:r>
              <a:rPr lang="en-US" dirty="0"/>
              <a:t>They can be attached and detached to their parent</a:t>
            </a:r>
          </a:p>
          <a:p>
            <a:pPr>
              <a:lnSpc>
                <a:spcPct val="100000"/>
              </a:lnSpc>
            </a:pPr>
            <a:r>
              <a:rPr lang="en-US" dirty="0"/>
              <a:t>By default they are detached by you can specify it explicitly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Attached child tasks: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waited by their parent to finish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Exceptions are propagated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Control the status of the parent task</a:t>
            </a:r>
          </a:p>
          <a:p>
            <a:pPr>
              <a:lnSpc>
                <a:spcPct val="100000"/>
              </a:lnSpc>
            </a:pPr>
            <a:r>
              <a:rPr lang="en-US" dirty="0"/>
              <a:t>Detached tasks are easier to control and thus they are recommended</a:t>
            </a:r>
          </a:p>
          <a:p>
            <a:pPr>
              <a:lnSpc>
                <a:spcPct val="100000"/>
              </a:lnSpc>
            </a:pPr>
            <a:r>
              <a:rPr lang="en-US" dirty="0"/>
              <a:t>By using async/await and </a:t>
            </a:r>
            <a:r>
              <a:rPr lang="en-US" dirty="0" err="1"/>
              <a:t>Task.Run</a:t>
            </a:r>
            <a:r>
              <a:rPr lang="en-US" dirty="0"/>
              <a:t> you don’t need</a:t>
            </a:r>
            <a:r>
              <a:rPr lang="bg-BG" dirty="0"/>
              <a:t> </a:t>
            </a:r>
            <a:r>
              <a:rPr lang="en-US" dirty="0"/>
              <a:t>to consider attaching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Tasks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5F746-A33E-42E5-95EB-990AC2E3D014}"/>
              </a:ext>
            </a:extLst>
          </p:cNvPr>
          <p:cNvSpPr>
            <a:spLocks noGrp="1"/>
          </p:cNvSpPr>
          <p:nvPr/>
        </p:nvSpPr>
        <p:spPr>
          <a:xfrm>
            <a:off x="1101158" y="3156228"/>
            <a:ext cx="9986508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TaskCreationOptions.AttachedToParent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575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9459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.NET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C#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Networking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on-sight events with live streaming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Guest speakers from the industry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Networking part (with pizza and beer)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containing practical exercises for the attendees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</a:t>
            </a:r>
          </a:p>
        </p:txBody>
      </p:sp>
    </p:spTree>
    <p:extLst>
      <p:ext uri="{BB962C8B-B14F-4D97-AF65-F5344CB8AC3E}">
        <p14:creationId xmlns:p14="http://schemas.microsoft.com/office/powerpoint/2010/main" val="30940874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async &amp; await Behind The Scenes</a:t>
            </a:r>
          </a:p>
        </p:txBody>
      </p:sp>
    </p:spTree>
    <p:extLst>
      <p:ext uri="{BB962C8B-B14F-4D97-AF65-F5344CB8AC3E}">
        <p14:creationId xmlns:p14="http://schemas.microsoft.com/office/powerpoint/2010/main" val="34131209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every async method, the compiler generates a state machine</a:t>
            </a:r>
          </a:p>
          <a:p>
            <a:pPr>
              <a:lnSpc>
                <a:spcPct val="100000"/>
              </a:lnSpc>
            </a:pPr>
            <a:r>
              <a:rPr lang="en-US" dirty="0"/>
              <a:t>That’s an extra class (struct for release) in the final output</a:t>
            </a:r>
            <a:r>
              <a:rPr lang="bg-BG" dirty="0"/>
              <a:t> (100 </a:t>
            </a:r>
            <a:r>
              <a:rPr lang="en-US" dirty="0"/>
              <a:t>bytes)</a:t>
            </a:r>
          </a:p>
          <a:p>
            <a:pPr>
              <a:lnSpc>
                <a:spcPct val="100000"/>
              </a:lnSpc>
            </a:pPr>
            <a:r>
              <a:rPr lang="en-US" dirty="0"/>
              <a:t>The state machine has a </a:t>
            </a:r>
            <a:r>
              <a:rPr lang="en-US" dirty="0" err="1"/>
              <a:t>MoveNext</a:t>
            </a:r>
            <a:r>
              <a:rPr lang="en-US" dirty="0"/>
              <a:t>() method to change the state of the execution</a:t>
            </a:r>
          </a:p>
          <a:p>
            <a:pPr>
              <a:lnSpc>
                <a:spcPct val="100000"/>
              </a:lnSpc>
            </a:pPr>
            <a:r>
              <a:rPr lang="en-US" dirty="0"/>
              <a:t>Let’s decompile this async method on </a:t>
            </a:r>
            <a:r>
              <a:rPr lang="en-US" dirty="0">
                <a:hlinkClick r:id="rId2"/>
              </a:rPr>
              <a:t>https://sharplab.io/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machine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C11438F-8DFC-4A18-8297-DDE4556C4804}"/>
              </a:ext>
            </a:extLst>
          </p:cNvPr>
          <p:cNvSpPr>
            <a:spLocks noGrp="1"/>
          </p:cNvSpPr>
          <p:nvPr/>
        </p:nvSpPr>
        <p:spPr>
          <a:xfrm>
            <a:off x="1060903" y="3833864"/>
            <a:ext cx="9986508" cy="21553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public static async Task </a:t>
            </a:r>
            <a:r>
              <a:rPr lang="en-GB" dirty="0" err="1"/>
              <a:t>SomeAsyncMethod</a:t>
            </a:r>
            <a:r>
              <a:rPr lang="en-GB" dirty="0"/>
              <a:t>(int id)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</a:t>
            </a:r>
            <a:r>
              <a:rPr lang="en-GB" dirty="0" err="1"/>
              <a:t>Console.WriteLine</a:t>
            </a:r>
            <a:r>
              <a:rPr lang="en-GB" dirty="0"/>
              <a:t>("Async without await" + id);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9592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state machine has: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 – the state of the execution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AsyncTaskMethodBuilder</a:t>
            </a:r>
            <a:r>
              <a:rPr lang="en-US" dirty="0"/>
              <a:t> to create tasks (also used by the compiler)</a:t>
            </a:r>
          </a:p>
          <a:p>
            <a:pPr>
              <a:lnSpc>
                <a:spcPct val="100000"/>
              </a:lnSpc>
            </a:pPr>
            <a:r>
              <a:rPr lang="en-US" dirty="0"/>
              <a:t>Initial state is -1, completed state is -2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Without an await, the state machine is pretty straightforward</a:t>
            </a:r>
          </a:p>
          <a:p>
            <a:pPr>
              <a:lnSpc>
                <a:spcPct val="100000"/>
              </a:lnSpc>
            </a:pPr>
            <a:r>
              <a:rPr lang="en-US" dirty="0"/>
              <a:t>Our method is also transformed: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Instantiate the method’s state machine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Create new </a:t>
            </a:r>
            <a:r>
              <a:rPr lang="en-GB" dirty="0" err="1"/>
              <a:t>AsyncTaskMethodBuilder</a:t>
            </a:r>
            <a:r>
              <a:rPr lang="en-GB" dirty="0"/>
              <a:t> and set it as state machine’s builder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 the state machine to a starting state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Start the builder with the method’s state machine by calling the Start method.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Return the Task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machine</a:t>
            </a:r>
          </a:p>
        </p:txBody>
      </p:sp>
    </p:spTree>
    <p:extLst>
      <p:ext uri="{BB962C8B-B14F-4D97-AF65-F5344CB8AC3E}">
        <p14:creationId xmlns:p14="http://schemas.microsoft.com/office/powerpoint/2010/main" val="21287662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Now let’s add an await: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Try it with code before and after the await!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machine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D06854-01DF-48F3-BA76-BACB00A68E09}"/>
              </a:ext>
            </a:extLst>
          </p:cNvPr>
          <p:cNvSpPr>
            <a:spLocks noGrp="1"/>
          </p:cNvSpPr>
          <p:nvPr/>
        </p:nvSpPr>
        <p:spPr>
          <a:xfrm>
            <a:off x="1101158" y="2351347"/>
            <a:ext cx="9986508" cy="32008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public static async Task </a:t>
            </a:r>
            <a:r>
              <a:rPr lang="en-GB" dirty="0" err="1"/>
              <a:t>SomeAsyncMethod</a:t>
            </a:r>
            <a:r>
              <a:rPr lang="en-GB" dirty="0"/>
              <a:t>(int id)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await </a:t>
            </a:r>
            <a:r>
              <a:rPr lang="en-GB" dirty="0" err="1"/>
              <a:t>Task.Run</a:t>
            </a:r>
            <a:r>
              <a:rPr lang="en-GB" dirty="0"/>
              <a:t>(() =&gt; {</a:t>
            </a:r>
          </a:p>
          <a:p>
            <a:r>
              <a:rPr lang="en-GB" dirty="0"/>
              <a:t>         </a:t>
            </a:r>
            <a:r>
              <a:rPr lang="en-GB" dirty="0" err="1"/>
              <a:t>Console.WriteLine</a:t>
            </a:r>
            <a:r>
              <a:rPr lang="en-GB" dirty="0"/>
              <a:t>("Async without await" + id);</a:t>
            </a:r>
          </a:p>
          <a:p>
            <a:r>
              <a:rPr lang="en-GB" dirty="0"/>
              <a:t>     });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03324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Now the state machine has changed</a:t>
            </a:r>
          </a:p>
          <a:p>
            <a:pPr>
              <a:lnSpc>
                <a:spcPct val="100000"/>
              </a:lnSpc>
            </a:pPr>
            <a:r>
              <a:rPr lang="en-US" dirty="0"/>
              <a:t>The first state is -1 so a task is created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task has completed synchronously, the method continues</a:t>
            </a:r>
          </a:p>
          <a:p>
            <a:pPr>
              <a:lnSpc>
                <a:spcPct val="100000"/>
              </a:lnSpc>
            </a:pPr>
            <a:r>
              <a:rPr lang="en-US" dirty="0"/>
              <a:t>Otherwise, the state changes and the task is registered to be executed</a:t>
            </a:r>
          </a:p>
          <a:p>
            <a:pPr>
              <a:lnSpc>
                <a:spcPct val="100000"/>
              </a:lnSpc>
            </a:pPr>
            <a:r>
              <a:rPr lang="en-US" dirty="0"/>
              <a:t>When the task executes, it calls again the </a:t>
            </a:r>
            <a:r>
              <a:rPr lang="en-US" dirty="0" err="1"/>
              <a:t>MoveNext</a:t>
            </a:r>
            <a:r>
              <a:rPr lang="en-US" dirty="0"/>
              <a:t>() method through a callback</a:t>
            </a:r>
          </a:p>
          <a:p>
            <a:pPr>
              <a:lnSpc>
                <a:spcPct val="100000"/>
              </a:lnSpc>
            </a:pPr>
            <a:r>
              <a:rPr lang="en-US" dirty="0"/>
              <a:t>This time the state is different, so the state machine continues</a:t>
            </a:r>
            <a:r>
              <a:rPr lang="bg-BG" dirty="0"/>
              <a:t> </a:t>
            </a:r>
            <a:r>
              <a:rPr lang="en-US" dirty="0"/>
              <a:t>after the task completion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 completed state is -2, which happens also with exceptions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machine</a:t>
            </a:r>
          </a:p>
        </p:txBody>
      </p:sp>
    </p:spTree>
    <p:extLst>
      <p:ext uri="{BB962C8B-B14F-4D97-AF65-F5344CB8AC3E}">
        <p14:creationId xmlns:p14="http://schemas.microsoft.com/office/powerpoint/2010/main" val="26850750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58305" y="3606004"/>
            <a:ext cx="6651816" cy="3521183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machine</a:t>
            </a:r>
          </a:p>
        </p:txBody>
      </p:sp>
      <p:pic>
        <p:nvPicPr>
          <p:cNvPr id="2050" name="Picture 2" descr="await-state-summary">
            <a:extLst>
              <a:ext uri="{FF2B5EF4-FFF2-40B4-BE49-F238E27FC236}">
                <a16:creationId xmlns:a16="http://schemas.microsoft.com/office/drawing/2014/main" id="{A90A5AD8-2766-4141-973B-AE66B8FC7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91" y="1893455"/>
            <a:ext cx="4424218" cy="4424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75653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try it with more than 1 await to see the switch statement generated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machine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B7B20-9789-48ED-BA64-CBB6793867F1}"/>
              </a:ext>
            </a:extLst>
          </p:cNvPr>
          <p:cNvSpPr>
            <a:spLocks noGrp="1"/>
          </p:cNvSpPr>
          <p:nvPr/>
        </p:nvSpPr>
        <p:spPr>
          <a:xfrm>
            <a:off x="938155" y="2605607"/>
            <a:ext cx="10312513" cy="21553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int input = 5</a:t>
            </a:r>
          </a:p>
          <a:p>
            <a:r>
              <a:rPr lang="en-GB" dirty="0"/>
              <a:t>await </a:t>
            </a:r>
            <a:r>
              <a:rPr lang="en-GB" dirty="0" err="1"/>
              <a:t>Task.Run</a:t>
            </a:r>
            <a:r>
              <a:rPr lang="en-GB" dirty="0"/>
              <a:t>(()=&gt;{</a:t>
            </a:r>
            <a:r>
              <a:rPr lang="en-GB" dirty="0" err="1"/>
              <a:t>Console.WriteLine</a:t>
            </a:r>
            <a:r>
              <a:rPr lang="en-GB" dirty="0"/>
              <a:t>("First" + input);});</a:t>
            </a:r>
          </a:p>
          <a:p>
            <a:r>
              <a:rPr lang="en-GB" dirty="0"/>
              <a:t>await </a:t>
            </a:r>
            <a:r>
              <a:rPr lang="en-GB" dirty="0" err="1"/>
              <a:t>Task.Run</a:t>
            </a:r>
            <a:r>
              <a:rPr lang="en-GB" dirty="0"/>
              <a:t>(()=&gt;{</a:t>
            </a:r>
            <a:r>
              <a:rPr lang="en-GB" dirty="0" err="1"/>
              <a:t>Console.WriteLine</a:t>
            </a:r>
            <a:r>
              <a:rPr lang="en-GB" dirty="0"/>
              <a:t>("Second" + input);});</a:t>
            </a:r>
          </a:p>
          <a:p>
            <a:r>
              <a:rPr lang="en-GB" dirty="0"/>
              <a:t>await </a:t>
            </a:r>
            <a:r>
              <a:rPr lang="en-GB" dirty="0" err="1"/>
              <a:t>Task.Run</a:t>
            </a:r>
            <a:r>
              <a:rPr lang="en-GB" dirty="0"/>
              <a:t>(()=&gt;{</a:t>
            </a:r>
            <a:r>
              <a:rPr lang="en-GB" dirty="0" err="1"/>
              <a:t>Console.WriteLine</a:t>
            </a:r>
            <a:r>
              <a:rPr lang="en-GB" dirty="0"/>
              <a:t>("Third" + input);});</a:t>
            </a:r>
          </a:p>
        </p:txBody>
      </p:sp>
    </p:spTree>
    <p:extLst>
      <p:ext uri="{BB962C8B-B14F-4D97-AF65-F5344CB8AC3E}">
        <p14:creationId xmlns:p14="http://schemas.microsoft.com/office/powerpoint/2010/main" val="12506003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347932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Performance improvements in the state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Builder reuses known tasks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Task.CompletedTask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boolean</a:t>
            </a:r>
            <a:r>
              <a:rPr lang="en-US" dirty="0"/>
              <a:t> – true/false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Integers and more</a:t>
            </a:r>
          </a:p>
          <a:p>
            <a:pPr>
              <a:lnSpc>
                <a:spcPct val="100000"/>
              </a:lnSpc>
            </a:pPr>
            <a:r>
              <a:rPr lang="en-US" dirty="0"/>
              <a:t>But you can avoid it but removing async/await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using .Wait()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on methods which return tasks directly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catches though – </a:t>
            </a:r>
            <a:r>
              <a:rPr lang="en-US" dirty="0" err="1"/>
              <a:t>usings</a:t>
            </a:r>
            <a:r>
              <a:rPr lang="en-US" dirty="0"/>
              <a:t>, exceptions, and </a:t>
            </a:r>
            <a:r>
              <a:rPr lang="en-US" dirty="0" err="1"/>
              <a:t>AsyncLocal</a:t>
            </a:r>
            <a:r>
              <a:rPr lang="en-US" dirty="0"/>
              <a:t> will not work correctly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async/await only on methods which are “pass through” or overloads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information: </a:t>
            </a:r>
            <a:r>
              <a:rPr lang="en-GB" dirty="0">
                <a:hlinkClick r:id="rId2"/>
              </a:rPr>
              <a:t>https://blog.stephencleary.com/2016/12/eliding-async-await.html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machine</a:t>
            </a:r>
          </a:p>
        </p:txBody>
      </p:sp>
    </p:spTree>
    <p:extLst>
      <p:ext uri="{BB962C8B-B14F-4D97-AF65-F5344CB8AC3E}">
        <p14:creationId xmlns:p14="http://schemas.microsoft.com/office/powerpoint/2010/main" val="29573221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Value Task</a:t>
            </a:r>
          </a:p>
        </p:txBody>
      </p:sp>
    </p:spTree>
    <p:extLst>
      <p:ext uri="{BB962C8B-B14F-4D97-AF65-F5344CB8AC3E}">
        <p14:creationId xmlns:p14="http://schemas.microsoft.com/office/powerpoint/2010/main" val="96349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Events with set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2 – C# Multithreading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30-31 – DDD &amp; Clean Architecture With ASP.NET Core Workshop</a:t>
            </a:r>
          </a:p>
          <a:p>
            <a:pPr>
              <a:lnSpc>
                <a:spcPct val="100000"/>
              </a:lnSpc>
            </a:pPr>
            <a:r>
              <a:rPr lang="en-US" dirty="0"/>
              <a:t>Events with no specific order or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Microservices with ASP.NET 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Limits of the C#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Scenarios -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Serverless Real-Time C# Applications On AWS? Yes, It’s Possible &amp; Easy!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C# On Rocket Fuel – Writing High Performance .NET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ORM Wars – Entity Framework VS Dapper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Plus many more!</a:t>
            </a:r>
          </a:p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 err="1"/>
              <a:t>SoftUni</a:t>
            </a:r>
            <a:r>
              <a:rPr lang="en-US" dirty="0"/>
              <a:t> course for microservices is also in the works!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13760586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ValueTask</a:t>
            </a:r>
            <a:r>
              <a:rPr lang="en-US" dirty="0"/>
              <a:t>&lt;T&gt; was added to .NET Standard 2.1</a:t>
            </a:r>
          </a:p>
          <a:p>
            <a:pPr>
              <a:lnSpc>
                <a:spcPct val="100000"/>
              </a:lnSpc>
            </a:pPr>
            <a:r>
              <a:rPr lang="en-US" dirty="0"/>
              <a:t>It is a struct so it allows less memory allocations compared to the normal Task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converted to Task by calling .</a:t>
            </a:r>
            <a:r>
              <a:rPr lang="en-US" dirty="0" err="1"/>
              <a:t>AsTask</a:t>
            </a:r>
            <a:r>
              <a:rPr lang="en-US" dirty="0"/>
              <a:t>()</a:t>
            </a:r>
          </a:p>
          <a:p>
            <a:pPr>
              <a:lnSpc>
                <a:spcPct val="100000"/>
              </a:lnSpc>
            </a:pPr>
            <a:r>
              <a:rPr lang="en-US" dirty="0"/>
              <a:t>However, it should be used only after performance analysis</a:t>
            </a:r>
          </a:p>
          <a:p>
            <a:pPr>
              <a:lnSpc>
                <a:spcPct val="100000"/>
              </a:lnSpc>
            </a:pPr>
            <a:r>
              <a:rPr lang="en-US" dirty="0"/>
              <a:t>Tasks are the preferred approach (especially on the “hot path”)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ValueTask</a:t>
            </a:r>
            <a:r>
              <a:rPr lang="en-US" dirty="0"/>
              <a:t> must: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be awaited multiple times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call </a:t>
            </a:r>
            <a:r>
              <a:rPr lang="en-US" dirty="0" err="1"/>
              <a:t>AsTask</a:t>
            </a:r>
            <a:r>
              <a:rPr lang="en-US" dirty="0"/>
              <a:t> multiple times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use .Result or .</a:t>
            </a:r>
            <a:r>
              <a:rPr lang="en-US" dirty="0" err="1"/>
              <a:t>GetAwaiter</a:t>
            </a:r>
            <a:r>
              <a:rPr lang="en-US" dirty="0"/>
              <a:t>().</a:t>
            </a:r>
            <a:r>
              <a:rPr lang="en-US" dirty="0" err="1"/>
              <a:t>GetResult</a:t>
            </a:r>
            <a:r>
              <a:rPr lang="en-US" dirty="0"/>
              <a:t>() multiple times or if not completed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Because the results may be undefined (and the object already recycled)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Task</a:t>
            </a:r>
          </a:p>
        </p:txBody>
      </p:sp>
    </p:spTree>
    <p:extLst>
      <p:ext uri="{BB962C8B-B14F-4D97-AF65-F5344CB8AC3E}">
        <p14:creationId xmlns:p14="http://schemas.microsoft.com/office/powerpoint/2010/main" val="2289769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BONUS</a:t>
            </a:r>
            <a:r>
              <a:rPr lang="bg-BG" dirty="0"/>
              <a:t> – </a:t>
            </a:r>
            <a:r>
              <a:rPr lang="en-US" dirty="0"/>
              <a:t>Async/Await In Web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470385-BBBB-4E82-9126-70A57BDC95FE}"/>
              </a:ext>
            </a:extLst>
          </p:cNvPr>
          <p:cNvSpPr/>
          <p:nvPr/>
        </p:nvSpPr>
        <p:spPr>
          <a:xfrm>
            <a:off x="1575707" y="3570700"/>
            <a:ext cx="8907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2"/>
              </a:rPr>
              <a:t>https://github.com/ivaylokenov/MyTested.AspNetCore.Mvc/tree/development/samples/Blog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032959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</a:t>
            </a:r>
          </a:p>
        </p:txBody>
      </p:sp>
    </p:spTree>
    <p:extLst>
      <p:ext uri="{BB962C8B-B14F-4D97-AF65-F5344CB8AC3E}">
        <p14:creationId xmlns:p14="http://schemas.microsoft.com/office/powerpoint/2010/main" val="20542207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1963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About Code It Up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Why Bother With Async?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From Sync to Async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Asynchronous vs Multithreaded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Task &amp; Task&lt;T&gt;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async &amp; await Keywords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Is Async Faster Than Sync?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Gotchas &amp; Antipatterns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Cancelling Tasks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Tasks Behind The Scenes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async &amp; await Behind The Scenes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New </a:t>
            </a:r>
            <a:r>
              <a:rPr lang="en-US" sz="2800" dirty="0" err="1"/>
              <a:t>ValueTask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68400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Events with set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2 – C# Multithreading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30-31 – DDD &amp; Clean Architecture With ASP.NET Core Workshop</a:t>
            </a:r>
          </a:p>
          <a:p>
            <a:pPr>
              <a:lnSpc>
                <a:spcPct val="100000"/>
              </a:lnSpc>
            </a:pPr>
            <a:r>
              <a:rPr lang="en-US" dirty="0"/>
              <a:t>Events with no specific order or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Microservices with ASP.NET 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Limits of the C#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Scenarios -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Serverless Real-Time C# Applications On AWS? Yes, It’s Possible &amp; Easy!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C# On Rocket Fuel – Writing High Performance .NET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ORM Wars – Entity Framework VS Dapper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Plus many more!</a:t>
            </a:r>
          </a:p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 err="1"/>
              <a:t>SoftUni</a:t>
            </a:r>
            <a:r>
              <a:rPr lang="en-US" dirty="0"/>
              <a:t> course for microservices is also in the works!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33829574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dirty="0">
                <a:hlinkClick r:id="rId2"/>
              </a:rPr>
              <a:t>http://paypal.me/ivaylokenov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dirty="0">
                <a:hlinkClick r:id="rId3"/>
              </a:rPr>
              <a:t>https://www.patreon.com/ivaylokenov</a:t>
            </a:r>
            <a:r>
              <a:rPr lang="en-US" sz="18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dirty="0">
                <a:hlinkClick r:id="rId4"/>
              </a:rPr>
              <a:t>https://opencollective.com/mytestedaspnet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dirty="0">
                <a:hlinkClick r:id="rId5"/>
              </a:rPr>
              <a:t>http://buymeacoff.ee/ivaylokenov</a:t>
            </a:r>
            <a:r>
              <a:rPr lang="en-US" sz="18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dirty="0">
                <a:hlinkClick r:id="rId6"/>
              </a:rPr>
              <a:t>http://bit.ly/ik-sponsors</a:t>
            </a:r>
            <a:r>
              <a:rPr lang="en-US" sz="18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The T-Shirts are ready and will be </a:t>
            </a:r>
            <a:r>
              <a:rPr lang="en-US" sz="1800"/>
              <a:t>shipped next week!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A7FC4A6E-8AAC-4FDA-AF79-167B058F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078" y="1023197"/>
            <a:ext cx="3781964" cy="42558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Code and presentation available here:</a:t>
            </a:r>
            <a:br>
              <a:rPr lang="en-US" sz="2000" dirty="0"/>
            </a:br>
            <a:br>
              <a:rPr lang="en-US" sz="2000" dirty="0"/>
            </a:br>
            <a:r>
              <a:rPr lang="en-GB" sz="2000" dirty="0">
                <a:hlinkClick r:id="rId2"/>
              </a:rPr>
              <a:t>https://github.com/ivaylokenov/C-Sharp-Async-Await-In-Detail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WHY ASYNC</a:t>
            </a:r>
          </a:p>
        </p:txBody>
      </p:sp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Real-world example – coffee ordering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with async programming?</a:t>
            </a:r>
          </a:p>
        </p:txBody>
      </p:sp>
      <p:pic>
        <p:nvPicPr>
          <p:cNvPr id="1026" name="Picture 2" descr="Scenario">
            <a:extLst>
              <a:ext uri="{FF2B5EF4-FFF2-40B4-BE49-F238E27FC236}">
                <a16:creationId xmlns:a16="http://schemas.microsoft.com/office/drawing/2014/main" id="{0296FB36-9735-4B0B-BA95-8A79EC648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99" y="2483582"/>
            <a:ext cx="6829425" cy="3295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2862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3791</TotalTime>
  <Words>3481</Words>
  <Application>Microsoft Office PowerPoint</Application>
  <PresentationFormat>Widescreen</PresentationFormat>
  <Paragraphs>557</Paragraphs>
  <Slides>76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Calibri</vt:lpstr>
      <vt:lpstr>Consolas</vt:lpstr>
      <vt:lpstr>Tw Cen MT</vt:lpstr>
      <vt:lpstr>Wingdings</vt:lpstr>
      <vt:lpstr>Circuit</vt:lpstr>
      <vt:lpstr>C# ASYNC – Await In Detail</vt:lpstr>
      <vt:lpstr>For questions</vt:lpstr>
      <vt:lpstr>The Presenter</vt:lpstr>
      <vt:lpstr>What Are We Going To COVER</vt:lpstr>
      <vt:lpstr>ABOUT CODE IT UP</vt:lpstr>
      <vt:lpstr>Code it up</vt:lpstr>
      <vt:lpstr>Upcoming Code it up Events</vt:lpstr>
      <vt:lpstr>WHY ASYNC</vt:lpstr>
      <vt:lpstr>Why Bother with async programming?</vt:lpstr>
      <vt:lpstr>Why Bother with async programming?</vt:lpstr>
      <vt:lpstr>FROM SYNC TO ASYNC</vt:lpstr>
      <vt:lpstr>From SYNC TO ASYNC</vt:lpstr>
      <vt:lpstr>From SYNC TO ASYNC</vt:lpstr>
      <vt:lpstr>DEMO</vt:lpstr>
      <vt:lpstr>From SYNC TO ASYNC</vt:lpstr>
      <vt:lpstr>DEMO</vt:lpstr>
      <vt:lpstr>Asynchronous vs Multithreaded</vt:lpstr>
      <vt:lpstr>Asynchronous vs Multithreaded</vt:lpstr>
      <vt:lpstr>Multithreading</vt:lpstr>
      <vt:lpstr>DEMO</vt:lpstr>
      <vt:lpstr>Asynchronous</vt:lpstr>
      <vt:lpstr>BEFORE WE CONTINUE…</vt:lpstr>
      <vt:lpstr>INDEAVR – The EVENT’s DIAMOND SPONSOR</vt:lpstr>
      <vt:lpstr>Task &amp; Task&lt;T&gt;</vt:lpstr>
      <vt:lpstr>TASK </vt:lpstr>
      <vt:lpstr>Task methods </vt:lpstr>
      <vt:lpstr>DEMO</vt:lpstr>
      <vt:lpstr>BEFORE WE CONTINUE…</vt:lpstr>
      <vt:lpstr>Huge THANKS for your support &amp; TRUST!</vt:lpstr>
      <vt:lpstr>These events are not Exactly free</vt:lpstr>
      <vt:lpstr>Mentorship program ON Patreon</vt:lpstr>
      <vt:lpstr>ASYNC &amp; AWAIT</vt:lpstr>
      <vt:lpstr>ASYNC &amp; AWAIT</vt:lpstr>
      <vt:lpstr>DEMO</vt:lpstr>
      <vt:lpstr>.WAIT() vs await</vt:lpstr>
      <vt:lpstr>DEMO</vt:lpstr>
      <vt:lpstr>LET’s See a performance example</vt:lpstr>
      <vt:lpstr>Performance example</vt:lpstr>
      <vt:lpstr>DEMO</vt:lpstr>
      <vt:lpstr>BEFORE WE CONTINUE…</vt:lpstr>
      <vt:lpstr>C# Multithreading Workshop</vt:lpstr>
      <vt:lpstr>ASP.NET Clean Architecture Workshop</vt:lpstr>
      <vt:lpstr>SUPER EARLY BIRD DISCOUNT - ASYNC50</vt:lpstr>
      <vt:lpstr>Gotchas &amp; Antipatterns</vt:lpstr>
      <vt:lpstr>Gotchas &amp; Antipatterns</vt:lpstr>
      <vt:lpstr>DEMO</vt:lpstr>
      <vt:lpstr>Deadlock DEMO</vt:lpstr>
      <vt:lpstr>Cancelling Tasks</vt:lpstr>
      <vt:lpstr>Cancelling Tasks</vt:lpstr>
      <vt:lpstr>DEMO</vt:lpstr>
      <vt:lpstr>Tasks Behind The Scenes</vt:lpstr>
      <vt:lpstr>Task completion source</vt:lpstr>
      <vt:lpstr>DEMO</vt:lpstr>
      <vt:lpstr>Awaiter pattern</vt:lpstr>
      <vt:lpstr>Awaiter pattern</vt:lpstr>
      <vt:lpstr>DEMO</vt:lpstr>
      <vt:lpstr>Task SCHEDULER</vt:lpstr>
      <vt:lpstr>Child Tasks</vt:lpstr>
      <vt:lpstr>DEMO</vt:lpstr>
      <vt:lpstr>async &amp; await Behind The Scenes</vt:lpstr>
      <vt:lpstr>The state machine</vt:lpstr>
      <vt:lpstr>The state machine</vt:lpstr>
      <vt:lpstr>The state machine</vt:lpstr>
      <vt:lpstr>The state machine</vt:lpstr>
      <vt:lpstr>The state machine</vt:lpstr>
      <vt:lpstr>The state machine</vt:lpstr>
      <vt:lpstr>DEMO</vt:lpstr>
      <vt:lpstr>The state machine</vt:lpstr>
      <vt:lpstr>Value Task</vt:lpstr>
      <vt:lpstr>Value Task</vt:lpstr>
      <vt:lpstr>BONUS – Async/Await In Web</vt:lpstr>
      <vt:lpstr>FINAL WORDS</vt:lpstr>
      <vt:lpstr>Summary</vt:lpstr>
      <vt:lpstr>Upcoming Code it up Events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527</cp:revision>
  <dcterms:created xsi:type="dcterms:W3CDTF">2017-03-28T09:08:48Z</dcterms:created>
  <dcterms:modified xsi:type="dcterms:W3CDTF">2020-03-19T16:59:31Z</dcterms:modified>
</cp:coreProperties>
</file>