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5"/>
  </p:notesMasterIdLst>
  <p:handoutMasterIdLst>
    <p:handoutMasterId r:id="rId36"/>
  </p:handoutMasterIdLst>
  <p:sldIdLst>
    <p:sldId id="460" r:id="rId4"/>
    <p:sldId id="475" r:id="rId5"/>
    <p:sldId id="408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66" r:id="rId24"/>
    <p:sldId id="468" r:id="rId25"/>
    <p:sldId id="470" r:id="rId26"/>
    <p:sldId id="476" r:id="rId27"/>
    <p:sldId id="473" r:id="rId28"/>
    <p:sldId id="349" r:id="rId29"/>
    <p:sldId id="457" r:id="rId30"/>
    <p:sldId id="458" r:id="rId31"/>
    <p:sldId id="459" r:id="rId32"/>
    <p:sldId id="404" r:id="rId33"/>
    <p:sldId id="454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60"/>
            <p14:sldId id="475"/>
            <p14:sldId id="408"/>
          </p14:sldIdLst>
        </p14:section>
        <p14:section name="XML Format" id="{49F3891C-1A83-48B9-BFF4-94DF40AD0A50}">
          <p14:sldIdLst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Parsing XML" id="{8B7BC470-DEBB-4D4B-9A51-4A790AA95852}">
          <p14:sldIdLst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66"/>
          </p14:sldIdLst>
        </p14:section>
        <p14:section name="Xml Attributes" id="{E80BA22C-23A5-4C94-85EB-A9F8C4A93711}">
          <p14:sldIdLst>
            <p14:sldId id="468"/>
            <p14:sldId id="470"/>
            <p14:sldId id="476"/>
            <p14:sldId id="473"/>
          </p14:sldIdLst>
        </p14:section>
        <p14:section name="Conclusion" id="{10E03AB1-9AA8-4E86-9A64-D741901E50A2}">
          <p14:sldIdLst>
            <p14:sldId id="349"/>
            <p14:sldId id="457"/>
            <p14:sldId id="458"/>
            <p14:sldId id="459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384" autoAdjust="0"/>
  </p:normalViewPr>
  <p:slideViewPr>
    <p:cSldViewPr>
      <p:cViewPr varScale="1">
        <p:scale>
          <a:sx n="122" d="100"/>
          <a:sy n="122" d="100"/>
        </p:scale>
        <p:origin x="108" y="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4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7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13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64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422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768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9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6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82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82341" y="3825109"/>
            <a:ext cx="7729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50" y="4410539"/>
            <a:ext cx="2071362" cy="19010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15057B-2B4A-4EF8-A3F7-86B0498058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2" y="2452206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 any kind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structured 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meta-data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Advantages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61614" y="24647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8685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XML:</a:t>
            </a:r>
          </a:p>
          <a:p>
            <a:pPr lvl="1"/>
            <a:r>
              <a:rPr lang="en-US" dirty="0"/>
              <a:t>XML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/>
            <a:r>
              <a:rPr lang="en-US" dirty="0"/>
              <a:t>More memory consumption, more network traffic, more hard-disk space, more resources, etc.</a:t>
            </a:r>
          </a:p>
          <a:p>
            <a:pPr lvl="1"/>
            <a:r>
              <a:rPr lang="en-US" dirty="0"/>
              <a:t>Decreased performance</a:t>
            </a:r>
          </a:p>
          <a:p>
            <a:pPr lvl="2"/>
            <a:r>
              <a:rPr lang="en-US" dirty="0"/>
              <a:t>CPU consumption: need of parsing / constructing the XML tags</a:t>
            </a:r>
          </a:p>
          <a:p>
            <a:r>
              <a:rPr lang="en-US" dirty="0"/>
              <a:t>XML is not suitable for all kinds of 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Disadvantages</a:t>
            </a:r>
          </a:p>
        </p:txBody>
      </p:sp>
    </p:spTree>
    <p:extLst>
      <p:ext uri="{BB962C8B-B14F-4D97-AF65-F5344CB8AC3E}">
        <p14:creationId xmlns:p14="http://schemas.microsoft.com/office/powerpoint/2010/main" val="9183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30" y="3200400"/>
            <a:ext cx="1537408" cy="14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power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 LINQ-enabled XML document (containing prolog, root element, …)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</p:spTree>
    <p:extLst>
      <p:ext uri="{BB962C8B-B14F-4D97-AF65-F5344CB8AC3E}">
        <p14:creationId xmlns:p14="http://schemas.microsoft.com/office/powerpoint/2010/main" val="3809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pPr>
              <a:spcBef>
                <a:spcPts val="25200"/>
              </a:spcBef>
            </a:pPr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XML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300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str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@"&lt;?xml version=""1.0""?&gt;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&lt;Root&gt;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&lt;/Root&gt;";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57912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xmlDoc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val="21483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743762"/>
            <a:ext cx="9906000" cy="3201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make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("make").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model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("model").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513012" y="1391475"/>
            <a:ext cx="2200358" cy="1055608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1391475"/>
            <a:ext cx="2443024" cy="1055608"/>
          </a:xfrm>
          <a:prstGeom prst="wedgeRoundRectCallout">
            <a:avLst>
              <a:gd name="adj1" fmla="val -31206"/>
              <a:gd name="adj2" fmla="val 850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42212" y="2720671"/>
            <a:ext cx="2667000" cy="1055608"/>
          </a:xfrm>
          <a:prstGeom prst="wedgeRoundRectCallout">
            <a:avLst>
              <a:gd name="adj1" fmla="val -97363"/>
              <a:gd name="adj2" fmla="val 826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523412" y="3962400"/>
            <a:ext cx="2148000" cy="578882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9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/>
              <a:t>Set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 element from it's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3337160"/>
            <a:ext cx="105156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SetElementValue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922655"/>
            <a:ext cx="10515600" cy="924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youngDriver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("is-young-driver</a:t>
            </a:r>
            <a:r>
              <a:rPr lang="bg-BG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youngDriver.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Remove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440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or set element attribute by name</a:t>
            </a:r>
          </a:p>
          <a:p>
            <a:pPr>
              <a:spcBef>
                <a:spcPts val="4800"/>
              </a:spcBef>
            </a:pPr>
            <a:r>
              <a:rPr lang="en-US" dirty="0"/>
              <a:t>Get a list of all attributes for an element</a:t>
            </a:r>
          </a:p>
          <a:p>
            <a:pPr>
              <a:spcBef>
                <a:spcPts val="4800"/>
              </a:spcBef>
            </a:pPr>
            <a:r>
              <a:rPr lang="en-US" dirty="0"/>
              <a:t>Set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1793416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1412" y="3067318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attrs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5738882"/>
            <a:ext cx="9906000" cy="51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SetAttributeValue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("age", "21");</a:t>
            </a:r>
          </a:p>
        </p:txBody>
      </p:sp>
    </p:spTree>
    <p:extLst>
      <p:ext uri="{BB962C8B-B14F-4D97-AF65-F5344CB8AC3E}">
        <p14:creationId xmlns:p14="http://schemas.microsoft.com/office/powerpoint/2010/main" val="15919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–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1983462"/>
            <a:ext cx="1064957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xmlDoc.Root.Elements()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(c =&gt; 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val="35698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noProof="1"/>
              <a:t>XDocuments</a:t>
            </a:r>
            <a:r>
              <a:rPr lang="en-US" dirty="0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122509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xmlDoc.Add(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("title", "ASP.NET",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XAttribute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("lang", "en"))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8288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7454" y="4538877"/>
            <a:ext cx="2200358" cy="57888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798092" y="4839937"/>
            <a:ext cx="3173120" cy="578882"/>
          </a:xfrm>
          <a:prstGeom prst="wedgeRoundRectCallout">
            <a:avLst>
              <a:gd name="adj1" fmla="val -47529"/>
              <a:gd name="adj2" fmla="val 110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31292" y="4069318"/>
            <a:ext cx="3173120" cy="578882"/>
          </a:xfrm>
          <a:prstGeom prst="wedgeRoundRectCallout">
            <a:avLst>
              <a:gd name="adj1" fmla="val -64408"/>
              <a:gd name="adj2" fmla="val 18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XML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in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24" y="38519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93" y="1306970"/>
            <a:ext cx="2071362" cy="1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flush </a:t>
            </a:r>
            <a:r>
              <a:rPr lang="en-US" dirty="0" err="1">
                <a:solidFill>
                  <a:schemeClr val="accent1"/>
                </a:solidFill>
              </a:rPr>
              <a:t>XDocument</a:t>
            </a:r>
            <a:r>
              <a:rPr lang="en-US" dirty="0"/>
              <a:t> to file with default settings:</a:t>
            </a:r>
          </a:p>
          <a:p>
            <a:pPr>
              <a:spcBef>
                <a:spcPts val="4800"/>
              </a:spcBef>
            </a:pPr>
            <a:r>
              <a:rPr lang="en-US" dirty="0"/>
              <a:t>To disable automatic indentation:</a:t>
            </a:r>
          </a:p>
          <a:p>
            <a:pPr>
              <a:spcBef>
                <a:spcPts val="4800"/>
              </a:spcBef>
            </a:pPr>
            <a:r>
              <a:rPr lang="en-US" dirty="0"/>
              <a:t>To serialize </a:t>
            </a:r>
            <a:r>
              <a:rPr lang="en-US" dirty="0">
                <a:solidFill>
                  <a:schemeClr val="accent1"/>
                </a:solidFill>
              </a:rPr>
              <a:t>any object </a:t>
            </a:r>
            <a:r>
              <a:rPr lang="en-US" dirty="0"/>
              <a:t>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XML to File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5862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03708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4267200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serializer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(ProductDTO));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(var writer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StreamWriter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("myProduct.xml"))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serializer.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(writer, product);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4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>
                <a:solidFill>
                  <a:schemeClr val="accent1"/>
                </a:solidFill>
              </a:rPr>
              <a:t>deserialize</a:t>
            </a:r>
            <a:r>
              <a:rPr lang="en-US" dirty="0"/>
              <a:t> object from XML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Specifying </a:t>
            </a:r>
            <a:r>
              <a:rPr lang="en-US" dirty="0">
                <a:solidFill>
                  <a:schemeClr val="accent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Deserialize</a:t>
            </a:r>
            <a:r>
              <a:rPr lang="en-US" dirty="0"/>
              <a:t>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812" y="1828800"/>
            <a:ext cx="11306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deserializedOrders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12" y="4684248"/>
            <a:ext cx="11306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(typeof(OrderDto[]),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deserializedOrders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</p:spTree>
    <p:extLst>
      <p:ext uri="{BB962C8B-B14F-4D97-AF65-F5344CB8AC3E}">
        <p14:creationId xmlns:p14="http://schemas.microsoft.com/office/powerpoint/2010/main" val="17535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xml attributes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371600"/>
            <a:ext cx="4937601" cy="3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54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several attributes to control serialization to XML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XmlType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("Name")]</a:t>
            </a:r>
            <a:r>
              <a:rPr lang="en-US" dirty="0"/>
              <a:t> – Specifies the type’s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XmlAttribute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("name")]</a:t>
            </a:r>
            <a:r>
              <a:rPr lang="en-US" dirty="0"/>
              <a:t> – Serialize as </a:t>
            </a:r>
            <a:r>
              <a:rPr lang="en-US" dirty="0">
                <a:solidFill>
                  <a:schemeClr val="accent1"/>
                </a:solidFill>
              </a:rPr>
              <a:t>XML Attribute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XmlElement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dirty="0"/>
              <a:t> – Serialize as </a:t>
            </a:r>
            <a:r>
              <a:rPr lang="en-US" dirty="0">
                <a:solidFill>
                  <a:schemeClr val="accent1"/>
                </a:solidFill>
              </a:rPr>
              <a:t>XML Element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XmlIgnore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XmlArray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– Serialize as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XmlRoot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– Specifies the </a:t>
            </a:r>
            <a:r>
              <a:rPr lang="en-US" dirty="0">
                <a:solidFill>
                  <a:schemeClr val="accent1"/>
                </a:solidFill>
              </a:rPr>
              <a:t>root element name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XmlText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/>
              <a:t>– Serialize </a:t>
            </a:r>
            <a:r>
              <a:rPr lang="en-US" dirty="0">
                <a:solidFill>
                  <a:schemeClr val="accent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dirty="0">
                <a:solidFill>
                  <a:schemeClr val="accent1"/>
                </a:solidFill>
              </a:rPr>
              <a:t>one line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64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several XML attributes to control serialization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41" y="2000686"/>
            <a:ext cx="525855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BookDto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XmlAttribute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string Name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("Author")]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string Author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XmlIgnore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public decimal Price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788024" y="3936298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811" y="2000687"/>
            <a:ext cx="540778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="Frankenstein"&gt;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="Queen Lucia"&gt;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="Paper Towns"&gt;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425" y="1711242"/>
            <a:ext cx="2551199" cy="578882"/>
          </a:xfrm>
          <a:prstGeom prst="wedgeRoundRectCallout">
            <a:avLst>
              <a:gd name="adj1" fmla="val -64408"/>
              <a:gd name="adj2" fmla="val 50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Type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269" y="4996360"/>
            <a:ext cx="2247987" cy="578882"/>
          </a:xfrm>
          <a:prstGeom prst="wedgeRoundRectCallout">
            <a:avLst>
              <a:gd name="adj1" fmla="val -64408"/>
              <a:gd name="adj2" fmla="val 50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Serialization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838200"/>
            <a:ext cx="6688667" cy="3810000"/>
          </a:xfrm>
          <a:prstGeom prst="rect">
            <a:avLst/>
          </a:prstGeom>
        </p:spPr>
      </p:pic>
      <p:pic>
        <p:nvPicPr>
          <p:cNvPr id="1026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9316002" y="194873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eveloper.fedoraproject.org/static/logo/csharp.png">
            <a:extLst>
              <a:ext uri="{FF2B5EF4-FFF2-40B4-BE49-F238E27FC236}">
                <a16:creationId xmlns:a16="http://schemas.microsoft.com/office/drawing/2014/main" id="{4C4F38D4-5B80-4D4D-897C-309C4C3E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7480">
            <a:off x="611592" y="1946715"/>
            <a:ext cx="1989196" cy="21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9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XDocument</a:t>
            </a:r>
            <a:r>
              <a:rPr lang="en-GB" sz="3200" dirty="0"/>
              <a:t> is a system object for working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in .NET, which supports LINQ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can be read and saved </a:t>
            </a:r>
            <a:r>
              <a:rPr lang="en-GB" sz="3200" dirty="0">
                <a:solidFill>
                  <a:schemeClr val="accent1"/>
                </a:solidFill>
              </a:rPr>
              <a:t>directly to file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XML Attributes  </a:t>
            </a:r>
            <a:r>
              <a:rPr lang="en-GB" sz="3200" dirty="0"/>
              <a:t>are easy way to describe the</a:t>
            </a:r>
            <a:r>
              <a:rPr lang="en-GB" sz="3200" dirty="0">
                <a:solidFill>
                  <a:schemeClr val="accent1"/>
                </a:solidFill>
              </a:rPr>
              <a:t> XML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3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516645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6017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Description and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18" y="2057400"/>
            <a:ext cx="2418190" cy="2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noProof="1"/>
              <a:t>E</a:t>
            </a:r>
            <a:r>
              <a:rPr lang="en-US" b="1" noProof="1">
                <a:solidFill>
                  <a:schemeClr val="accent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Universal notation </a:t>
            </a:r>
            <a:r>
              <a:rPr lang="en-US" dirty="0"/>
              <a:t>(data format / language) for describing structured data using text with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Designed to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The data is stored together with the </a:t>
            </a:r>
            <a:r>
              <a:rPr lang="en-US" dirty="0">
                <a:solidFill>
                  <a:schemeClr val="accent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49" y="4724400"/>
            <a:ext cx="1842629" cy="169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1185" y="4724400"/>
            <a:ext cx="1957290" cy="1610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7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7212" y="1219200"/>
            <a:ext cx="85344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Example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538111" y="115112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b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(key / value pair)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6514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9764" y="1300529"/>
            <a:ext cx="349155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040912" y="484496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header tag 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53514" y="1703957"/>
            <a:ext cx="450789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303212" y="2362200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(document) 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9764" y="1699455"/>
            <a:ext cx="143578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9707" y="3206430"/>
            <a:ext cx="49526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026705" y="297180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53622" y="4000509"/>
            <a:ext cx="11453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8858" y="5523824"/>
            <a:ext cx="13174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037010" y="5715000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28329" y="5144596"/>
            <a:ext cx="273599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99212" y="5714999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value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– defines </a:t>
            </a:r>
            <a:r>
              <a:rPr lang="en-US" dirty="0">
                <a:solidFill>
                  <a:schemeClr val="accent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dirty="0">
                <a:solidFill>
                  <a:schemeClr val="accent1"/>
                </a:solidFill>
              </a:rPr>
              <a:t>encoding</a:t>
            </a:r>
          </a:p>
          <a:p>
            <a:pPr>
              <a:spcBef>
                <a:spcPts val="5400"/>
              </a:spcBef>
            </a:pPr>
            <a:r>
              <a:rPr lang="en-US" dirty="0"/>
              <a:t>Elements – define the </a:t>
            </a:r>
            <a:r>
              <a:rPr lang="en-US" dirty="0">
                <a:solidFill>
                  <a:schemeClr val="accent1"/>
                </a:solidFill>
              </a:rPr>
              <a:t>structure</a:t>
            </a:r>
          </a:p>
          <a:p>
            <a:r>
              <a:rPr lang="en-US" dirty="0"/>
              <a:t>Attributes – element </a:t>
            </a:r>
            <a:r>
              <a:rPr lang="en-US" dirty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Values – actual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can also be </a:t>
            </a:r>
            <a:r>
              <a:rPr lang="en-US" dirty="0">
                <a:solidFill>
                  <a:schemeClr val="accent1"/>
                </a:solidFill>
              </a:rPr>
              <a:t>nested elements</a:t>
            </a:r>
          </a:p>
          <a:p>
            <a:pPr>
              <a:spcBef>
                <a:spcPts val="12000"/>
              </a:spcBef>
            </a:pPr>
            <a:r>
              <a:rPr lang="en-US" dirty="0"/>
              <a:t>Root element – required to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have </a:t>
            </a:r>
            <a:r>
              <a:rPr lang="en-US" dirty="0">
                <a:solidFill>
                  <a:schemeClr val="accent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012" y="5256456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9412" y="4450318"/>
            <a:ext cx="2743200" cy="578882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26534" y="4450318"/>
            <a:ext cx="1905878" cy="578882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13412" y="4450318"/>
            <a:ext cx="1371600" cy="578882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7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7488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4004" y="5562600"/>
            <a:ext cx="1828799" cy="4599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Nagel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0519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6892" y="2288734"/>
            <a:ext cx="4724400" cy="533400"/>
            <a:chOff x="5180012" y="1676400"/>
            <a:chExt cx="4724400" cy="533400"/>
          </a:xfrm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0849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0519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94005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7492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8158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09687" y="3998635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1429" y="4234864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3173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6752" y="2288734"/>
            <a:ext cx="3255060" cy="533400"/>
            <a:chOff x="205472" y="1676400"/>
            <a:chExt cx="3255060" cy="533400"/>
          </a:xfrm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481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1318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09937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3598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7362" y="1066800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2190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2260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1191012"/>
            <a:ext cx="2307540" cy="578882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7302" y="1191012"/>
            <a:ext cx="2696510" cy="578882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4952" y="1320773"/>
            <a:ext cx="2200358" cy="578882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3037" y="4799659"/>
            <a:ext cx="2696510" cy="578882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5936" y="5638314"/>
            <a:ext cx="1956880" cy="578882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393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5878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based </a:t>
            </a:r>
            <a:r>
              <a:rPr lang="en-US" dirty="0"/>
              <a:t>notations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documents, XML is a syntax for describing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en-US" dirty="0"/>
              <a:t> of information, XML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</a:t>
            </a:r>
            <a:r>
              <a:rPr lang="en-US" dirty="0"/>
              <a:t>of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 requires the documents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well-formatted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 HTML</a:t>
            </a:r>
          </a:p>
        </p:txBody>
      </p:sp>
      <p:pic>
        <p:nvPicPr>
          <p:cNvPr id="5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097" y="1523999"/>
            <a:ext cx="1949115" cy="194911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116">
            <a:off x="9911220" y="1575794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12084</TotalTime>
  <Words>1737</Words>
  <Application>Microsoft Office PowerPoint</Application>
  <PresentationFormat>Custom</PresentationFormat>
  <Paragraphs>312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XML Processing</vt:lpstr>
      <vt:lpstr>Table of Contents</vt:lpstr>
      <vt:lpstr>Questions</vt:lpstr>
      <vt:lpstr>What is XML?</vt:lpstr>
      <vt:lpstr>What is XML?</vt:lpstr>
      <vt:lpstr>XML –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XML Serialization</vt:lpstr>
      <vt:lpstr>Summary</vt:lpstr>
      <vt:lpstr>XML Processing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Zdravko Zdravkov</cp:lastModifiedBy>
  <cp:revision>370</cp:revision>
  <dcterms:created xsi:type="dcterms:W3CDTF">2014-01-02T17:00:34Z</dcterms:created>
  <dcterms:modified xsi:type="dcterms:W3CDTF">2019-02-09T17:28:59Z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