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59"/>
  </p:notesMasterIdLst>
  <p:handoutMasterIdLst>
    <p:handoutMasterId r:id="rId60"/>
  </p:handoutMasterIdLst>
  <p:sldIdLst>
    <p:sldId id="274" r:id="rId4"/>
    <p:sldId id="276" r:id="rId5"/>
    <p:sldId id="409" r:id="rId6"/>
    <p:sldId id="410" r:id="rId7"/>
    <p:sldId id="411" r:id="rId8"/>
    <p:sldId id="460" r:id="rId9"/>
    <p:sldId id="461" r:id="rId10"/>
    <p:sldId id="462" r:id="rId11"/>
    <p:sldId id="463" r:id="rId12"/>
    <p:sldId id="464" r:id="rId13"/>
    <p:sldId id="465" r:id="rId14"/>
    <p:sldId id="412" r:id="rId15"/>
    <p:sldId id="413" r:id="rId16"/>
    <p:sldId id="432" r:id="rId17"/>
    <p:sldId id="456" r:id="rId18"/>
    <p:sldId id="466" r:id="rId19"/>
    <p:sldId id="467" r:id="rId20"/>
    <p:sldId id="468" r:id="rId21"/>
    <p:sldId id="469" r:id="rId22"/>
    <p:sldId id="470" r:id="rId23"/>
    <p:sldId id="471" r:id="rId24"/>
    <p:sldId id="416" r:id="rId25"/>
    <p:sldId id="417" r:id="rId26"/>
    <p:sldId id="418" r:id="rId27"/>
    <p:sldId id="433" r:id="rId28"/>
    <p:sldId id="420" r:id="rId29"/>
    <p:sldId id="422" r:id="rId30"/>
    <p:sldId id="434" r:id="rId31"/>
    <p:sldId id="424" r:id="rId32"/>
    <p:sldId id="428" r:id="rId33"/>
    <p:sldId id="426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349" r:id="rId53"/>
    <p:sldId id="457" r:id="rId54"/>
    <p:sldId id="458" r:id="rId55"/>
    <p:sldId id="459" r:id="rId56"/>
    <p:sldId id="404" r:id="rId57"/>
    <p:sldId id="454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Before LINQ" id="{FB2DC76C-6748-4947-BFE7-685F369C5140}">
          <p14:sldIdLst>
            <p14:sldId id="409"/>
            <p14:sldId id="410"/>
            <p14:sldId id="411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LINQ to objects" id="{955E391B-74D6-4370-B9EF-120B91FBAF2B}">
          <p14:sldIdLst>
            <p14:sldId id="412"/>
            <p14:sldId id="413"/>
            <p14:sldId id="432"/>
            <p14:sldId id="456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IQueryable interface" id="{22198403-E3C5-4C97-BCE2-82C7F5987C37}">
          <p14:sldIdLst>
            <p14:sldId id="416"/>
            <p14:sldId id="417"/>
            <p14:sldId id="418"/>
            <p14:sldId id="433"/>
            <p14:sldId id="420"/>
            <p14:sldId id="422"/>
            <p14:sldId id="434"/>
            <p14:sldId id="424"/>
            <p14:sldId id="428"/>
            <p14:sldId id="426"/>
          </p14:sldIdLst>
        </p14:section>
        <p14:section name="Expression trees" id="{2F03F253-4FA3-4063-B5C6-F4781BC75336}">
          <p14:sldIdLst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OData" id="{0F0B6960-3774-48E1-93F4-E84CB1AFCAE3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349"/>
            <p14:sldId id="457"/>
            <p14:sldId id="458"/>
            <p14:sldId id="459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dravko Zdravkov" initials="ZZ" lastIdx="1" clrIdx="0">
    <p:extLst>
      <p:ext uri="{19B8F6BF-5375-455C-9EA6-DF929625EA0E}">
        <p15:presenceInfo xmlns:p15="http://schemas.microsoft.com/office/powerpoint/2012/main" userId="Zdravko Zdrav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384" autoAdjust="0"/>
  </p:normalViewPr>
  <p:slideViewPr>
    <p:cSldViewPr>
      <p:cViewPr varScale="1">
        <p:scale>
          <a:sx n="60" d="100"/>
          <a:sy n="60" d="100"/>
        </p:scale>
        <p:origin x="78" y="5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commentAuthors" Target="commentAuthor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14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80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9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3972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3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79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7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LINQ &amp; OData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Basics &amp; some advanced topics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656251" y="3668143"/>
            <a:ext cx="102515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19E9A-A0F9-439D-ACAB-28E08982C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502" y="3455389"/>
            <a:ext cx="1545324" cy="1027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16C2C-AD23-498A-8EEC-76016C7DA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1987" y="4316382"/>
            <a:ext cx="3090862" cy="1831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53760-DA2D-4EB0-ACF4-0C57A4C20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0503" y="4769190"/>
            <a:ext cx="1545324" cy="15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4D6FF-0EE8-4226-90FA-7C53E740E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6A60D4-08DA-4C85-BA52-9984424A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IList&lt;T&gt;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AF811F-F24A-4813-B65B-C7160E9E94FB}"/>
              </a:ext>
            </a:extLst>
          </p:cNvPr>
          <p:cNvSpPr txBox="1">
            <a:spLocks/>
          </p:cNvSpPr>
          <p:nvPr/>
        </p:nvSpPr>
        <p:spPr>
          <a:xfrm>
            <a:off x="188815" y="1151117"/>
            <a:ext cx="11806419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colors = new List&lt;string&gt;();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colors.Add(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Red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colors.Add(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Green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colors.Add(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Blue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var colors2 = new List&lt;string&gt;</a:t>
            </a:r>
          </a:p>
          <a:p>
            <a:r>
              <a:rPr lang="bg-BG" sz="2400" dirty="0">
                <a:solidFill>
                  <a:schemeClr val="tx1"/>
                </a:solidFill>
              </a:rPr>
              <a:t>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bg-BG" sz="2400" dirty="0">
                <a:solidFill>
                  <a:schemeClr val="tx1"/>
                </a:solidFill>
              </a:rPr>
              <a:t> "</a:t>
            </a:r>
            <a:r>
              <a:rPr lang="en-US" sz="2400" dirty="0">
                <a:solidFill>
                  <a:schemeClr val="tx1"/>
                </a:solidFill>
              </a:rPr>
              <a:t>Red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bg-BG" sz="2400" dirty="0">
                <a:solidFill>
                  <a:schemeClr val="tx1"/>
                </a:solidFill>
              </a:rPr>
              <a:t> "</a:t>
            </a:r>
            <a:r>
              <a:rPr lang="en-US" sz="2400" dirty="0">
                <a:solidFill>
                  <a:schemeClr val="tx1"/>
                </a:solidFill>
              </a:rPr>
              <a:t>Green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bg-BG" sz="2400" dirty="0">
                <a:solidFill>
                  <a:schemeClr val="tx1"/>
                </a:solidFill>
              </a:rPr>
              <a:t> "</a:t>
            </a:r>
            <a:r>
              <a:rPr lang="en-US" sz="2400" dirty="0">
                <a:solidFill>
                  <a:schemeClr val="tx1"/>
                </a:solidFill>
              </a:rPr>
              <a:t>Blue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, //Comma is allowed after the last element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Var greenColor = colors[1];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C9F14-3FEA-4CF2-897D-95A74C66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5A5C0-8BC5-4DFA-A140-BCBE10FF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IDictionary and IDictionary&lt;T&gt;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6636B-BED2-440E-AF0B-402F45C2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latin typeface="Calibri (Body)"/>
                <a:cs typeface="Consolas" panose="020B0609020204030204" pitchFamily="49" charset="0"/>
              </a:rPr>
              <a:t>Extends ICollection</a:t>
            </a:r>
            <a:endParaRPr lang="en-US" dirty="0">
              <a:latin typeface="Calibri (Body)"/>
            </a:endParaRPr>
          </a:p>
          <a:p>
            <a:pPr lvl="1"/>
            <a:r>
              <a:rPr lang="en-US" dirty="0"/>
              <a:t>Collection of key/value pairs</a:t>
            </a:r>
          </a:p>
          <a:p>
            <a:pPr lvl="1"/>
            <a:r>
              <a:rPr lang="en-US" dirty="0"/>
              <a:t>Each pair must have a unique key</a:t>
            </a:r>
          </a:p>
          <a:p>
            <a:pPr lvl="1"/>
            <a:r>
              <a:rPr lang="en-US" dirty="0"/>
              <a:t>Defines methods like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Contains</a:t>
            </a:r>
          </a:p>
          <a:p>
            <a:pPr lvl="1"/>
            <a:r>
              <a:rPr lang="en-US" dirty="0"/>
              <a:t>Defines properties like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Values</a:t>
            </a:r>
          </a:p>
          <a:p>
            <a:pPr lvl="1"/>
            <a:r>
              <a:rPr lang="en-US" dirty="0"/>
              <a:t>Can be read-only, fixed-size, and variable-size</a:t>
            </a:r>
          </a:p>
        </p:txBody>
      </p:sp>
    </p:spTree>
    <p:extLst>
      <p:ext uri="{BB962C8B-B14F-4D97-AF65-F5344CB8AC3E}">
        <p14:creationId xmlns:p14="http://schemas.microsoft.com/office/powerpoint/2010/main" val="106835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LINQ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58C9E3-B155-469D-B545-145C812DC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78" y="914400"/>
            <a:ext cx="7772401" cy="39400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91EA6-8CA6-4EDB-B4C2-BD173F4E5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219200"/>
            <a:ext cx="3419934" cy="13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/>
              <a:t>tegrated </a:t>
            </a:r>
            <a:r>
              <a:rPr lang="en-US" dirty="0">
                <a:solidFill>
                  <a:schemeClr val="accent1"/>
                </a:solidFill>
              </a:rPr>
              <a:t>Q</a:t>
            </a:r>
            <a:r>
              <a:rPr lang="en-US" dirty="0"/>
              <a:t>uery</a:t>
            </a:r>
          </a:p>
          <a:p>
            <a:r>
              <a:rPr lang="en-US" dirty="0"/>
              <a:t>Introduced with </a:t>
            </a:r>
            <a:r>
              <a:rPr lang="en-US" dirty="0">
                <a:solidFill>
                  <a:schemeClr val="accent1"/>
                </a:solidFill>
              </a:rPr>
              <a:t>System.Linq</a:t>
            </a:r>
            <a:r>
              <a:rPr lang="en-US" dirty="0"/>
              <a:t> namespace</a:t>
            </a:r>
          </a:p>
          <a:p>
            <a:r>
              <a:rPr lang="en-US" dirty="0"/>
              <a:t>Utilizes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extension methods</a:t>
            </a:r>
            <a:endParaRPr lang="en-US" dirty="0"/>
          </a:p>
          <a:p>
            <a:r>
              <a:rPr lang="en-US" dirty="0"/>
              <a:t>Takes advantage of </a:t>
            </a:r>
            <a:r>
              <a:rPr lang="en-US" dirty="0">
                <a:solidFill>
                  <a:schemeClr val="accent1"/>
                </a:solidFill>
              </a:rPr>
              <a:t>lambda-expressions</a:t>
            </a:r>
          </a:p>
          <a:p>
            <a:r>
              <a:rPr lang="en-US" dirty="0"/>
              <a:t>Can be used against any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collection</a:t>
            </a:r>
          </a:p>
          <a:p>
            <a:r>
              <a:rPr lang="en-US" dirty="0"/>
              <a:t>Has two forms – declarative (query) syntax and method syntax</a:t>
            </a:r>
          </a:p>
          <a:p>
            <a:r>
              <a:rPr lang="en-US" dirty="0"/>
              <a:t>Both forms return an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or some descendant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>
                <a:solidFill>
                  <a:schemeClr val="accent1"/>
                </a:solidFill>
              </a:rPr>
              <a:t>IOrderedEnumerable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IGrouping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IQueryable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basic LINQ (declarative syntax)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4C6555B-1754-4B42-B27D-BA7D64125101}"/>
              </a:ext>
            </a:extLst>
          </p:cNvPr>
          <p:cNvSpPr txBox="1">
            <a:spLocks/>
          </p:cNvSpPr>
          <p:nvPr/>
        </p:nvSpPr>
        <p:spPr>
          <a:xfrm>
            <a:off x="531812" y="1151121"/>
            <a:ext cx="11126788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List&lt;Movie&gt; movies;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moviesQuery = from movie in movies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		where movie.Title.StartsWith(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		orderby movie.Year descending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		select movie;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6FDB30-9D3C-415C-9407-5C30477A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3295065"/>
            <a:ext cx="11806420" cy="1303105"/>
          </a:xfrm>
        </p:spPr>
        <p:txBody>
          <a:bodyPr wrap="square">
            <a:spAutoFit/>
          </a:bodyPr>
          <a:lstStyle/>
          <a:p>
            <a:r>
              <a:rPr lang="en-US" dirty="0"/>
              <a:t>More natural syntax (SQL like)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is always last</a:t>
            </a:r>
          </a:p>
        </p:txBody>
      </p:sp>
    </p:spTree>
    <p:extLst>
      <p:ext uri="{BB962C8B-B14F-4D97-AF65-F5344CB8AC3E}">
        <p14:creationId xmlns:p14="http://schemas.microsoft.com/office/powerpoint/2010/main" val="2727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– basic LINQ (method syntax)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E4A5282-DAD1-4323-930F-0C0DA53DE7AC}"/>
              </a:ext>
            </a:extLst>
          </p:cNvPr>
          <p:cNvSpPr txBox="1">
            <a:spLocks/>
          </p:cNvSpPr>
          <p:nvPr/>
        </p:nvSpPr>
        <p:spPr>
          <a:xfrm>
            <a:off x="531812" y="1151121"/>
            <a:ext cx="11126788" cy="1574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List&lt;Movie&gt; movies;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moviesQuery = movies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.Where(m =&gt; m.Title.StartsWith(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.OrderByDescending(m =&gt; m.Year);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CAEE70-2E25-4F34-828E-30B79513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3295065"/>
            <a:ext cx="11806420" cy="1303105"/>
          </a:xfrm>
        </p:spPr>
        <p:txBody>
          <a:bodyPr wrap="square">
            <a:spAutoFit/>
          </a:bodyPr>
          <a:lstStyle/>
          <a:p>
            <a:r>
              <a:rPr lang="en-US" dirty="0"/>
              <a:t>More functional (fluent) syntax</a:t>
            </a:r>
          </a:p>
          <a:p>
            <a:r>
              <a:rPr lang="en-US" dirty="0">
                <a:solidFill>
                  <a:schemeClr val="accent1"/>
                </a:solidFill>
              </a:rPr>
              <a:t>.Where()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OrderByDescending()</a:t>
            </a:r>
            <a:r>
              <a:rPr lang="en-US" dirty="0"/>
              <a:t> are 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18877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21D85-0A74-4D37-8D71-DEEC09E2B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C87316-8B27-4398-928F-21F8446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advanced LINQ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D43738-88D8-4916-B587-CAE212DFB478}"/>
              </a:ext>
            </a:extLst>
          </p:cNvPr>
          <p:cNvSpPr txBox="1">
            <a:spLocks/>
          </p:cNvSpPr>
          <p:nvPr/>
        </p:nvSpPr>
        <p:spPr>
          <a:xfrm>
            <a:off x="531812" y="1151121"/>
            <a:ext cx="11126788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List&lt;Movie&gt; movies;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actorsQuery = movies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.SelectMany(m =&gt; m.Actors)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.Where(a =&gt; a.StartsWith(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.Distinct()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.OrderBy(a =&gt; a);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28EB68-3833-47C5-BA01-259C21C5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4" y="3617913"/>
            <a:ext cx="11806420" cy="2741960"/>
          </a:xfrm>
        </p:spPr>
        <p:txBody>
          <a:bodyPr wrap="square">
            <a:spAutoFit/>
          </a:bodyPr>
          <a:lstStyle/>
          <a:p>
            <a:r>
              <a:rPr lang="en-US" dirty="0"/>
              <a:t>Selects actors from the Actors List&lt;string&gt;</a:t>
            </a:r>
          </a:p>
          <a:p>
            <a:r>
              <a:rPr lang="en-US" dirty="0"/>
              <a:t>Filters them by letter </a:t>
            </a:r>
            <a:r>
              <a:rPr lang="bg-BG" sz="3600" dirty="0"/>
              <a:t>"</a:t>
            </a:r>
            <a:r>
              <a:rPr lang="en-US" sz="3600" dirty="0"/>
              <a:t>B</a:t>
            </a:r>
            <a:r>
              <a:rPr lang="bg-BG" sz="3600" dirty="0"/>
              <a:t>"</a:t>
            </a:r>
            <a:endParaRPr lang="en-US" sz="3600" dirty="0"/>
          </a:p>
          <a:p>
            <a:r>
              <a:rPr lang="en-US" dirty="0"/>
              <a:t>Selects unique names</a:t>
            </a:r>
          </a:p>
          <a:p>
            <a:r>
              <a:rPr lang="en-US" dirty="0"/>
              <a:t>Orders by name</a:t>
            </a:r>
          </a:p>
        </p:txBody>
      </p:sp>
    </p:spTree>
    <p:extLst>
      <p:ext uri="{BB962C8B-B14F-4D97-AF65-F5344CB8AC3E}">
        <p14:creationId xmlns:p14="http://schemas.microsoft.com/office/powerpoint/2010/main" val="40748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71458-0A0D-4265-A0F7-CB5EF358F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43BEA8-6B6D-4635-BB43-FE4A198F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query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74F59A2-2A4F-42DE-8C76-3BF290897E5A}"/>
              </a:ext>
            </a:extLst>
          </p:cNvPr>
          <p:cNvSpPr txBox="1">
            <a:spLocks/>
          </p:cNvSpPr>
          <p:nvPr/>
        </p:nvSpPr>
        <p:spPr>
          <a:xfrm>
            <a:off x="654035" y="2222408"/>
            <a:ext cx="11126788" cy="1574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actorsQuery = movies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.SelectMany(m =&gt; m.Actors)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.Where(a =&gt; a.StartsWith(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.Distinct()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.OrderBy(a =&gt; a);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83FF70F-472E-4412-BF4D-2FA36894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062788"/>
            <a:ext cx="3124200" cy="838200"/>
          </a:xfrm>
          <a:prstGeom prst="wedgeRoundRectCallout">
            <a:avLst>
              <a:gd name="adj1" fmla="val -3167"/>
              <a:gd name="adj2" fmla="val 1319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operator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097F5AE-88C1-4A37-8D2D-8717FE9D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1054918"/>
            <a:ext cx="3124200" cy="838200"/>
          </a:xfrm>
          <a:prstGeom prst="wedgeRoundRectCallout">
            <a:avLst>
              <a:gd name="adj1" fmla="val -191100"/>
              <a:gd name="adj2" fmla="val 1778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Filter 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restriction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 operator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58F9BF9-FB10-4BFD-9592-D3021B9C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2590800"/>
            <a:ext cx="3124200" cy="838200"/>
          </a:xfrm>
          <a:prstGeom prst="wedgeRoundRectCallout">
            <a:avLst>
              <a:gd name="adj1" fmla="val -182371"/>
              <a:gd name="adj2" fmla="val 247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operator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F0480AB-3EC7-4AB5-B6E9-957CC44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12" y="4322996"/>
            <a:ext cx="3124200" cy="838200"/>
          </a:xfrm>
          <a:prstGeom prst="wedgeRoundRectCallout">
            <a:avLst>
              <a:gd name="adj1" fmla="val -178777"/>
              <a:gd name="adj2" fmla="val -1322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Ordering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9873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F6E71-B632-4338-AC46-A7E8B4EF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6A244-4409-4604-AD8E-DC48DB71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advanced LINQ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BF4AB1-E521-40E1-AB29-7740D47E4228}"/>
              </a:ext>
            </a:extLst>
          </p:cNvPr>
          <p:cNvSpPr txBox="1">
            <a:spLocks/>
          </p:cNvSpPr>
          <p:nvPr/>
        </p:nvSpPr>
        <p:spPr>
          <a:xfrm>
            <a:off x="531812" y="1151121"/>
            <a:ext cx="11126788" cy="4529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List&lt;Movie&gt; movies;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moviesQuery = movies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.Where(m =&gt; m.Score &gt;= 8.0)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.OrderBy(m =&gt; m.Year);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.ThenBy(m =&gt; m.Title)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.Select((m, i) =&gt; new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	FullTitle = string.Format(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{0}. {1} ({2}), {3}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			i + 1,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			m.Title,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			m.Year,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			m.Director</a:t>
            </a:r>
            <a:r>
              <a:rPr lang="en-US" sz="2400" noProof="1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	Actors = m.Actors.Count()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	});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63EA210-6D06-46BC-98E8-47F312E7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2158640"/>
            <a:ext cx="3124200" cy="838200"/>
          </a:xfrm>
          <a:prstGeom prst="wedgeRoundRectCallout">
            <a:avLst>
              <a:gd name="adj1" fmla="val -174668"/>
              <a:gd name="adj2" fmla="val 5726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this case </a:t>
            </a: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</a:t>
            </a:r>
            <a:r>
              <a:rPr lang="en-US" sz="26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current index</a:t>
            </a:r>
          </a:p>
        </p:txBody>
      </p:sp>
    </p:spTree>
    <p:extLst>
      <p:ext uri="{BB962C8B-B14F-4D97-AF65-F5344CB8AC3E}">
        <p14:creationId xmlns:p14="http://schemas.microsoft.com/office/powerpoint/2010/main" val="3723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01AD8-76D7-4B19-BF67-E73796ECA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254E6-D90F-482B-B0A6-F772F0FC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query evaluation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8A6417-6DE7-484C-9379-E4486602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latin typeface="Calibri (Body)"/>
                <a:cs typeface="Consolas" panose="020B0609020204030204" pitchFamily="49" charset="0"/>
              </a:rPr>
              <a:t>The query is composed in memory and is not evaluated until: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foreach() </a:t>
            </a:r>
            <a:r>
              <a:rPr lang="en-US" dirty="0"/>
              <a:t>(lazy evaluation)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.ToList()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.ToArray() </a:t>
            </a:r>
            <a:r>
              <a:rPr lang="en-US" dirty="0"/>
              <a:t>(eager evaluation)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Any method that returns a singleton result – </a:t>
            </a:r>
            <a:r>
              <a:rPr lang="en-US" dirty="0">
                <a:solidFill>
                  <a:schemeClr val="accent1"/>
                </a:solidFill>
              </a:rPr>
              <a:t>Average()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Count()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First()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SingleOrDefaulth()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Max()</a:t>
            </a:r>
          </a:p>
          <a:p>
            <a:pPr lvl="1"/>
            <a:r>
              <a:rPr lang="en-US" dirty="0"/>
              <a:t>When used on an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</a:t>
            </a:r>
            <a:r>
              <a:rPr lang="en-US" b="1" u="sng" dirty="0"/>
              <a:t>ALL</a:t>
            </a:r>
            <a:r>
              <a:rPr lang="en-US" dirty="0"/>
              <a:t> elements in the collection are iterated before they are filtered, sorted, etc.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Before LINQ – IEnumerable interface and collections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LINQ to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IQueryable interface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Expression trees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OData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24A54-B896-48A1-92E6-799643365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84BD-0A43-47F3-BE2D-88E4B93A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Restriction (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)</a:t>
            </a:r>
          </a:p>
          <a:p>
            <a:r>
              <a:rPr lang="en-US" dirty="0"/>
              <a:t>Projection (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SelectMany</a:t>
            </a:r>
            <a:r>
              <a:rPr lang="en-US" dirty="0"/>
              <a:t>)</a:t>
            </a:r>
          </a:p>
          <a:p>
            <a:r>
              <a:rPr lang="en-US" dirty="0"/>
              <a:t>Partitioning (</a:t>
            </a:r>
            <a:r>
              <a:rPr lang="en-US" dirty="0">
                <a:solidFill>
                  <a:schemeClr val="accent1"/>
                </a:solidFill>
              </a:rPr>
              <a:t>Take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TakeWhile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SkipWhile</a:t>
            </a:r>
            <a:r>
              <a:rPr lang="en-US" dirty="0"/>
              <a:t>)</a:t>
            </a:r>
          </a:p>
          <a:p>
            <a:r>
              <a:rPr lang="en-US" dirty="0"/>
              <a:t>Ordering (</a:t>
            </a:r>
            <a:r>
              <a:rPr lang="en-US" dirty="0">
                <a:solidFill>
                  <a:schemeClr val="accent1"/>
                </a:solidFill>
              </a:rPr>
              <a:t>OrderBy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OrderByDescending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ThenBy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)</a:t>
            </a:r>
          </a:p>
          <a:p>
            <a:r>
              <a:rPr lang="en-US" dirty="0"/>
              <a:t>Grouping (</a:t>
            </a:r>
            <a:r>
              <a:rPr lang="en-US" dirty="0">
                <a:solidFill>
                  <a:schemeClr val="accent1"/>
                </a:solidFill>
              </a:rPr>
              <a:t>GroupBy</a:t>
            </a:r>
            <a:r>
              <a:rPr lang="en-US" dirty="0"/>
              <a:t>)</a:t>
            </a:r>
          </a:p>
          <a:p>
            <a:r>
              <a:rPr lang="en-US" dirty="0"/>
              <a:t>Aggregate(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Average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53517-1A9F-4D01-A3BE-1D99A6F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operator types (1/2)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321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E4796-F4D8-462A-8025-978F725E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8EFB-98C8-4B94-B6B0-BA7D5416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(</a:t>
            </a:r>
            <a:r>
              <a:rPr lang="en-US" dirty="0">
                <a:solidFill>
                  <a:schemeClr val="accent1"/>
                </a:solidFill>
              </a:rPr>
              <a:t>Distinct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Union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Intersect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Except</a:t>
            </a:r>
            <a:r>
              <a:rPr lang="en-US" dirty="0"/>
              <a:t>)</a:t>
            </a:r>
          </a:p>
          <a:p>
            <a:r>
              <a:rPr lang="en-US" dirty="0"/>
              <a:t>Element (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FirstOrDefault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Single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SingleOrDefault</a:t>
            </a:r>
            <a:r>
              <a:rPr lang="en-US" dirty="0"/>
              <a:t>)</a:t>
            </a:r>
          </a:p>
          <a:p>
            <a:r>
              <a:rPr lang="en-US" dirty="0"/>
              <a:t>Conversion (</a:t>
            </a:r>
            <a:r>
              <a:rPr lang="en-US" dirty="0">
                <a:solidFill>
                  <a:schemeClr val="accent1"/>
                </a:solidFill>
              </a:rPr>
              <a:t>ToArray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ToList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ToDictionary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OfType</a:t>
            </a:r>
            <a:r>
              <a:rPr lang="en-US" dirty="0"/>
              <a:t>)</a:t>
            </a:r>
          </a:p>
          <a:p>
            <a:r>
              <a:rPr lang="en-US" dirty="0"/>
              <a:t>Generation (</a:t>
            </a:r>
            <a:r>
              <a:rPr lang="en-US" dirty="0">
                <a:solidFill>
                  <a:schemeClr val="accent1"/>
                </a:solidFill>
              </a:rPr>
              <a:t>Range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Repeat</a:t>
            </a:r>
            <a:r>
              <a:rPr lang="en-US" dirty="0"/>
              <a:t>)</a:t>
            </a:r>
          </a:p>
          <a:p>
            <a:r>
              <a:rPr lang="en-US" dirty="0"/>
              <a:t>Quantifiers (</a:t>
            </a:r>
            <a:r>
              <a:rPr lang="en-US" dirty="0">
                <a:solidFill>
                  <a:schemeClr val="accent1"/>
                </a:solidFill>
              </a:rPr>
              <a:t>Any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)</a:t>
            </a:r>
          </a:p>
          <a:p>
            <a:r>
              <a:rPr lang="en-US" dirty="0"/>
              <a:t>Misc (</a:t>
            </a:r>
            <a:r>
              <a:rPr lang="en-US" dirty="0">
                <a:solidFill>
                  <a:schemeClr val="accent1"/>
                </a:solidFill>
              </a:rPr>
              <a:t>Concat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EqualAll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C5E66-A7AD-4F0C-9D69-F9D310E7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operator types (2/2)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921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IQueryable interface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0A396A-A7D6-4D8F-A57F-6A1830BD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48" y="768204"/>
            <a:ext cx="7704164" cy="41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Extends IEnumerable (basically)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operate on </a:t>
            </a:r>
            <a:r>
              <a:rPr lang="en-US" dirty="0">
                <a:solidFill>
                  <a:schemeClr val="accent1"/>
                </a:solidFill>
              </a:rPr>
              <a:t>expression trees</a:t>
            </a:r>
            <a:endParaRPr lang="en-US" noProof="1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Utilizes a </a:t>
            </a:r>
            <a:r>
              <a:rPr lang="en-US" dirty="0">
                <a:solidFill>
                  <a:schemeClr val="accent1"/>
                </a:solidFill>
              </a:rPr>
              <a:t>query provider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Saves a lot of resources (when implemented properly)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Much more difficult and complex to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IQueryable?</a:t>
            </a:r>
          </a:p>
        </p:txBody>
      </p:sp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– example 1/2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C1B30E1-B140-4A97-BAEA-9B81BE6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This will load All the products into memory before filtering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This will execute “SELECT * FROM Products WHERE Cost &gt;= 25”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D37A6A7-A2E5-46EC-82E0-F70F839FAA11}"/>
              </a:ext>
            </a:extLst>
          </p:cNvPr>
          <p:cNvSpPr txBox="1">
            <a:spLocks/>
          </p:cNvSpPr>
          <p:nvPr/>
        </p:nvSpPr>
        <p:spPr>
          <a:xfrm>
            <a:off x="303212" y="1905000"/>
            <a:ext cx="1112678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IEnumerable&lt;Product&gt; products = context.GetEnumerableProducts();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productsOver25 = products.Where(p.Cost &gt;= 25.0);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CC0602A-B015-4D14-B384-E4445EB593B2}"/>
              </a:ext>
            </a:extLst>
          </p:cNvPr>
          <p:cNvSpPr txBox="1">
            <a:spLocks/>
          </p:cNvSpPr>
          <p:nvPr/>
        </p:nvSpPr>
        <p:spPr>
          <a:xfrm>
            <a:off x="303212" y="4800600"/>
            <a:ext cx="1112678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IQueryable&lt;Product&gt; products = context.GetQueryableProducts();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productsOver25 = products.Where(p.Cost &gt;= 25.0);</a:t>
            </a:r>
          </a:p>
        </p:txBody>
      </p:sp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– example 2/2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05AA1A-60F0-42AC-AC66-AA7796C0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This will load at least 4 * pageSize products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This will execute “SELECT * FROM Products LIMIT 60, 20”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E828760-B445-4C5A-B370-39D86A47094E}"/>
              </a:ext>
            </a:extLst>
          </p:cNvPr>
          <p:cNvSpPr txBox="1">
            <a:spLocks/>
          </p:cNvSpPr>
          <p:nvPr/>
        </p:nvSpPr>
        <p:spPr>
          <a:xfrm>
            <a:off x="303212" y="1905000"/>
            <a:ext cx="1112678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pageSize = 20;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IEnumerable&lt;Product&gt; products = context.GetEnumerableProducts();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productsOnPage4 = products.Skip(pageSize * 3).Take(pageSize);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7FE862D-1B7B-4766-88CF-4481BF64F664}"/>
              </a:ext>
            </a:extLst>
          </p:cNvPr>
          <p:cNvSpPr txBox="1">
            <a:spLocks/>
          </p:cNvSpPr>
          <p:nvPr/>
        </p:nvSpPr>
        <p:spPr>
          <a:xfrm>
            <a:off x="211290" y="4722827"/>
            <a:ext cx="1112678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pageSize = 20;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IQueryable&lt;Product&gt; products = context.GetQueryableProducts();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productsOnPage4 = products.Skip(pageSize * 3).Take(pageSize);</a:t>
            </a:r>
          </a:p>
        </p:txBody>
      </p:sp>
    </p:spTree>
    <p:extLst>
      <p:ext uri="{BB962C8B-B14F-4D97-AF65-F5344CB8AC3E}">
        <p14:creationId xmlns:p14="http://schemas.microsoft.com/office/powerpoint/2010/main" val="82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functions vs. expression trees</a:t>
            </a:r>
          </a:p>
          <a:p>
            <a:pPr lvl="1"/>
            <a:r>
              <a:rPr lang="en-US" dirty="0"/>
              <a:t>A function is defined as </a:t>
            </a:r>
            <a:r>
              <a:rPr lang="en-US" dirty="0">
                <a:solidFill>
                  <a:schemeClr val="accent1"/>
                </a:solidFill>
              </a:rPr>
              <a:t>Func&lt;TResult&gt;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Func&lt;T, TResult&gt;</a:t>
            </a:r>
            <a:r>
              <a:rPr lang="en-US" dirty="0"/>
              <a:t>, etc)</a:t>
            </a:r>
          </a:p>
          <a:p>
            <a:pPr lvl="1"/>
            <a:r>
              <a:rPr lang="en-US" dirty="0"/>
              <a:t>This is pretty much a pointer to the method (delegate)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 tree data structure is defined as </a:t>
            </a:r>
            <a:r>
              <a:rPr lang="en-US" dirty="0">
                <a:solidFill>
                  <a:schemeClr val="accent1"/>
                </a:solidFill>
              </a:rPr>
              <a:t>Expression&lt;Func&lt;TResult&gt;&gt;</a:t>
            </a:r>
          </a:p>
          <a:p>
            <a:pPr lvl="1"/>
            <a:r>
              <a:rPr lang="en-US" dirty="0"/>
              <a:t>The tree structure describes what a lambda expression does</a:t>
            </a:r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- example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EC96C39-B682-4783-B445-C270FC9F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88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Regular (delegate)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744453-DC86-405C-8A7C-3857D13DEC29}"/>
              </a:ext>
            </a:extLst>
          </p:cNvPr>
          <p:cNvSpPr txBox="1">
            <a:spLocks/>
          </p:cNvSpPr>
          <p:nvPr/>
        </p:nvSpPr>
        <p:spPr>
          <a:xfrm>
            <a:off x="303212" y="1905000"/>
            <a:ext cx="1112678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Func&lt;int, string&gt; anonPage = (i) =&gt;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Page {i}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string anonPage(int i) {return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Page {i}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EE80629-C177-4443-B158-AC11D4D05210}"/>
              </a:ext>
            </a:extLst>
          </p:cNvPr>
          <p:cNvSpPr txBox="1">
            <a:spLocks/>
          </p:cNvSpPr>
          <p:nvPr/>
        </p:nvSpPr>
        <p:spPr>
          <a:xfrm>
            <a:off x="281571" y="2950488"/>
            <a:ext cx="11804822" cy="6885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Expression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4DAEAD-177F-4373-AEEB-E53915F5F2C1}"/>
              </a:ext>
            </a:extLst>
          </p:cNvPr>
          <p:cNvSpPr txBox="1">
            <a:spLocks/>
          </p:cNvSpPr>
          <p:nvPr/>
        </p:nvSpPr>
        <p:spPr>
          <a:xfrm>
            <a:off x="303212" y="3651684"/>
            <a:ext cx="1112678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Expression&lt;Func&lt;int, string&gt;&gt; anonPage = (i) =&gt;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Page {i}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7B2D9C8-394B-4C64-9F1B-DB6EC2E44F66}"/>
              </a:ext>
            </a:extLst>
          </p:cNvPr>
          <p:cNvSpPr txBox="1">
            <a:spLocks/>
          </p:cNvSpPr>
          <p:nvPr/>
        </p:nvSpPr>
        <p:spPr>
          <a:xfrm>
            <a:off x="204867" y="4405561"/>
            <a:ext cx="11804822" cy="6885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Cannot use var to make implicit-typed variable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27B60F7-3CC2-4409-8EC4-C7C0C29298CA}"/>
              </a:ext>
            </a:extLst>
          </p:cNvPr>
          <p:cNvSpPr txBox="1">
            <a:spLocks/>
          </p:cNvSpPr>
          <p:nvPr/>
        </p:nvSpPr>
        <p:spPr>
          <a:xfrm>
            <a:off x="303212" y="5159439"/>
            <a:ext cx="11126788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anonPage = () =&gt; </a:t>
            </a:r>
            <a:r>
              <a:rPr lang="en-US" sz="2400" dirty="0">
                <a:solidFill>
                  <a:schemeClr val="tx1"/>
                </a:solidFill>
              </a:rPr>
              <a:t>10; //Nope, compiler error</a:t>
            </a: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38CA0-18B7-455C-8B83-6F6CFDF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what’s inside? 1/2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673EA2-C3B8-4504-A2B7-507C679A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184236"/>
            <a:ext cx="5181599" cy="3140363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993047-69D6-4FD5-8581-DAEA56CDE276}"/>
              </a:ext>
            </a:extLst>
          </p:cNvPr>
          <p:cNvSpPr txBox="1">
            <a:spLocks/>
          </p:cNvSpPr>
          <p:nvPr/>
        </p:nvSpPr>
        <p:spPr>
          <a:xfrm>
            <a:off x="303212" y="1183626"/>
            <a:ext cx="1112678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Expression&lt;Func&lt;int, string&gt;&gt; expr = i =&gt; i == 0 ? "Zero" : 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 &lt; 0 ? "Negative" : i % 2 == 0 ? "E: "Odd";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IEnumerable&lt;string&gt; result = integers.Select(expr);</a:t>
            </a:r>
          </a:p>
        </p:txBody>
      </p:sp>
    </p:spTree>
    <p:extLst>
      <p:ext uri="{BB962C8B-B14F-4D97-AF65-F5344CB8AC3E}">
        <p14:creationId xmlns:p14="http://schemas.microsoft.com/office/powerpoint/2010/main" val="1840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what’s inside? 2/2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209EF-F4C9-46AA-A76D-42F73D42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13" y="1042056"/>
            <a:ext cx="7343999" cy="53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3" y="4205103"/>
            <a:ext cx="10363200" cy="1568497"/>
          </a:xfrm>
        </p:spPr>
        <p:txBody>
          <a:bodyPr/>
          <a:lstStyle/>
          <a:p>
            <a:r>
              <a:rPr lang="en-US" noProof="1"/>
              <a:t>IEnumerable interface and collections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LINQ was created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17277-1D0A-49DC-B324-124D3811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52" y="1724246"/>
            <a:ext cx="301032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as data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DEDAF-6261-4E8B-8A71-A33F5D6D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Expression (trees) are the data</a:t>
            </a:r>
          </a:p>
          <a:p>
            <a:pPr lvl="1"/>
            <a:r>
              <a:rPr lang="en-US" dirty="0"/>
              <a:t>Can be constructed with lambda expressions or using API syntax</a:t>
            </a:r>
          </a:p>
          <a:p>
            <a:pPr lvl="1"/>
            <a:r>
              <a:rPr lang="en-US" dirty="0"/>
              <a:t>Can be compiled to a delegate </a:t>
            </a:r>
            <a:r>
              <a:rPr lang="en-US" dirty="0">
                <a:solidFill>
                  <a:schemeClr val="accent1"/>
                </a:solidFill>
              </a:rPr>
              <a:t>Func&lt;T&gt;</a:t>
            </a:r>
          </a:p>
          <a:p>
            <a:pPr lvl="1"/>
            <a:r>
              <a:rPr lang="en-US" dirty="0"/>
              <a:t>It’s like a language within the language</a:t>
            </a:r>
          </a:p>
          <a:p>
            <a:pPr lvl="1"/>
            <a:r>
              <a:rPr lang="en-US" dirty="0"/>
              <a:t>Trees can be observed/translated/modified using </a:t>
            </a:r>
            <a:r>
              <a:rPr lang="en-US" dirty="0">
                <a:solidFill>
                  <a:schemeClr val="accent1"/>
                </a:solidFill>
              </a:rPr>
              <a:t>ExpressionVisitor</a:t>
            </a:r>
          </a:p>
          <a:p>
            <a:pPr lvl="1"/>
            <a:r>
              <a:rPr lang="en-US" dirty="0"/>
              <a:t>Translating a </a:t>
            </a:r>
            <a:r>
              <a:rPr lang="en-US" dirty="0">
                <a:solidFill>
                  <a:schemeClr val="accent1"/>
                </a:solidFill>
              </a:rPr>
              <a:t>Func&lt;T&gt;</a:t>
            </a:r>
            <a:r>
              <a:rPr lang="en-US" dirty="0"/>
              <a:t> to an </a:t>
            </a:r>
            <a:r>
              <a:rPr lang="en-US" dirty="0">
                <a:solidFill>
                  <a:schemeClr val="accent1"/>
                </a:solidFill>
              </a:rPr>
              <a:t>Expression&lt;Func&lt;T&gt;&gt;</a:t>
            </a:r>
            <a:r>
              <a:rPr lang="en-US" dirty="0"/>
              <a:t> would mean to decompile the method (not very useful)</a:t>
            </a:r>
          </a:p>
        </p:txBody>
      </p:sp>
    </p:spTree>
    <p:extLst>
      <p:ext uri="{BB962C8B-B14F-4D97-AF65-F5344CB8AC3E}">
        <p14:creationId xmlns:p14="http://schemas.microsoft.com/office/powerpoint/2010/main" val="40606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compiling an Expression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090EE4C-F5A5-4B18-ABC7-E67640B01764}"/>
              </a:ext>
            </a:extLst>
          </p:cNvPr>
          <p:cNvSpPr txBox="1">
            <a:spLocks/>
          </p:cNvSpPr>
          <p:nvPr/>
        </p:nvSpPr>
        <p:spPr>
          <a:xfrm>
            <a:off x="531018" y="1151121"/>
            <a:ext cx="11278394" cy="4825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Expression&lt;Func&lt;int, string&gt;&gt; expression = (i) =&gt;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Page {i}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Func&lt;int, string&gt; func = expression.Compile();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result = func(5);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//result will contain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Page 5</a:t>
            </a:r>
            <a:r>
              <a:rPr lang="bg-BG" sz="2400" dirty="0">
                <a:solidFill>
                  <a:schemeClr val="tx1"/>
                </a:solidFill>
              </a:rPr>
              <a:t>“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parameterI = Expression.Parameter(typeof(int),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constantOne = Expression.Constant(1);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sum = Expression.Add(constantOne, parameterI);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Expression&lt;Func&lt;int, int&gt;&gt; expression =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Expression.Lambda&lt;Func&lt;int, int&gt;&gt;(sum, new[]{ parameterI });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Func&lt;int, int&gt; func = expression.Compile();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var result = func(5);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//result will contain 6</a:t>
            </a: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317A9-5FC9-4100-B692-F5B50F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2E7B5-A086-42E3-A3A7-AA8E7EE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expression trees – 1/2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55B497-17DA-42F8-B530-3F2A3E61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151122"/>
            <a:ext cx="6878085" cy="51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E97F3-681F-4330-924E-FE13F9A4F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519541-28C7-414A-8638-55A9AE5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expression trees – 2/2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A76AA-269A-4278-B38D-3958BE7A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466794"/>
            <a:ext cx="8674999" cy="5094303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2B394B7-EBD7-41F4-B1A6-83A26C7C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5" y="806381"/>
            <a:ext cx="11804822" cy="688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expression tree for (1 + 2) - abs(-3) * x²</a:t>
            </a:r>
          </a:p>
        </p:txBody>
      </p:sp>
    </p:spTree>
    <p:extLst>
      <p:ext uri="{BB962C8B-B14F-4D97-AF65-F5344CB8AC3E}">
        <p14:creationId xmlns:p14="http://schemas.microsoft.com/office/powerpoint/2010/main" val="317340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06630-F4B3-4FC6-B1CE-C9142E475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2B762B-4732-4065-BA44-EB870F3DE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655919"/>
              </p:ext>
            </p:extLst>
          </p:nvPr>
        </p:nvGraphicFramePr>
        <p:xfrm>
          <a:off x="197017" y="1038602"/>
          <a:ext cx="1180465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2279133671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281288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addition w/o overflow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7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AddChecked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Arithmetic addition with overflow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 logical AND operation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ArrayIndex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 an item in 1-dimensional array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8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call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operator – a ? b : c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 comparison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8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GreaterThanOrEqual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5 (numerical comparison)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2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MemberAccess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from field or property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5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a constructor or creates an object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5809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ACDB9B3-79C2-441D-9936-2CB446FE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node types – 1/2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209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91454-35B8-4858-AAE9-946A4E65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7E20DB-6453-459E-A7A5-31700FC59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584418"/>
              </p:ext>
            </p:extLst>
          </p:nvPr>
        </p:nvGraphicFramePr>
        <p:xfrm>
          <a:off x="190500" y="1150938"/>
          <a:ext cx="11804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1264063216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397218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NewArrayInit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1-dimensional array from a list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1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a parameter in the context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“switch” operator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1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operation that throws an exception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try/catch expression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TypeAs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“as” C# operator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2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TypeIs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“is” C# operator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396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0FD7367-47E4-4260-A0B9-C285BEFA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node types – 2/2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060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DDE51-BEEB-4F58-B01B-C7BF94CA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6B2-E206-4806-93FC-7E63C32DF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10110"/>
              </p:ext>
            </p:extLst>
          </p:nvPr>
        </p:nvGraphicFramePr>
        <p:xfrm>
          <a:off x="190584" y="1038602"/>
          <a:ext cx="1180465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63586021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74088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types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AddChecked, And, Equal, LeftShift, 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7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ConditionalExpression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Expression&lt;T&gt;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ListInitExpression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ListInit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3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MemberAccess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MethodCallExpression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2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UnaryExpression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ArrayLength, Increment, IsTrue, Not, 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498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254BAB3-9807-4EC2-95B7-4987BD1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expression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612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2545C-5100-406E-91AB-B6D074068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24E1F-DCB0-42FB-B152-FCA7492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Visiting the expression tree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2ED7-783A-4AA1-9AA2-FEAAADEF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28" y="950454"/>
            <a:ext cx="11804650" cy="5570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Visit </a:t>
            </a:r>
            <a:r>
              <a:rPr lang="en-US" dirty="0"/>
              <a:t>method is long but simple</a:t>
            </a:r>
          </a:p>
          <a:p>
            <a:r>
              <a:rPr lang="en-US" dirty="0"/>
              <a:t>There is a specific method for visiting each type of node, based on the available properties</a:t>
            </a:r>
          </a:p>
          <a:p>
            <a:r>
              <a:rPr lang="en-US" dirty="0"/>
              <a:t>E.g. BinaryExpression has </a:t>
            </a:r>
            <a:r>
              <a:rPr lang="en-US" dirty="0">
                <a:solidFill>
                  <a:schemeClr val="accent1"/>
                </a:solidFill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Right</a:t>
            </a:r>
          </a:p>
          <a:p>
            <a:r>
              <a:rPr lang="en-US" dirty="0">
                <a:solidFill>
                  <a:schemeClr val="accent1"/>
                </a:solidFill>
              </a:rPr>
              <a:t>ConstantExpression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ParameterExpression </a:t>
            </a:r>
            <a:r>
              <a:rPr lang="en-US" dirty="0"/>
              <a:t>are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leaf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expressions</a:t>
            </a:r>
          </a:p>
          <a:p>
            <a:r>
              <a:rPr lang="en-US" dirty="0">
                <a:solidFill>
                  <a:schemeClr val="accent1"/>
                </a:solidFill>
              </a:rPr>
              <a:t>MethodCallExpression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InvocationExpression</a:t>
            </a:r>
            <a:r>
              <a:rPr lang="en-US" dirty="0"/>
              <a:t> need to visit their parameters</a:t>
            </a:r>
          </a:p>
          <a:p>
            <a:r>
              <a:rPr lang="en-US" dirty="0">
                <a:solidFill>
                  <a:schemeClr val="accent1"/>
                </a:solidFill>
              </a:rPr>
              <a:t>LambdaExpression</a:t>
            </a:r>
            <a:r>
              <a:rPr lang="en-US" dirty="0"/>
              <a:t> needs to visit its </a:t>
            </a:r>
            <a:r>
              <a:rPr lang="en-US" dirty="0">
                <a:solidFill>
                  <a:schemeClr val="accent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218784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4A8F1-AA6A-45DA-85E5-6E3325F96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12A7-9A49-43E2-AD70-8AFB9382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translate the tree into another form</a:t>
            </a:r>
          </a:p>
          <a:p>
            <a:pPr lvl="1"/>
            <a:r>
              <a:rPr lang="en-US" dirty="0"/>
              <a:t>LINQ to SQL converts in-memory expression tree to a SQL query</a:t>
            </a:r>
          </a:p>
          <a:p>
            <a:r>
              <a:rPr lang="en-US" dirty="0"/>
              <a:t>To modify the properties of a node</a:t>
            </a:r>
          </a:p>
          <a:p>
            <a:pPr lvl="1"/>
            <a:r>
              <a:rPr lang="en-US" dirty="0"/>
              <a:t>Once constructed nodes are immutable and we need to create a new node to replace the old one</a:t>
            </a:r>
          </a:p>
          <a:p>
            <a:r>
              <a:rPr lang="en-US" dirty="0"/>
              <a:t>To add/remove nodes or combine branches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31B572-8290-400B-B5AE-DF43A36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Visit the tree?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53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C2BE5-797D-4250-B3D7-3E5AEF42F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63B5-5F2C-4A9A-A331-2BA6C6EF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methods for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operate on </a:t>
            </a:r>
            <a:r>
              <a:rPr lang="en-US" dirty="0">
                <a:solidFill>
                  <a:schemeClr val="accent1"/>
                </a:solidFill>
              </a:rPr>
              <a:t>Func&lt;T&gt;</a:t>
            </a:r>
          </a:p>
          <a:p>
            <a:r>
              <a:rPr lang="en-US" dirty="0"/>
              <a:t>Extension methods for </a:t>
            </a:r>
            <a:r>
              <a:rPr lang="en-US" dirty="0">
                <a:solidFill>
                  <a:schemeClr val="accent1"/>
                </a:solidFill>
              </a:rPr>
              <a:t>IQueryable</a:t>
            </a:r>
            <a:r>
              <a:rPr lang="en-US" dirty="0"/>
              <a:t> operate on </a:t>
            </a:r>
            <a:r>
              <a:rPr lang="en-US" dirty="0">
                <a:solidFill>
                  <a:schemeClr val="accent1"/>
                </a:solidFill>
              </a:rPr>
              <a:t>Expression&lt;Func&lt;T&gt;&gt;</a:t>
            </a:r>
          </a:p>
          <a:p>
            <a:r>
              <a:rPr lang="en-US" dirty="0"/>
              <a:t>If you pass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to an </a:t>
            </a:r>
            <a:r>
              <a:rPr lang="en-US" dirty="0">
                <a:solidFill>
                  <a:schemeClr val="accent1"/>
                </a:solidFill>
              </a:rPr>
              <a:t>IQueryable</a:t>
            </a:r>
            <a:r>
              <a:rPr lang="en-US" dirty="0"/>
              <a:t> method it will work because </a:t>
            </a:r>
            <a:r>
              <a:rPr lang="en-US" dirty="0">
                <a:solidFill>
                  <a:schemeClr val="accent1"/>
                </a:solidFill>
              </a:rPr>
              <a:t>IQueryable</a:t>
            </a:r>
            <a:r>
              <a:rPr lang="en-US" dirty="0"/>
              <a:t> inherits from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, but:</a:t>
            </a:r>
          </a:p>
          <a:p>
            <a:pPr lvl="1"/>
            <a:r>
              <a:rPr lang="en-US" dirty="0"/>
              <a:t>It will use </a:t>
            </a:r>
            <a:r>
              <a:rPr lang="en-US" dirty="0">
                <a:solidFill>
                  <a:schemeClr val="accent1"/>
                </a:solidFill>
              </a:rPr>
              <a:t>IEnumerable</a:t>
            </a:r>
            <a:r>
              <a:rPr lang="en-US" dirty="0"/>
              <a:t> extension method</a:t>
            </a:r>
          </a:p>
          <a:p>
            <a:pPr lvl="1"/>
            <a:r>
              <a:rPr lang="en-US" dirty="0"/>
              <a:t>All entities will be loaded into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3DCAD4-7068-47BE-9C6E-596E1156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LINQ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0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Consolas" panose="020B0609020204030204" pitchFamily="49" charset="0"/>
              </a:rPr>
              <a:t>Supports 3 major actions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MoveNext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Reset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Current</a:t>
            </a:r>
          </a:p>
          <a:p>
            <a:pPr lvl="1"/>
            <a:r>
              <a:rPr lang="en-US" dirty="0"/>
              <a:t>Used with foreach()</a:t>
            </a:r>
          </a:p>
          <a:p>
            <a:pPr lvl="1"/>
            <a:r>
              <a:rPr lang="en-US" dirty="0"/>
              <a:t>Iterates through all of the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IEnumerable and 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20FD3-8336-4AB7-A183-D40E8EAF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BD4F-78D4-4179-89DF-35268834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REST-based protocol for CRUD-style operations</a:t>
            </a:r>
          </a:p>
          <a:p>
            <a:r>
              <a:rPr lang="en-US" dirty="0"/>
              <a:t>The data access API in a web-based world</a:t>
            </a:r>
          </a:p>
          <a:p>
            <a:r>
              <a:rPr lang="en-US" dirty="0"/>
              <a:t>Built on top of AtomPub, which is built on top of Atom</a:t>
            </a:r>
          </a:p>
          <a:p>
            <a:r>
              <a:rPr lang="en-US" dirty="0"/>
              <a:t>Basically all results and requests are done in XML or JSON</a:t>
            </a:r>
          </a:p>
          <a:p>
            <a:r>
              <a:rPr lang="en-US" dirty="0"/>
              <a:t>Exposed as service URLs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916915-A177-4FDF-96AD-96A46519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OData?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093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0D04F-DB08-459C-B9A8-D395A897B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F9F412-6D5F-449E-9988-E7F85457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75" y="1926431"/>
            <a:ext cx="6972300" cy="40195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B8A276-0FC3-4D6A-BB7A-D6DBBF5C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usage of OData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79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38D85-27FC-41CA-98EC-F267BFD8D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FD46-84DE-446B-8975-BD879E10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component – </a:t>
            </a:r>
            <a:r>
              <a:rPr lang="en-US" dirty="0">
                <a:solidFill>
                  <a:schemeClr val="accent1"/>
                </a:solidFill>
              </a:rPr>
              <a:t>Entity</a:t>
            </a:r>
          </a:p>
          <a:p>
            <a:r>
              <a:rPr lang="en-US" dirty="0"/>
              <a:t>Entities are connected through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</a:p>
          <a:p>
            <a:r>
              <a:rPr lang="en-US" dirty="0"/>
              <a:t>Associations can be </a:t>
            </a:r>
            <a:r>
              <a:rPr lang="en-US" dirty="0">
                <a:solidFill>
                  <a:schemeClr val="accent1"/>
                </a:solidFill>
              </a:rPr>
              <a:t>one-to-one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many-to-one</a:t>
            </a:r>
          </a:p>
          <a:p>
            <a:r>
              <a:rPr lang="en-US" dirty="0"/>
              <a:t>Associations can be </a:t>
            </a:r>
            <a:r>
              <a:rPr lang="en-US" dirty="0">
                <a:solidFill>
                  <a:schemeClr val="accent1"/>
                </a:solidFill>
              </a:rPr>
              <a:t>unidirectional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bidirectional</a:t>
            </a:r>
          </a:p>
          <a:p>
            <a:r>
              <a:rPr lang="en-US" dirty="0"/>
              <a:t>All entities are organized into hierarchy</a:t>
            </a:r>
          </a:p>
          <a:p>
            <a:pPr lvl="1"/>
            <a:r>
              <a:rPr lang="en-US" dirty="0"/>
              <a:t>Entity set</a:t>
            </a:r>
          </a:p>
          <a:p>
            <a:pPr lvl="1"/>
            <a:r>
              <a:rPr lang="en-US" dirty="0"/>
              <a:t>Entity container</a:t>
            </a:r>
          </a:p>
          <a:p>
            <a:r>
              <a:rPr lang="en-US" dirty="0"/>
              <a:t>EDM describes only the </a:t>
            </a:r>
            <a:r>
              <a:rPr lang="en-US" dirty="0">
                <a:solidFill>
                  <a:schemeClr val="accent1"/>
                </a:solidFill>
              </a:rPr>
              <a:t>logical structure</a:t>
            </a:r>
          </a:p>
          <a:p>
            <a:r>
              <a:rPr lang="en-US" dirty="0"/>
              <a:t>How data is stored physically is irrelevant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842271-E928-4D60-AEA0-29D276C7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 – 1/3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331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1BA8D-FD96-4840-854A-579A99B4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1270-C139-4453-B454-508AE83B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contains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r>
              <a:rPr lang="en-US" dirty="0"/>
              <a:t>Properties can be of any of 14 commonly used types like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Int32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Guid</a:t>
            </a:r>
          </a:p>
          <a:p>
            <a:pPr lvl="1"/>
            <a:r>
              <a:rPr lang="en-US" dirty="0"/>
              <a:t>Double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77E6C-66B8-4A25-9F02-0F7F6E8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 – 2/3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541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DA9E1-E5E3-405F-B179-ACBCD6052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C296-E138-42C2-837A-36944755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properties are called </a:t>
            </a:r>
            <a:r>
              <a:rPr lang="en-US" dirty="0">
                <a:solidFill>
                  <a:schemeClr val="accent1"/>
                </a:solidFill>
              </a:rPr>
              <a:t>Navigation Properties</a:t>
            </a:r>
          </a:p>
          <a:p>
            <a:r>
              <a:rPr lang="en-US" dirty="0"/>
              <a:t>They represent the associations</a:t>
            </a:r>
          </a:p>
          <a:p>
            <a:endParaRPr lang="en-US" dirty="0"/>
          </a:p>
          <a:p>
            <a:r>
              <a:rPr lang="en-US" dirty="0"/>
              <a:t>Entities might be mapped to:</a:t>
            </a:r>
          </a:p>
          <a:p>
            <a:pPr lvl="1"/>
            <a:r>
              <a:rPr lang="en-US" dirty="0"/>
              <a:t>Relational database tables</a:t>
            </a:r>
          </a:p>
          <a:p>
            <a:pPr lvl="1"/>
            <a:r>
              <a:rPr lang="en-US" dirty="0"/>
              <a:t>Server-side-objects (e.g. Java components)</a:t>
            </a:r>
          </a:p>
          <a:p>
            <a:pPr lvl="1"/>
            <a:r>
              <a:rPr lang="en-US" dirty="0"/>
              <a:t>Physical files on a server (e.g. attachments to a message)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7EB0F9-0E5A-4099-BF6E-17AB18E9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 – 3/3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177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BCE8B-D7BF-4E73-A4F0-927A69F05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DEC0-4F9E-406B-9BA5-6968B99C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Read</a:t>
            </a:r>
          </a:p>
          <a:p>
            <a:r>
              <a:rPr lang="en-US" dirty="0"/>
              <a:t>POST – Create</a:t>
            </a:r>
          </a:p>
          <a:p>
            <a:r>
              <a:rPr lang="en-US" dirty="0"/>
              <a:t>PUT – Update, replaces ALL properties</a:t>
            </a:r>
          </a:p>
          <a:p>
            <a:r>
              <a:rPr lang="en-US" dirty="0"/>
              <a:t>MERGE – Update, replaces only specified properties</a:t>
            </a:r>
          </a:p>
          <a:p>
            <a:r>
              <a:rPr lang="en-US" dirty="0"/>
              <a:t>DELETE - Delete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EDF4D-C783-4B40-B7EC-B505365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using REST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07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442C1-9887-4F10-99BC-89EDC3DD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546024-7323-4E75-8C09-7DD8886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OData result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75E2ACF-CCCA-44F2-9DA4-EA60585BC494}"/>
              </a:ext>
            </a:extLst>
          </p:cNvPr>
          <p:cNvSpPr txBox="1">
            <a:spLocks/>
          </p:cNvSpPr>
          <p:nvPr/>
        </p:nvSpPr>
        <p:spPr>
          <a:xfrm>
            <a:off x="192001" y="2029325"/>
            <a:ext cx="11804821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&lt;service xml:base="https://services.odata.org/V3/OData/OData.svc/"&gt;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&lt;workspace&gt;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&lt;atom:title&gt;Default&lt;/atom:title&gt;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&lt;collectionhref="Products"&gt;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&lt;atom:title&gt;Products&lt;/atom:title&gt;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&lt;/collection&gt;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&lt;collectionhref="ProductDetails"&gt;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&lt;atom:title&gt;ProductDetails&lt;/atom:title&gt;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&lt;/collection&gt;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  …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  &lt;/workspace&gt;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</a:rPr>
              <a:t>&lt;/service&gt;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261050-75D1-4C98-9172-E8957D7A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4" y="1047044"/>
            <a:ext cx="11804822" cy="637675"/>
          </a:xfrm>
        </p:spPr>
        <p:txBody>
          <a:bodyPr>
            <a:normAutofit/>
          </a:bodyPr>
          <a:lstStyle/>
          <a:p>
            <a:r>
              <a:rPr lang="en-US" dirty="0"/>
              <a:t>https://services.odata.org/v3/OData/OData.svc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6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18408-C877-4FAD-897A-E923694C6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13C1-2F44-4135-BF2B-2477DC56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984303"/>
            <a:ext cx="11804822" cy="601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https://services.odata.org/v3/OData/OData.svc/$metadata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08C8B-C638-43AD-99C8-C0ADD8D2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OData result - metadata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2F3F9E9-C58C-407A-B94F-BE38AA38B823}"/>
              </a:ext>
            </a:extLst>
          </p:cNvPr>
          <p:cNvSpPr txBox="1">
            <a:spLocks/>
          </p:cNvSpPr>
          <p:nvPr/>
        </p:nvSpPr>
        <p:spPr>
          <a:xfrm>
            <a:off x="195189" y="1585782"/>
            <a:ext cx="11804821" cy="457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&lt;edmx:Edmx Version="1.0"&gt;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&lt;edmx:DataServices m:DataServiceVersion="3.0" m:MaxDataServiceVersion="3.0"&gt;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&lt;Schema Namespace="ODataDemo"&gt;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&lt;EntityType Name="Product"&gt;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&lt;Key&gt;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  &lt;PropertyRef Name="ID"/&gt;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&lt;/Key&gt;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&lt;Property Name="ID" Type="Edm.Int32“ Nullable="false"/&gt;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&lt;Property Name="Name" Type="Edm.String" m:FC_TargetPath="SyndicationTitle" m:FC_ContentKind="text" m:FC_KeepInContent="false"/&gt;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&lt;Property Name="Description" Type="Edm.String" m:FC_TargetPath="SyndicationSummary" m:FC_ContentKind="text“ m:FC_KeepInContent="false"/&gt;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&lt;NavigationProperty Name="ProductDetail" Relationship="ODataDemo.Product_ProductDetail_ProductDetail_Product" ToRole="ProductDetail_Product"                                                                                        FromRole="Product_ProductDetail"/&gt;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&lt;/EntityType&gt;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&lt;EntityType Name="ProductDetail" BaseType="ODataDemo.Product"&gt;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&lt;Key&gt;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  &lt;PropertyRef Name="ProductID"/&gt;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&lt;/Key&gt;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&lt;Property Name="ProductID" Type="Edm.Int32" Nullable="false"/&gt;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&lt;Property Name="Details" Type="Edm.String"/&gt;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  &lt;NavigationProperty Name="Product" Relationship="ODataDemo.Product_ProductDetail_ProductDetail_Product" ToRole="Product_ProductDetail" FromRole="ProductDetail_Product"/&gt;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  &lt;/EntityType&gt;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  &lt;/Schema&gt;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  &lt;/edmx:DataServices&gt;</a:t>
            </a:r>
          </a:p>
          <a:p>
            <a:pPr>
              <a:lnSpc>
                <a:spcPct val="80000"/>
              </a:lnSpc>
            </a:pPr>
            <a:r>
              <a:rPr lang="en-US" sz="1300" noProof="1">
                <a:solidFill>
                  <a:schemeClr val="tx1"/>
                </a:solidFill>
              </a:rPr>
              <a:t>&lt;/edmx:Edmx&gt;</a:t>
            </a:r>
          </a:p>
        </p:txBody>
      </p:sp>
    </p:spTree>
    <p:extLst>
      <p:ext uri="{BB962C8B-B14F-4D97-AF65-F5344CB8AC3E}">
        <p14:creationId xmlns:p14="http://schemas.microsoft.com/office/powerpoint/2010/main" val="35023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BF523-A665-4C57-A076-E1C67AE6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C4CF-63A8-4B2D-AE4D-8EAF49AB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24967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WCF Data Services</a:t>
            </a:r>
            <a:r>
              <a:rPr lang="en-US" dirty="0"/>
              <a:t> (.NET 4.0+)</a:t>
            </a:r>
          </a:p>
          <a:p>
            <a:r>
              <a:rPr lang="en-US" dirty="0">
                <a:solidFill>
                  <a:schemeClr val="accent1"/>
                </a:solidFill>
              </a:rPr>
              <a:t>XMLHttpRequest</a:t>
            </a:r>
            <a:r>
              <a:rPr lang="en-US" dirty="0"/>
              <a:t> in browser that support it</a:t>
            </a:r>
          </a:p>
          <a:p>
            <a:r>
              <a:rPr lang="en-US" dirty="0">
                <a:solidFill>
                  <a:schemeClr val="accent1"/>
                </a:solidFill>
              </a:rPr>
              <a:t>jQuery</a:t>
            </a:r>
          </a:p>
          <a:p>
            <a:r>
              <a:rPr lang="en-US" dirty="0">
                <a:solidFill>
                  <a:schemeClr val="accent1"/>
                </a:solidFill>
              </a:rPr>
              <a:t>LINQPad</a:t>
            </a:r>
          </a:p>
          <a:p>
            <a:r>
              <a:rPr lang="en-US" dirty="0"/>
              <a:t>Anything that can talk with HTTP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E2394-309A-4093-8B28-66D6C020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client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842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F26E-4B8B-41EB-B3FE-A19BDECB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8280-0124-446D-ACFF-E77CE56E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WCF Data Services do not support some of the LINQ methods</a:t>
            </a:r>
          </a:p>
          <a:p>
            <a:pPr lvl="1"/>
            <a:r>
              <a:rPr lang="en-US" dirty="0"/>
              <a:t>All, Any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GroupBy</a:t>
            </a:r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ElementAt</a:t>
            </a:r>
          </a:p>
          <a:p>
            <a:r>
              <a:rPr lang="en-US" dirty="0"/>
              <a:t>Unit tests with mocked contexts will work, but…</a:t>
            </a:r>
          </a:p>
          <a:p>
            <a:r>
              <a:rPr lang="en-US" dirty="0"/>
              <a:t>… code tested by passing tests will fail at runtime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E4EB-5C8F-4C48-9C01-E7ED9491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29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3491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inside an </a:t>
            </a:r>
            <a:r>
              <a:rPr lang="en-US" dirty="0">
                <a:solidFill>
                  <a:schemeClr val="accent1"/>
                </a:solidFill>
              </a:rPr>
              <a:t>iterator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deferred (lazy) evaluation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yield return provides the next value to the enumerator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yield break signals the end of iteration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 and yield break</a:t>
            </a: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dirty="0"/>
              <a:t>JSON and XML are cross platform data formats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noProof="1">
                <a:solidFill>
                  <a:schemeClr val="accent1"/>
                </a:solidFill>
              </a:rPr>
              <a:t>DataContractJsonSerializer</a:t>
            </a:r>
            <a:r>
              <a:rPr lang="en-GB" sz="3000" dirty="0">
                <a:solidFill>
                  <a:schemeClr val="accent1"/>
                </a:solidFill>
              </a:rPr>
              <a:t> </a:t>
            </a:r>
            <a:r>
              <a:rPr lang="en-GB" sz="3000" dirty="0"/>
              <a:t>is the default JSON </a:t>
            </a:r>
            <a:br>
              <a:rPr lang="en-GB" sz="3000" dirty="0"/>
            </a:br>
            <a:r>
              <a:rPr lang="en-GB" sz="3000" dirty="0"/>
              <a:t>Parser in C#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000" dirty="0">
                <a:solidFill>
                  <a:schemeClr val="accent1"/>
                </a:solidFill>
              </a:rPr>
              <a:t>JSON.NET</a:t>
            </a:r>
            <a:r>
              <a:rPr lang="en-GB" sz="3000" dirty="0"/>
              <a:t> is a fast framework for working with JSON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8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259550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361825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3B488-7EF5-4B29-8B67-2645CD10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65419-8632-4833-B518-539F53A2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IEnumerable and yield – example 1 / 2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F7B0FCA-991A-4C38-B41A-DBF1B1AE2A4E}"/>
              </a:ext>
            </a:extLst>
          </p:cNvPr>
          <p:cNvSpPr txBox="1">
            <a:spLocks/>
          </p:cNvSpPr>
          <p:nvPr/>
        </p:nvSpPr>
        <p:spPr>
          <a:xfrm>
            <a:off x="188815" y="1151117"/>
            <a:ext cx="1180641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public IEnumerable&lt;ValidationError&gt; GetErrors(Attribute attribute)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bg-BG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	if (attribute.CriticalError != null)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	yield return attribute.CriticalError;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	yield break;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     }</a:t>
            </a:r>
          </a:p>
          <a:p>
            <a:endParaRPr lang="bg-BG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foreach (var error in attribute.Errors)</a:t>
            </a:r>
          </a:p>
          <a:p>
            <a:r>
              <a:rPr lang="bg-BG" sz="240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	error.PropertyName = attribute.PropertyName;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yield return error;</a:t>
            </a:r>
          </a:p>
          <a:p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bg-BG" sz="2400" dirty="0">
                <a:solidFill>
                  <a:schemeClr val="tx1"/>
                </a:solidFill>
              </a:rPr>
              <a:t>}</a:t>
            </a:r>
          </a:p>
          <a:p>
            <a:r>
              <a:rPr lang="bg-BG" sz="2400" dirty="0">
                <a:solidFill>
                  <a:schemeClr val="tx1"/>
                </a:solidFill>
              </a:rPr>
              <a:t> }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4ACAD-E9F0-4027-9B04-F18706F6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ABBD08-7F0A-4F36-8CE7-D48B1F1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IEnumerable and yield – example 2 / 2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E502C0C-56A8-4ED5-8A3B-6F57CE576B96}"/>
              </a:ext>
            </a:extLst>
          </p:cNvPr>
          <p:cNvSpPr txBox="1">
            <a:spLocks/>
          </p:cNvSpPr>
          <p:nvPr/>
        </p:nvSpPr>
        <p:spPr>
          <a:xfrm>
            <a:off x="188815" y="1151117"/>
            <a:ext cx="1180641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IEnumerable&lt;string&gt; GetMonths()</a:t>
            </a:r>
          </a:p>
          <a:p>
            <a:r>
              <a:rPr lang="bg-BG" sz="2400" dirty="0">
                <a:solidFill>
                  <a:schemeClr val="tx1"/>
                </a:solidFill>
              </a:rPr>
              <a:t>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	yield return 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January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	yield return 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February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	yield return 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March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…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36DBB-BA6C-4BF6-B9A4-4356B910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1A31-EE5B-4D3A-9B91-3A714441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(Body)"/>
                <a:cs typeface="Consolas" panose="020B0609020204030204" pitchFamily="49" charset="0"/>
              </a:rPr>
              <a:t>Extends IEnumerable</a:t>
            </a:r>
            <a:endParaRPr lang="en-US" dirty="0">
              <a:latin typeface="Calibri (Body)"/>
            </a:endParaRPr>
          </a:p>
          <a:p>
            <a:pPr lvl="1"/>
            <a:r>
              <a:rPr lang="en-US" dirty="0"/>
              <a:t>Defines a property 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</a:p>
          <a:p>
            <a:pPr lvl="1"/>
            <a:r>
              <a:rPr lang="en-US" dirty="0"/>
              <a:t>Allows thread safety via </a:t>
            </a:r>
            <a:r>
              <a:rPr lang="en-US" dirty="0">
                <a:solidFill>
                  <a:schemeClr val="accent1"/>
                </a:solidFill>
              </a:rPr>
              <a:t>IsSynchronized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SyncRoot</a:t>
            </a:r>
          </a:p>
          <a:p>
            <a:pPr lvl="1"/>
            <a:r>
              <a:rPr lang="en-US" dirty="0"/>
              <a:t>Base type for sequential data types like Queue and Stack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BA688-2546-4E71-9650-4F82D45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ICollection and ICollection&lt;T&gt;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018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6612C-4187-4133-9DBA-CD50A4646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1456-D721-42DB-9DE3-B9BEEE6F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(Body)"/>
                <a:cs typeface="Consolas" panose="020B0609020204030204" pitchFamily="49" charset="0"/>
              </a:rPr>
              <a:t>Extends ICollection</a:t>
            </a:r>
            <a:endParaRPr lang="en-US" dirty="0">
              <a:latin typeface="Calibri (Body)"/>
            </a:endParaRPr>
          </a:p>
          <a:p>
            <a:pPr lvl="1"/>
            <a:r>
              <a:rPr lang="en-US" dirty="0"/>
              <a:t>Allows access to individual elements by index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Defines methods like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RemoveAt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US" dirty="0"/>
              <a:t>Can be read-only, fixed-size, and variable-size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69E8D-D248-4B40-84BB-084140A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IList and IList&lt;T&gt;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8048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12448</TotalTime>
  <Words>2646</Words>
  <Application>Microsoft Office PowerPoint</Application>
  <PresentationFormat>Custom</PresentationFormat>
  <Paragraphs>495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1_SoftUni 16x9</vt:lpstr>
      <vt:lpstr>LINQ &amp; OData</vt:lpstr>
      <vt:lpstr>Table of Contents</vt:lpstr>
      <vt:lpstr>IEnumerable interface and collections</vt:lpstr>
      <vt:lpstr>IEnumerable and IEnumerable&lt;T&gt;</vt:lpstr>
      <vt:lpstr>yield return and yield break</vt:lpstr>
      <vt:lpstr>IEnumerable and yield – example 1 / 2</vt:lpstr>
      <vt:lpstr>IEnumerable and yield – example 2 / 2</vt:lpstr>
      <vt:lpstr>ICollection and ICollection&lt;T&gt;</vt:lpstr>
      <vt:lpstr>IList and IList&lt;T&gt;</vt:lpstr>
      <vt:lpstr>Example – IList&lt;T&gt;</vt:lpstr>
      <vt:lpstr>IDictionary and IDictionary&lt;T&gt;</vt:lpstr>
      <vt:lpstr>LINQ to objects</vt:lpstr>
      <vt:lpstr>What is LINQ?</vt:lpstr>
      <vt:lpstr>Example – basic LINQ (declarative syntax)</vt:lpstr>
      <vt:lpstr>Example – basic LINQ (method syntax)</vt:lpstr>
      <vt:lpstr>Example 2 – advanced LINQ</vt:lpstr>
      <vt:lpstr>Different parts of the query</vt:lpstr>
      <vt:lpstr>Example 3 – advanced LINQ</vt:lpstr>
      <vt:lpstr>Deferred query evaluation</vt:lpstr>
      <vt:lpstr>LINQ operator types (1/2)</vt:lpstr>
      <vt:lpstr>LINQ operator types (2/2)</vt:lpstr>
      <vt:lpstr>IQueryable interface</vt:lpstr>
      <vt:lpstr>What is IQueryable?</vt:lpstr>
      <vt:lpstr>The difference – example 1/2</vt:lpstr>
      <vt:lpstr>The difference – example 2/2</vt:lpstr>
      <vt:lpstr>How does it work?</vt:lpstr>
      <vt:lpstr>How does it work - example</vt:lpstr>
      <vt:lpstr>Expressions – what’s inside? 1/2</vt:lpstr>
      <vt:lpstr>Expressions – what’s inside? 2/2</vt:lpstr>
      <vt:lpstr>Expressions as data</vt:lpstr>
      <vt:lpstr>Example – compiling an Expression</vt:lpstr>
      <vt:lpstr>Sample expression trees – 1/2</vt:lpstr>
      <vt:lpstr>Sample expression trees – 2/2</vt:lpstr>
      <vt:lpstr>Some node types – 1/2</vt:lpstr>
      <vt:lpstr>Some node types – 2/2</vt:lpstr>
      <vt:lpstr>Some expression types</vt:lpstr>
      <vt:lpstr>Visiting the expression tree</vt:lpstr>
      <vt:lpstr>Why do we Visit the tree?</vt:lpstr>
      <vt:lpstr>Extending LINQ</vt:lpstr>
      <vt:lpstr>What is OData?</vt:lpstr>
      <vt:lpstr>Common usage of OData</vt:lpstr>
      <vt:lpstr>Entity data model – 1/3</vt:lpstr>
      <vt:lpstr>Entity data model – 2/3</vt:lpstr>
      <vt:lpstr>Entity data model – 3/3</vt:lpstr>
      <vt:lpstr>CRUD operations using REST</vt:lpstr>
      <vt:lpstr>Sample OData result</vt:lpstr>
      <vt:lpstr>Sample OData result - metadata</vt:lpstr>
      <vt:lpstr>OData client libraries</vt:lpstr>
      <vt:lpstr>Be careful</vt:lpstr>
      <vt:lpstr>Summary</vt:lpstr>
      <vt:lpstr>External Format Processing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Zdravko Zdravkov</cp:lastModifiedBy>
  <cp:revision>407</cp:revision>
  <dcterms:created xsi:type="dcterms:W3CDTF">2014-01-02T17:00:34Z</dcterms:created>
  <dcterms:modified xsi:type="dcterms:W3CDTF">2019-02-20T17:54:22Z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