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9"/>
  </p:notesMasterIdLst>
  <p:handoutMasterIdLst>
    <p:handoutMasterId r:id="rId40"/>
  </p:handoutMasterIdLst>
  <p:sldIdLst>
    <p:sldId id="274" r:id="rId3"/>
    <p:sldId id="276" r:id="rId4"/>
    <p:sldId id="403" r:id="rId5"/>
    <p:sldId id="420" r:id="rId6"/>
    <p:sldId id="422" r:id="rId7"/>
    <p:sldId id="423" r:id="rId8"/>
    <p:sldId id="425" r:id="rId9"/>
    <p:sldId id="418" r:id="rId10"/>
    <p:sldId id="426" r:id="rId11"/>
    <p:sldId id="429" r:id="rId12"/>
    <p:sldId id="432" r:id="rId13"/>
    <p:sldId id="433" r:id="rId14"/>
    <p:sldId id="452" r:id="rId15"/>
    <p:sldId id="453" r:id="rId16"/>
    <p:sldId id="437" r:id="rId17"/>
    <p:sldId id="438" r:id="rId18"/>
    <p:sldId id="431" r:id="rId19"/>
    <p:sldId id="441" r:id="rId20"/>
    <p:sldId id="442" r:id="rId21"/>
    <p:sldId id="454" r:id="rId22"/>
    <p:sldId id="455" r:id="rId23"/>
    <p:sldId id="443" r:id="rId24"/>
    <p:sldId id="444" r:id="rId25"/>
    <p:sldId id="447" r:id="rId26"/>
    <p:sldId id="411" r:id="rId27"/>
    <p:sldId id="448" r:id="rId28"/>
    <p:sldId id="450" r:id="rId29"/>
    <p:sldId id="451" r:id="rId30"/>
    <p:sldId id="456" r:id="rId31"/>
    <p:sldId id="457" r:id="rId32"/>
    <p:sldId id="349" r:id="rId33"/>
    <p:sldId id="462" r:id="rId34"/>
    <p:sldId id="463" r:id="rId35"/>
    <p:sldId id="464" r:id="rId36"/>
    <p:sldId id="459" r:id="rId37"/>
    <p:sldId id="461"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3"/>
          </p14:sldIdLst>
        </p14:section>
        <p14:section name="SQL Basics" id="{54083675-7767-4D3E-A81A-34053BCA503C}">
          <p14:sldIdLst>
            <p14:sldId id="420"/>
            <p14:sldId id="422"/>
            <p14:sldId id="423"/>
            <p14:sldId id="425"/>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 id="411"/>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 id="462"/>
            <p14:sldId id="463"/>
            <p14:sldId id="464"/>
            <p14:sldId id="459"/>
            <p14:sldId id="46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78080" autoAdjust="0"/>
  </p:normalViewPr>
  <p:slideViewPr>
    <p:cSldViewPr>
      <p:cViewPr varScale="1">
        <p:scale>
          <a:sx n="68" d="100"/>
          <a:sy n="68" d="100"/>
        </p:scale>
        <p:origin x="269" y="62"/>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5/21/2018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5/21/2018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607887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72495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3287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20087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54279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softuni.org/" TargetMode="Externa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5/21/2018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04800"/>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29">
            <a:extLst>
              <a:ext uri="{FF2B5EF4-FFF2-40B4-BE49-F238E27FC236}">
                <a16:creationId xmlns:a16="http://schemas.microsoft.com/office/drawing/2014/main" id="{137202EB-ED0E-4E36-AF0D-3C14E1E17960}"/>
              </a:ext>
            </a:extLst>
          </p:cNvPr>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3" name="Title 1">
            <a:extLst>
              <a:ext uri="{FF2B5EF4-FFF2-40B4-BE49-F238E27FC236}">
                <a16:creationId xmlns:a16="http://schemas.microsoft.com/office/drawing/2014/main" id="{AF2F2189-2658-41D9-B248-2A427509988F}"/>
              </a:ext>
            </a:extLst>
          </p:cNvPr>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pic>
        <p:nvPicPr>
          <p:cNvPr id="4" name="Picture 3">
            <a:extLst>
              <a:ext uri="{FF2B5EF4-FFF2-40B4-BE49-F238E27FC236}">
                <a16:creationId xmlns:a16="http://schemas.microsoft.com/office/drawing/2014/main" id="{2DB20CF9-A1E5-4594-B6B5-4E33A9373C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0967714">
            <a:off x="-164998" y="916096"/>
            <a:ext cx="3788598" cy="4395440"/>
          </a:xfrm>
          <a:prstGeom prst="rect">
            <a:avLst/>
          </a:prstGeom>
        </p:spPr>
      </p:pic>
      <p:sp>
        <p:nvSpPr>
          <p:cNvPr id="5" name="Rectangle 4">
            <a:extLst>
              <a:ext uri="{FF2B5EF4-FFF2-40B4-BE49-F238E27FC236}">
                <a16:creationId xmlns:a16="http://schemas.microsoft.com/office/drawing/2014/main" id="{50C72FAC-F5FC-4E78-AF2E-5FE88145F87F}"/>
              </a:ext>
            </a:extLst>
          </p:cNvPr>
          <p:cNvSpPr/>
          <p:nvPr userDrawn="1"/>
        </p:nvSpPr>
        <p:spPr>
          <a:xfrm rot="20949717">
            <a:off x="2448430" y="3248284"/>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6" name="Picture 5">
            <a:extLst>
              <a:ext uri="{FF2B5EF4-FFF2-40B4-BE49-F238E27FC236}">
                <a16:creationId xmlns:a16="http://schemas.microsoft.com/office/drawing/2014/main" id="{40AA82EC-2BC4-4E2F-8DDF-AD19DA7284E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
        <p:nvSpPr>
          <p:cNvPr id="7" name="TextBox 6">
            <a:hlinkClick r:id="rId5" tooltip="Software University Foundaton"/>
            <a:extLst>
              <a:ext uri="{FF2B5EF4-FFF2-40B4-BE49-F238E27FC236}">
                <a16:creationId xmlns:a16="http://schemas.microsoft.com/office/drawing/2014/main" id="{16E2CED5-12CB-4DAB-AB53-DAFC84087DD6}"/>
              </a:ext>
            </a:extLst>
          </p:cNvPr>
          <p:cNvSpPr txBox="1"/>
          <p:nvPr userDrawn="1"/>
        </p:nvSpPr>
        <p:spPr>
          <a:xfrm rot="20630519">
            <a:off x="6262132" y="2455429"/>
            <a:ext cx="419420"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8" name="TextBox 7">
            <a:hlinkClick r:id="rId5" tooltip="Software University Foundaton"/>
            <a:extLst>
              <a:ext uri="{FF2B5EF4-FFF2-40B4-BE49-F238E27FC236}">
                <a16:creationId xmlns:a16="http://schemas.microsoft.com/office/drawing/2014/main" id="{6AD1C000-AB32-4602-B810-4D9852856055}"/>
              </a:ext>
            </a:extLst>
          </p:cNvPr>
          <p:cNvSpPr txBox="1"/>
          <p:nvPr userDrawn="1"/>
        </p:nvSpPr>
        <p:spPr>
          <a:xfrm rot="1520410">
            <a:off x="3877964" y="2025853"/>
            <a:ext cx="603089"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9" name="TextBox 8">
            <a:hlinkClick r:id="rId5" tooltip="Software University Foundaton"/>
            <a:extLst>
              <a:ext uri="{FF2B5EF4-FFF2-40B4-BE49-F238E27FC236}">
                <a16:creationId xmlns:a16="http://schemas.microsoft.com/office/drawing/2014/main" id="{3CE77DE0-66FC-48AC-A23C-2E121AF40F0C}"/>
              </a:ext>
            </a:extLst>
          </p:cNvPr>
          <p:cNvSpPr txBox="1"/>
          <p:nvPr userDrawn="1"/>
        </p:nvSpPr>
        <p:spPr>
          <a:xfrm rot="20630519" flipH="1">
            <a:off x="4681374" y="1498789"/>
            <a:ext cx="794463"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0" name="TextBox 9">
            <a:hlinkClick r:id="rId5" tooltip="Software University Foundaton"/>
            <a:extLst>
              <a:ext uri="{FF2B5EF4-FFF2-40B4-BE49-F238E27FC236}">
                <a16:creationId xmlns:a16="http://schemas.microsoft.com/office/drawing/2014/main" id="{E7C26DA3-0849-42C5-9508-EF9BFF7C47DB}"/>
              </a:ext>
            </a:extLst>
          </p:cNvPr>
          <p:cNvSpPr txBox="1"/>
          <p:nvPr userDrawn="1"/>
        </p:nvSpPr>
        <p:spPr>
          <a:xfrm rot="1561633" flipH="1">
            <a:off x="4556582" y="2300748"/>
            <a:ext cx="336121"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1" name="TextBox 10">
            <a:hlinkClick r:id="rId5" tooltip="Software University Foundaton"/>
            <a:extLst>
              <a:ext uri="{FF2B5EF4-FFF2-40B4-BE49-F238E27FC236}">
                <a16:creationId xmlns:a16="http://schemas.microsoft.com/office/drawing/2014/main" id="{AB44A4A6-AE34-4A8F-9077-D6569BF40B0C}"/>
              </a:ext>
            </a:extLst>
          </p:cNvPr>
          <p:cNvSpPr txBox="1"/>
          <p:nvPr userDrawn="1"/>
        </p:nvSpPr>
        <p:spPr>
          <a:xfrm rot="20630519">
            <a:off x="5595499" y="1910250"/>
            <a:ext cx="633154"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2" name="TextBox 11">
            <a:hlinkClick r:id="rId5" tooltip="Software University Foundaton"/>
            <a:extLst>
              <a:ext uri="{FF2B5EF4-FFF2-40B4-BE49-F238E27FC236}">
                <a16:creationId xmlns:a16="http://schemas.microsoft.com/office/drawing/2014/main" id="{68861D82-7435-41E8-B5ED-398623FC4F51}"/>
              </a:ext>
            </a:extLst>
          </p:cNvPr>
          <p:cNvSpPr txBox="1"/>
          <p:nvPr userDrawn="1"/>
        </p:nvSpPr>
        <p:spPr>
          <a:xfrm rot="20630519">
            <a:off x="5958093" y="4185177"/>
            <a:ext cx="488914"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3" name="TextBox 12">
            <a:hlinkClick r:id="rId5" tooltip="Software University Foundaton"/>
            <a:extLst>
              <a:ext uri="{FF2B5EF4-FFF2-40B4-BE49-F238E27FC236}">
                <a16:creationId xmlns:a16="http://schemas.microsoft.com/office/drawing/2014/main" id="{C224F999-651D-4A26-8A68-EB68765C5790}"/>
              </a:ext>
            </a:extLst>
          </p:cNvPr>
          <p:cNvSpPr txBox="1"/>
          <p:nvPr userDrawn="1"/>
        </p:nvSpPr>
        <p:spPr>
          <a:xfrm rot="1523920">
            <a:off x="5526053" y="4973072"/>
            <a:ext cx="511879"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5" name="TextBox 14">
            <a:hlinkClick r:id="rId5" tooltip="Software University Foundaton"/>
            <a:extLst>
              <a:ext uri="{FF2B5EF4-FFF2-40B4-BE49-F238E27FC236}">
                <a16:creationId xmlns:a16="http://schemas.microsoft.com/office/drawing/2014/main" id="{B5855C6E-6513-4A5E-964E-CBB574B2B476}"/>
              </a:ext>
            </a:extLst>
          </p:cNvPr>
          <p:cNvSpPr txBox="1"/>
          <p:nvPr userDrawn="1"/>
        </p:nvSpPr>
        <p:spPr>
          <a:xfrm rot="20630519">
            <a:off x="4449873" y="5209304"/>
            <a:ext cx="890013"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6" name="TextBox 15">
            <a:hlinkClick r:id="rId5" tooltip="Software University Foundaton"/>
            <a:extLst>
              <a:ext uri="{FF2B5EF4-FFF2-40B4-BE49-F238E27FC236}">
                <a16:creationId xmlns:a16="http://schemas.microsoft.com/office/drawing/2014/main" id="{719AA859-1237-4914-865D-8E0CD3AD6567}"/>
              </a:ext>
            </a:extLst>
          </p:cNvPr>
          <p:cNvSpPr txBox="1"/>
          <p:nvPr userDrawn="1"/>
        </p:nvSpPr>
        <p:spPr>
          <a:xfrm rot="20630519">
            <a:off x="3816150" y="4721100"/>
            <a:ext cx="713818"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7" name="TextBox 16">
            <a:hlinkClick r:id="rId5" tooltip="Software University Foundaton"/>
            <a:extLst>
              <a:ext uri="{FF2B5EF4-FFF2-40B4-BE49-F238E27FC236}">
                <a16:creationId xmlns:a16="http://schemas.microsoft.com/office/drawing/2014/main" id="{53CC8498-FFA6-457D-8B54-3BF3461CEF7A}"/>
              </a:ext>
            </a:extLst>
          </p:cNvPr>
          <p:cNvSpPr txBox="1"/>
          <p:nvPr userDrawn="1"/>
        </p:nvSpPr>
        <p:spPr>
          <a:xfrm rot="20630519">
            <a:off x="6700448" y="5556898"/>
            <a:ext cx="675198" cy="400110"/>
          </a:xfrm>
          <a:prstGeom prst="rect">
            <a:avLst/>
          </a:prstGeom>
          <a:noFill/>
        </p:spPr>
        <p:txBody>
          <a:bodyPr wrap="square" rtlCol="0">
            <a:spAutoFit/>
          </a:bodyPr>
          <a:lstStyle/>
          <a:p>
            <a:r>
              <a:rPr lang="en-US" sz="2000" b="1" dirty="0">
                <a:solidFill>
                  <a:schemeClr val="accent6">
                    <a:lumMod val="75000"/>
                  </a:schemeClr>
                </a:solidFill>
              </a:rPr>
              <a:t>?</a:t>
            </a:r>
          </a:p>
        </p:txBody>
      </p:sp>
      <p:sp>
        <p:nvSpPr>
          <p:cNvPr id="19" name="TextBox 18">
            <a:hlinkClick r:id="rId5" tooltip="Software University Foundaton"/>
            <a:extLst>
              <a:ext uri="{FF2B5EF4-FFF2-40B4-BE49-F238E27FC236}">
                <a16:creationId xmlns:a16="http://schemas.microsoft.com/office/drawing/2014/main" id="{2E797E8D-83EB-4466-9FA3-509596EA5568}"/>
              </a:ext>
            </a:extLst>
          </p:cNvPr>
          <p:cNvSpPr txBox="1"/>
          <p:nvPr userDrawn="1"/>
        </p:nvSpPr>
        <p:spPr>
          <a:xfrm rot="20414927">
            <a:off x="4564931" y="3847302"/>
            <a:ext cx="890870" cy="1631216"/>
          </a:xfrm>
          <a:prstGeom prst="rect">
            <a:avLst/>
          </a:prstGeom>
          <a:noFill/>
        </p:spPr>
        <p:txBody>
          <a:bodyPr wrap="square" rtlCol="0">
            <a:spAutoFit/>
          </a:bodyPr>
          <a:lstStyle/>
          <a:p>
            <a:r>
              <a:rPr lang="en-US" sz="10000" b="1" dirty="0">
                <a:solidFill>
                  <a:schemeClr val="accent6">
                    <a:lumMod val="75000"/>
                  </a:schemeClr>
                </a:solidFill>
              </a:rPr>
              <a:t>?</a:t>
            </a:r>
          </a:p>
        </p:txBody>
      </p:sp>
      <p:sp>
        <p:nvSpPr>
          <p:cNvPr id="20" name="TextBox 19">
            <a:hlinkClick r:id="rId5" tooltip="Software University Foundaton"/>
            <a:extLst>
              <a:ext uri="{FF2B5EF4-FFF2-40B4-BE49-F238E27FC236}">
                <a16:creationId xmlns:a16="http://schemas.microsoft.com/office/drawing/2014/main" id="{58B95D20-6C4F-4F79-AA1D-E40A00E41053}"/>
              </a:ext>
            </a:extLst>
          </p:cNvPr>
          <p:cNvSpPr txBox="1"/>
          <p:nvPr userDrawn="1"/>
        </p:nvSpPr>
        <p:spPr>
          <a:xfrm rot="20215874">
            <a:off x="3237387" y="5258002"/>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1" name="TextBox 20">
            <a:hlinkClick r:id="rId5" tooltip="Software University Foundaton"/>
            <a:extLst>
              <a:ext uri="{FF2B5EF4-FFF2-40B4-BE49-F238E27FC236}">
                <a16:creationId xmlns:a16="http://schemas.microsoft.com/office/drawing/2014/main" id="{2CD5EF91-E0BC-462F-B1B8-6B3F8F1038E5}"/>
              </a:ext>
            </a:extLst>
          </p:cNvPr>
          <p:cNvSpPr txBox="1"/>
          <p:nvPr userDrawn="1"/>
        </p:nvSpPr>
        <p:spPr>
          <a:xfrm rot="1264394">
            <a:off x="4972839" y="5461109"/>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2" name="TextBox 21">
            <a:hlinkClick r:id="rId5" tooltip="Software University Foundaton"/>
            <a:extLst>
              <a:ext uri="{FF2B5EF4-FFF2-40B4-BE49-F238E27FC236}">
                <a16:creationId xmlns:a16="http://schemas.microsoft.com/office/drawing/2014/main" id="{6FF45627-4AF4-4071-A0E8-76738F228651}"/>
              </a:ext>
            </a:extLst>
          </p:cNvPr>
          <p:cNvSpPr txBox="1"/>
          <p:nvPr userDrawn="1"/>
        </p:nvSpPr>
        <p:spPr>
          <a:xfrm rot="1264394">
            <a:off x="2288795" y="4785832"/>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3" name="TextBox 22">
            <a:hlinkClick r:id="rId5" tooltip="Software University Foundaton"/>
            <a:extLst>
              <a:ext uri="{FF2B5EF4-FFF2-40B4-BE49-F238E27FC236}">
                <a16:creationId xmlns:a16="http://schemas.microsoft.com/office/drawing/2014/main" id="{BF119269-565D-4BCB-BED2-4133229E3330}"/>
              </a:ext>
            </a:extLst>
          </p:cNvPr>
          <p:cNvSpPr txBox="1"/>
          <p:nvPr userDrawn="1"/>
        </p:nvSpPr>
        <p:spPr>
          <a:xfrm rot="19121928">
            <a:off x="1148777" y="5192103"/>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4" name="TextBox 23">
            <a:hlinkClick r:id="rId5" tooltip="Software University Foundaton"/>
            <a:extLst>
              <a:ext uri="{FF2B5EF4-FFF2-40B4-BE49-F238E27FC236}">
                <a16:creationId xmlns:a16="http://schemas.microsoft.com/office/drawing/2014/main" id="{C9FE10EB-E49B-416A-A18D-617D25B2AADB}"/>
              </a:ext>
            </a:extLst>
          </p:cNvPr>
          <p:cNvSpPr txBox="1"/>
          <p:nvPr userDrawn="1"/>
        </p:nvSpPr>
        <p:spPr>
          <a:xfrm rot="1264394">
            <a:off x="5119223" y="2423357"/>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5" name="TextBox 24">
            <a:hlinkClick r:id="rId5" tooltip="Software University Foundaton"/>
            <a:extLst>
              <a:ext uri="{FF2B5EF4-FFF2-40B4-BE49-F238E27FC236}">
                <a16:creationId xmlns:a16="http://schemas.microsoft.com/office/drawing/2014/main" id="{B9FCDDF2-3137-4E34-B264-5F180611DC0D}"/>
              </a:ext>
            </a:extLst>
          </p:cNvPr>
          <p:cNvSpPr txBox="1"/>
          <p:nvPr userDrawn="1"/>
        </p:nvSpPr>
        <p:spPr>
          <a:xfrm rot="1264394">
            <a:off x="6346551" y="1433277"/>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6" name="TextBox 25">
            <a:hlinkClick r:id="rId5" tooltip="Software University Foundaton"/>
            <a:extLst>
              <a:ext uri="{FF2B5EF4-FFF2-40B4-BE49-F238E27FC236}">
                <a16:creationId xmlns:a16="http://schemas.microsoft.com/office/drawing/2014/main" id="{F4930118-998D-499A-B37E-D5577CC1A7E4}"/>
              </a:ext>
            </a:extLst>
          </p:cNvPr>
          <p:cNvSpPr txBox="1"/>
          <p:nvPr userDrawn="1"/>
        </p:nvSpPr>
        <p:spPr>
          <a:xfrm rot="20252314">
            <a:off x="3655924" y="2558756"/>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7" name="TextBox 26">
            <a:hlinkClick r:id="rId5" tooltip="Software University Foundaton"/>
            <a:extLst>
              <a:ext uri="{FF2B5EF4-FFF2-40B4-BE49-F238E27FC236}">
                <a16:creationId xmlns:a16="http://schemas.microsoft.com/office/drawing/2014/main" id="{A0EE0643-28B4-437C-A977-17D2723F8213}"/>
              </a:ext>
            </a:extLst>
          </p:cNvPr>
          <p:cNvSpPr txBox="1"/>
          <p:nvPr userDrawn="1"/>
        </p:nvSpPr>
        <p:spPr>
          <a:xfrm rot="20585427">
            <a:off x="5153803" y="1205250"/>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8" name="TextBox 27">
            <a:hlinkClick r:id="rId5" tooltip="Software University Foundaton"/>
            <a:extLst>
              <a:ext uri="{FF2B5EF4-FFF2-40B4-BE49-F238E27FC236}">
                <a16:creationId xmlns:a16="http://schemas.microsoft.com/office/drawing/2014/main" id="{ADAF237D-C784-4665-8DD2-A2B085FC2CAF}"/>
              </a:ext>
            </a:extLst>
          </p:cNvPr>
          <p:cNvSpPr txBox="1"/>
          <p:nvPr userDrawn="1"/>
        </p:nvSpPr>
        <p:spPr>
          <a:xfrm rot="1264394">
            <a:off x="6087514" y="4865199"/>
            <a:ext cx="691524" cy="861774"/>
          </a:xfrm>
          <a:prstGeom prst="rect">
            <a:avLst/>
          </a:prstGeom>
          <a:noFill/>
        </p:spPr>
        <p:txBody>
          <a:bodyPr wrap="square" rtlCol="0">
            <a:spAutoFit/>
          </a:bodyPr>
          <a:lstStyle/>
          <a:p>
            <a:r>
              <a:rPr lang="en-US" sz="5000" b="1" dirty="0">
                <a:solidFill>
                  <a:schemeClr val="accent6">
                    <a:lumMod val="75000"/>
                  </a:schemeClr>
                </a:solidFill>
              </a:rPr>
              <a:t>?</a:t>
            </a:r>
          </a:p>
        </p:txBody>
      </p:sp>
      <p:sp>
        <p:nvSpPr>
          <p:cNvPr id="29" name="TextBox 28">
            <a:hlinkClick r:id="rId5" tooltip="Software University Foundaton"/>
            <a:extLst>
              <a:ext uri="{FF2B5EF4-FFF2-40B4-BE49-F238E27FC236}">
                <a16:creationId xmlns:a16="http://schemas.microsoft.com/office/drawing/2014/main" id="{012AF389-E695-4054-9706-588DCD4FD543}"/>
              </a:ext>
            </a:extLst>
          </p:cNvPr>
          <p:cNvSpPr txBox="1"/>
          <p:nvPr userDrawn="1"/>
        </p:nvSpPr>
        <p:spPr>
          <a:xfrm rot="2248444">
            <a:off x="2907153" y="1116639"/>
            <a:ext cx="890870" cy="1631216"/>
          </a:xfrm>
          <a:prstGeom prst="rect">
            <a:avLst/>
          </a:prstGeom>
          <a:noFill/>
        </p:spPr>
        <p:txBody>
          <a:bodyPr wrap="square" rtlCol="0">
            <a:spAutoFit/>
          </a:bodyPr>
          <a:lstStyle/>
          <a:p>
            <a:r>
              <a:rPr lang="en-US" sz="10000" b="1" dirty="0">
                <a:solidFill>
                  <a:schemeClr val="accent6">
                    <a:lumMod val="75000"/>
                  </a:schemeClr>
                </a:solidFill>
              </a:rPr>
              <a:t>?</a:t>
            </a:r>
          </a:p>
        </p:txBody>
      </p:sp>
      <p:sp>
        <p:nvSpPr>
          <p:cNvPr id="30" name="TextBox 29">
            <a:hlinkClick r:id="rId5" tooltip="Software University Foundaton"/>
            <a:extLst>
              <a:ext uri="{FF2B5EF4-FFF2-40B4-BE49-F238E27FC236}">
                <a16:creationId xmlns:a16="http://schemas.microsoft.com/office/drawing/2014/main" id="{98678852-FD82-4E90-BE26-4D9E01678873}"/>
              </a:ext>
            </a:extLst>
          </p:cNvPr>
          <p:cNvSpPr txBox="1"/>
          <p:nvPr userDrawn="1"/>
        </p:nvSpPr>
        <p:spPr>
          <a:xfrm rot="20630519">
            <a:off x="2267918" y="5761976"/>
            <a:ext cx="713818" cy="400110"/>
          </a:xfrm>
          <a:prstGeom prst="rect">
            <a:avLst/>
          </a:prstGeom>
          <a:noFill/>
        </p:spPr>
        <p:txBody>
          <a:bodyPr wrap="square" rtlCol="0">
            <a:spAutoFit/>
          </a:bodyPr>
          <a:lstStyle/>
          <a:p>
            <a:r>
              <a:rPr lang="en-US" sz="2000" b="1" dirty="0">
                <a:solidFill>
                  <a:schemeClr val="accent6">
                    <a:lumMod val="75000"/>
                  </a:schemeClr>
                </a:solidFill>
              </a:rPr>
              <a:t>?</a:t>
            </a:r>
          </a:p>
        </p:txBody>
      </p:sp>
    </p:spTree>
    <p:extLst>
      <p:ext uri="{BB962C8B-B14F-4D97-AF65-F5344CB8AC3E}">
        <p14:creationId xmlns:p14="http://schemas.microsoft.com/office/powerpoint/2010/main" val="2838335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5/21/2018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3"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creativecommons.org/licenses/by-nc-sa/4.0/" TargetMode="External"/><Relationship Id="rId10" Type="http://schemas.openxmlformats.org/officeDocument/2006/relationships/image" Target="../media/image10.png"/><Relationship Id="rId4" Type="http://schemas.openxmlformats.org/officeDocument/2006/relationships/hyperlink" Target="http://softuni.bg/"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softuni.bg/courses/databases-basics-ms-sql-server" TargetMode="External"/><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hyperlink" Target="http://www.indeavr.com/" TargetMode="External"/><Relationship Id="rId3" Type="http://schemas.openxmlformats.org/officeDocument/2006/relationships/hyperlink" Target="http://www.infragistics.com/" TargetMode="External"/><Relationship Id="rId7" Type="http://schemas.openxmlformats.org/officeDocument/2006/relationships/hyperlink" Target="https://www.superhosting.bg/" TargetMode="External"/><Relationship Id="rId12"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hyperlink" Target="http://xs-software.com/" TargetMode="External"/><Relationship Id="rId5" Type="http://schemas.openxmlformats.org/officeDocument/2006/relationships/hyperlink" Target="http://www.softwaregroup-bg.com/" TargetMode="External"/><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hyperlink" Target="https://netpeak.net/" TargetMode="External"/><Relationship Id="rId14" Type="http://schemas.openxmlformats.org/officeDocument/2006/relationships/image" Target="../media/image37.png"/></Relationships>
</file>

<file path=ppt/slides/_rels/slide34.xml.rels><?xml version="1.0" encoding="UTF-8" standalone="yes"?>
<Relationships xmlns="http://schemas.openxmlformats.org/package/2006/relationships"><Relationship Id="rId8" Type="http://schemas.openxmlformats.org/officeDocument/2006/relationships/hyperlink" Target="http://www.telenor.bg/" TargetMode="External"/><Relationship Id="rId13" Type="http://schemas.openxmlformats.org/officeDocument/2006/relationships/image" Target="../media/image43.png"/><Relationship Id="rId3" Type="http://schemas.openxmlformats.org/officeDocument/2006/relationships/hyperlink" Target="https://aeternity.com/" TargetMode="External"/><Relationship Id="rId7" Type="http://schemas.openxmlformats.org/officeDocument/2006/relationships/image" Target="../media/image40.jpeg"/><Relationship Id="rId12" Type="http://schemas.openxmlformats.org/officeDocument/2006/relationships/hyperlink" Target="http://smartit.b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liebherr.com/en/deu/start/start-page.html" TargetMode="External"/><Relationship Id="rId11" Type="http://schemas.openxmlformats.org/officeDocument/2006/relationships/image" Target="../media/image42.png"/><Relationship Id="rId5" Type="http://schemas.openxmlformats.org/officeDocument/2006/relationships/image" Target="../media/image39.png"/><Relationship Id="rId10" Type="http://schemas.openxmlformats.org/officeDocument/2006/relationships/hyperlink" Target="https://www.sbtech.com/" TargetMode="External"/><Relationship Id="rId4" Type="http://schemas.openxmlformats.org/officeDocument/2006/relationships/image" Target="../media/image38.png"/><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44.png"/><Relationship Id="rId12"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47.png"/><Relationship Id="rId5" Type="http://schemas.openxmlformats.org/officeDocument/2006/relationships/hyperlink" Target="https://www.facebook.com/SoftwareUniversity" TargetMode="External"/><Relationship Id="rId10" Type="http://schemas.openxmlformats.org/officeDocument/2006/relationships/image" Target="../media/image46.png"/><Relationship Id="rId4" Type="http://schemas.openxmlformats.org/officeDocument/2006/relationships/hyperlink" Target="http://softuni.foundation/" TargetMode="External"/><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lstStyle/>
          <a:p>
            <a:r>
              <a:rPr lang="en-US" dirty="0"/>
              <a:t>Basic CRUD in SQL 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sp>
        <p:nvSpPr>
          <p:cNvPr id="7" name="Text Placeholder 6"/>
          <p:cNvSpPr>
            <a:spLocks noGrp="1"/>
          </p:cNvSpPr>
          <p:nvPr>
            <p:ph type="body" sz="quarter" idx="10"/>
          </p:nvPr>
        </p:nvSpPr>
        <p:spPr>
          <a:xfrm>
            <a:off x="684212" y="4410539"/>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4"/>
              </a:rPr>
              <a:t>http://softuni.bg</a:t>
            </a:r>
            <a:endParaRPr lang="en-US" dirty="0"/>
          </a:p>
        </p:txBody>
      </p:sp>
      <p:pic>
        <p:nvPicPr>
          <p:cNvPr id="1028" name="Picture 4" title="CC-BY-NC-SA License">
            <a:hlinkClick r:id="rId5" tooltip="This work is licensed under the &quot;Creative Commons Attribution-NonCommercial-ShareAlike 4.0 International&quot; license"/>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4"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9" name="Picture 18">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20" name="Picture 1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311203607"/>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Arrow: Right 2"/>
          <p:cNvSpPr/>
          <p:nvPr/>
        </p:nvSpPr>
        <p:spPr>
          <a:xfrm>
            <a:off x="6381688" y="5441245"/>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AutoShape 5"/>
          <p:cNvSpPr>
            <a:spLocks noChangeArrowheads="1"/>
          </p:cNvSpPr>
          <p:nvPr/>
        </p:nvSpPr>
        <p:spPr bwMode="auto">
          <a:xfrm>
            <a:off x="1370012" y="2837081"/>
            <a:ext cx="2895600" cy="1130989"/>
          </a:xfrm>
          <a:prstGeom prst="wedgeRoundRectCallout">
            <a:avLst>
              <a:gd name="adj1" fmla="val 33078"/>
              <a:gd name="adj2" fmla="val -897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columns</a:t>
            </a:r>
          </a:p>
          <a:p>
            <a:pPr algn="ctr"/>
            <a:r>
              <a:rPr lang="en-US" sz="2800" dirty="0">
                <a:solidFill>
                  <a:srgbClr val="FFFFFF"/>
                </a:solidFill>
              </a:rPr>
              <a:t>(</a:t>
            </a:r>
            <a:r>
              <a:rPr lang="en-US" sz="2800" b="1" dirty="0">
                <a:solidFill>
                  <a:schemeClr val="tx2">
                    <a:lumMod val="75000"/>
                  </a:schemeClr>
                </a:solidFill>
                <a:latin typeface="Consolas" panose="020B0609020204030204" pitchFamily="49" charset="0"/>
              </a:rPr>
              <a:t>*</a:t>
            </a:r>
            <a:r>
              <a:rPr lang="en-US" sz="2800" dirty="0">
                <a:solidFill>
                  <a:srgbClr val="FFFFFF"/>
                </a:solidFill>
              </a:rPr>
              <a:t> for everything)</a:t>
            </a:r>
          </a:p>
        </p:txBody>
      </p:sp>
      <p:sp>
        <p:nvSpPr>
          <p:cNvPr id="13" name="AutoShape 5"/>
          <p:cNvSpPr>
            <a:spLocks noChangeArrowheads="1"/>
          </p:cNvSpPr>
          <p:nvPr/>
        </p:nvSpPr>
        <p:spPr bwMode="auto">
          <a:xfrm>
            <a:off x="6318365" y="2822807"/>
            <a:ext cx="1985847" cy="606193"/>
          </a:xfrm>
          <a:prstGeom prst="wedgeRoundRectCallout">
            <a:avLst>
              <a:gd name="adj1" fmla="val -41227"/>
              <a:gd name="adj2" fmla="val -1000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Table name</a:t>
            </a:r>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966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66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P spid="12" grpId="0" animBg="1"/>
      <p:bldP spid="12" grpId="1"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pPr>
            <a:endParaRPr lang="en-US" sz="3200" dirty="0"/>
          </a:p>
          <a:p>
            <a:pPr>
              <a:lnSpc>
                <a:spcPct val="100000"/>
              </a:lnSpc>
              <a:spcBef>
                <a:spcPts val="18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8012" y="2604994"/>
            <a:ext cx="4572000"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931011876"/>
              </p:ext>
            </p:extLst>
          </p:nvPr>
        </p:nvGraphicFramePr>
        <p:xfrm>
          <a:off x="6246813" y="2604992"/>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 name="Rectangle 9"/>
          <p:cNvSpPr>
            <a:spLocks noChangeArrowheads="1"/>
          </p:cNvSpPr>
          <p:nvPr/>
        </p:nvSpPr>
        <p:spPr bwMode="auto">
          <a:xfrm>
            <a:off x="1979612" y="5181600"/>
            <a:ext cx="8305800" cy="141843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sz="2600"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chemeClr val="tx2"/>
                </a:solidFill>
                <a:effectLst>
                  <a:outerShdw blurRad="38100" dist="38100" dir="2700000" algn="tl">
                    <a:srgbClr val="000000">
                      <a:alpha val="43137"/>
                    </a:srgbClr>
                  </a:outerShdw>
                </a:effectLst>
                <a:latin typeface="Consolas" panose="020B0609020204030204" pitchFamily="49" charset="0"/>
              </a:rPr>
              <a:t>.Duration</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r>
              <a:rPr lang="en-US" sz="2600" b="1" noProof="1">
                <a:solidFill>
                  <a:srgbClr val="FBEEDC"/>
                </a:solidFill>
                <a:effectLst>
                  <a:outerShdw blurRad="38100" dist="38100" dir="2700000" algn="tl">
                    <a:srgbClr val="000000">
                      <a:alpha val="43137"/>
                    </a:srgbClr>
                  </a:outerShdw>
                </a:effectLst>
                <a:latin typeface="Consolas" panose="020B0609020204030204" pitchFamily="49" charset="0"/>
              </a:rPr>
              <a:t>.ACG </a:t>
            </a:r>
            <a:r>
              <a:rPr lang="en-US"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sz="2600"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sz="2600"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sz="26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a:t>
            </a:r>
          </a:p>
        </p:txBody>
      </p:sp>
      <p:sp>
        <p:nvSpPr>
          <p:cNvPr id="10" name="AutoShape 5"/>
          <p:cNvSpPr>
            <a:spLocks noChangeArrowheads="1"/>
          </p:cNvSpPr>
          <p:nvPr/>
        </p:nvSpPr>
        <p:spPr bwMode="auto">
          <a:xfrm>
            <a:off x="3452220" y="1741998"/>
            <a:ext cx="2506200" cy="615829"/>
          </a:xfrm>
          <a:prstGeom prst="wedgeRoundRectCallout">
            <a:avLst>
              <a:gd name="adj1" fmla="val 1081"/>
              <a:gd name="adj2" fmla="val 993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Display Name</a:t>
            </a:r>
          </a:p>
        </p:txBody>
      </p:sp>
      <p:sp>
        <p:nvSpPr>
          <p:cNvPr id="11" name="Arrow: Right 10"/>
          <p:cNvSpPr/>
          <p:nvPr/>
        </p:nvSpPr>
        <p:spPr>
          <a:xfrm>
            <a:off x="5560214" y="3270217"/>
            <a:ext cx="457200" cy="362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27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600" dirty="0"/>
              <a:t>You can concatenate column names using the </a:t>
            </a:r>
            <a:r>
              <a:rPr lang="en-US" sz="36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pPr>
            <a:r>
              <a:rPr lang="en-US" dirty="0">
                <a:solidFill>
                  <a:schemeClr val="tx2">
                    <a:lumMod val="75000"/>
                  </a:schemeClr>
                </a:solidFill>
              </a:rPr>
              <a:t>String literals </a:t>
            </a:r>
            <a:r>
              <a:rPr lang="en-US" dirty="0"/>
              <a:t>are enclosed in </a:t>
            </a:r>
            <a:r>
              <a:rPr lang="en-US" dirty="0">
                <a:solidFill>
                  <a:schemeClr val="accent1"/>
                </a:solidFill>
              </a:rPr>
              <a:t>single quotes</a:t>
            </a:r>
          </a:p>
          <a:p>
            <a:pPr lvl="1">
              <a:lnSpc>
                <a:spcPct val="100000"/>
              </a:lnSpc>
            </a:pPr>
            <a:r>
              <a:rPr lang="en-US" dirty="0"/>
              <a:t>Column names containing </a:t>
            </a:r>
            <a:r>
              <a:rPr lang="en-US" dirty="0">
                <a:solidFill>
                  <a:schemeClr val="tx2">
                    <a:lumMod val="75000"/>
                  </a:schemeClr>
                </a:solidFill>
              </a:rPr>
              <a:t>special symbols</a:t>
            </a:r>
            <a:r>
              <a:rPr lang="en-US" dirty="0"/>
              <a:t> use </a:t>
            </a:r>
            <a:r>
              <a:rPr lang="en-US" dirty="0">
                <a:solidFill>
                  <a:schemeClr val="accent1"/>
                </a:solidFill>
              </a:rPr>
              <a:t>brackets</a:t>
            </a:r>
            <a:endParaRPr lang="en-US" sz="3000" dirty="0">
              <a:solidFill>
                <a:schemeClr val="accent1"/>
              </a:solidFill>
            </a:endParaRP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48000"/>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395411" y="3048000"/>
            <a:ext cx="5398004" cy="2819400"/>
          </a:xfrm>
          <a:prstGeom prst="roundRect">
            <a:avLst>
              <a:gd name="adj" fmla="val 6937"/>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3712" y="2819400"/>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FirstName + ' ' + LastName</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3732212" y="1752600"/>
            <a:ext cx="2947238" cy="636149"/>
          </a:xfrm>
          <a:prstGeom prst="wedgeRoundRectCallout">
            <a:avLst>
              <a:gd name="adj1" fmla="val 2145"/>
              <a:gd name="adj2" fmla="val 906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Concatenation</a:t>
            </a:r>
          </a:p>
        </p:txBody>
      </p:sp>
      <p:sp>
        <p:nvSpPr>
          <p:cNvPr id="9" name="AutoShape 5"/>
          <p:cNvSpPr>
            <a:spLocks noChangeArrowheads="1"/>
          </p:cNvSpPr>
          <p:nvPr/>
        </p:nvSpPr>
        <p:spPr bwMode="auto">
          <a:xfrm>
            <a:off x="4646612" y="4191000"/>
            <a:ext cx="2428340" cy="615829"/>
          </a:xfrm>
          <a:prstGeom prst="wedgeRoundRectCallout">
            <a:avLst>
              <a:gd name="adj1" fmla="val -47644"/>
              <a:gd name="adj2" fmla="val -974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Column Alias</a:t>
            </a: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normAutofit/>
          </a:bodyPr>
          <a:lstStyle/>
          <a:p>
            <a:pPr>
              <a:lnSpc>
                <a:spcPct val="125000"/>
              </a:lnSpc>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lnSpc>
                <a:spcPct val="125000"/>
              </a:lnSpc>
            </a:pPr>
            <a:endParaRPr lang="en-US" dirty="0"/>
          </a:p>
          <a:p>
            <a:pPr>
              <a:lnSpc>
                <a:spcPct val="125000"/>
              </a:lnSpc>
            </a:pPr>
            <a:r>
              <a:rPr lang="en-US" dirty="0"/>
              <a:t>Filter rows by specific </a:t>
            </a:r>
            <a:r>
              <a:rPr lang="en-US" dirty="0">
                <a:solidFill>
                  <a:schemeClr val="tx2">
                    <a:lumMod val="75000"/>
                  </a:schemeClr>
                </a:solidFill>
              </a:rPr>
              <a:t>conditions</a:t>
            </a:r>
            <a:r>
              <a:rPr lang="en-US" dirty="0"/>
              <a:t> using the </a:t>
            </a:r>
            <a:r>
              <a:rPr lang="en-US" b="1" dirty="0">
                <a:solidFill>
                  <a:schemeClr val="tx2">
                    <a:lumMod val="75000"/>
                  </a:schemeClr>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284412" y="3515181"/>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284412" y="5570895"/>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9" name="Rectangle 19"/>
          <p:cNvSpPr>
            <a:spLocks noChangeArrowheads="1"/>
          </p:cNvSpPr>
          <p:nvPr/>
        </p:nvSpPr>
        <p:spPr bwMode="auto">
          <a:xfrm>
            <a:off x="2284414" y="1828800"/>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0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Combine conditions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2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0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1198"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6988" y="4181550"/>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1296988" y="5468203"/>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1296988" y="2986515"/>
            <a:ext cx="9521824" cy="9787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90000"/>
              </a:lnSpc>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3" name="&quot;Not Allowed&quot; Symbol 2"/>
          <p:cNvSpPr/>
          <p:nvPr/>
        </p:nvSpPr>
        <p:spPr>
          <a:xfrm>
            <a:off x="7802880" y="3304649"/>
            <a:ext cx="740932" cy="740932"/>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AutoShape 5"/>
          <p:cNvSpPr>
            <a:spLocks noChangeArrowheads="1"/>
          </p:cNvSpPr>
          <p:nvPr/>
        </p:nvSpPr>
        <p:spPr bwMode="auto">
          <a:xfrm>
            <a:off x="5058092" y="2504439"/>
            <a:ext cx="3923132" cy="575113"/>
          </a:xfrm>
          <a:prstGeom prst="wedgeRoundRectCallout">
            <a:avLst>
              <a:gd name="adj1" fmla="val 1206"/>
              <a:gd name="adj2" fmla="val 1313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This is always </a:t>
            </a:r>
            <a:r>
              <a:rPr lang="en-US" sz="32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false</a:t>
            </a:r>
            <a:r>
              <a:rPr lang="en-US" sz="3200" dirty="0">
                <a:solidFill>
                  <a:srgbClr val="FFFFFF"/>
                </a:solidFill>
              </a:rPr>
              <a:t>!</a:t>
            </a: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Result Sets</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Views are </a:t>
            </a:r>
            <a:r>
              <a:rPr lang="en-US" dirty="0">
                <a:solidFill>
                  <a:schemeClr val="tx2">
                    <a:lumMod val="75000"/>
                  </a:schemeClr>
                </a:solidFill>
              </a:rPr>
              <a:t>named</a:t>
            </a:r>
            <a:r>
              <a:rPr lang="en-US" dirty="0"/>
              <a:t> (saved) </a:t>
            </a:r>
            <a:r>
              <a:rPr lang="en-US" dirty="0">
                <a:solidFill>
                  <a:schemeClr val="tx2">
                    <a:lumMod val="75000"/>
                  </a:schemeClr>
                </a:solidFill>
              </a:rPr>
              <a:t>queries</a:t>
            </a:r>
          </a:p>
          <a:p>
            <a:pPr lvl="1"/>
            <a:r>
              <a:rPr lang="en-US" dirty="0">
                <a:solidFill>
                  <a:schemeClr val="tx2">
                    <a:lumMod val="75000"/>
                  </a:schemeClr>
                </a:solidFill>
              </a:rPr>
              <a:t>Simplify </a:t>
            </a:r>
            <a:r>
              <a:rPr lang="en-US" dirty="0"/>
              <a:t>complex queries</a:t>
            </a:r>
          </a:p>
          <a:p>
            <a:pPr lvl="1"/>
            <a:r>
              <a:rPr lang="en-US" dirty="0">
                <a:solidFill>
                  <a:schemeClr val="tx2">
                    <a:lumMod val="75000"/>
                  </a:schemeClr>
                </a:solidFill>
              </a:rPr>
              <a:t>Limit access </a:t>
            </a:r>
            <a:r>
              <a:rPr lang="en-US" dirty="0"/>
              <a:t>to data for certain users</a:t>
            </a:r>
          </a:p>
          <a:p>
            <a:r>
              <a:rPr lang="en-US" dirty="0"/>
              <a:t>Example: Get employee </a:t>
            </a:r>
            <a:r>
              <a:rPr lang="en-US" dirty="0">
                <a:solidFill>
                  <a:schemeClr val="tx2">
                    <a:lumMod val="75000"/>
                  </a:schemeClr>
                </a:solidFill>
              </a:rPr>
              <a:t>names</a:t>
            </a:r>
            <a:r>
              <a:rPr lang="en-US" dirty="0"/>
              <a:t> and </a:t>
            </a:r>
            <a:r>
              <a:rPr lang="en-US" dirty="0">
                <a:solidFill>
                  <a:schemeClr val="tx2">
                    <a:lumMod val="75000"/>
                  </a:schemeClr>
                </a:solidFill>
              </a:rPr>
              <a:t>salaries</a:t>
            </a:r>
            <a:r>
              <a:rPr lang="en-US" dirty="0"/>
              <a:t>, by </a:t>
            </a:r>
            <a:r>
              <a:rPr lang="en-US" dirty="0">
                <a:solidFill>
                  <a:schemeClr val="tx2">
                    <a:lumMod val="75000"/>
                  </a:schemeClr>
                </a:solidFill>
              </a:rPr>
              <a:t>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5612" y="3900738"/>
            <a:ext cx="11277600" cy="193899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v_EmployeesByDepartment AS</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30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
        <p:nvSpPr>
          <p:cNvPr id="6" name="Rectangle 5"/>
          <p:cNvSpPr>
            <a:spLocks noChangeArrowheads="1"/>
          </p:cNvSpPr>
          <p:nvPr/>
        </p:nvSpPr>
        <p:spPr bwMode="auto">
          <a:xfrm>
            <a:off x="455612" y="5839977"/>
            <a:ext cx="11277600" cy="553998"/>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v_EmployeesByDepartment</a:t>
            </a:r>
          </a:p>
        </p:txBody>
      </p:sp>
      <p:pic>
        <p:nvPicPr>
          <p:cNvPr id="1026" name="Picture 2" descr="Image result for view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211" y="1151118"/>
            <a:ext cx="2652600" cy="1971766"/>
          </a:xfrm>
          <a:prstGeom prst="roundRect">
            <a:avLst>
              <a:gd name="adj" fmla="val 6877"/>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a:xfrm>
            <a:off x="518160" y="4419600"/>
            <a:ext cx="10383520" cy="1351280"/>
          </a:xfrm>
          <a:prstGeom prst="roundRect">
            <a:avLst>
              <a:gd name="adj" fmla="val 614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6212" y="5262440"/>
            <a:ext cx="2843745" cy="626184"/>
          </a:xfrm>
          <a:prstGeom prst="wedgeRoundRectCallout">
            <a:avLst>
              <a:gd name="adj1" fmla="val -66281"/>
              <a:gd name="adj2" fmla="val 6612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
        <p:nvSpPr>
          <p:cNvPr id="12" name="AutoShape 5"/>
          <p:cNvSpPr>
            <a:spLocks noChangeArrowheads="1"/>
          </p:cNvSpPr>
          <p:nvPr/>
        </p:nvSpPr>
        <p:spPr bwMode="auto">
          <a:xfrm>
            <a:off x="9066212" y="5262440"/>
            <a:ext cx="2843745" cy="626184"/>
          </a:xfrm>
          <a:prstGeom prst="wedgeRoundRectCallout">
            <a:avLst>
              <a:gd name="adj1" fmla="val -70925"/>
              <a:gd name="adj2" fmla="val -63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Executes </a:t>
            </a:r>
            <a:r>
              <a:rPr lang="en-US" sz="3200" dirty="0">
                <a:solidFill>
                  <a:schemeClr val="tx2">
                    <a:lumMod val="75000"/>
                  </a:schemeClr>
                </a:solidFill>
              </a:rPr>
              <a:t>query</a:t>
            </a: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6" name="Picture 5" descr="A drawing of a cartoon character&#10;&#10;Description generated with high confidence">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a:solidFill>
                  <a:schemeClr val="accent1"/>
                </a:solidFill>
                <a:effectLst>
                  <a:outerShdw blurRad="38100" dist="38100" dir="2700000" algn="tl">
                    <a:srgbClr val="000000">
                      <a:alpha val="43137"/>
                    </a:srgbClr>
                  </a:outerShdw>
                </a:effectLst>
                <a:latin typeface="Consolas" panose="020B0609020204030204" pitchFamily="49" charset="0"/>
              </a:rPr>
              <a:t>v_HighestPeak</a:t>
            </a: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3" y="4654080"/>
            <a:ext cx="4436478" cy="679920"/>
          </a:xfrm>
          <a:prstGeom prst="roundRect">
            <a:avLst>
              <a:gd name="adj" fmla="val 12185"/>
            </a:avLst>
          </a:prstGeom>
        </p:spPr>
      </p:pic>
      <p:sp>
        <p:nvSpPr>
          <p:cNvPr id="7" name="Arrow: Down 6"/>
          <p:cNvSpPr/>
          <p:nvPr/>
        </p:nvSpPr>
        <p:spPr>
          <a:xfrm>
            <a:off x="5902324" y="3867849"/>
            <a:ext cx="381000" cy="533400"/>
          </a:xfrm>
          <a:prstGeom prst="downArrow">
            <a:avLst>
              <a:gd name="adj1" fmla="val 35455"/>
              <a:gd name="adj2" fmla="val 4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11" name="Content Placeholder 10"/>
          <p:cNvSpPr>
            <a:spLocks noGrp="1"/>
          </p:cNvSpPr>
          <p:nvPr>
            <p:ph idx="1"/>
          </p:nvPr>
        </p:nvSpPr>
        <p:spPr/>
        <p:txBody>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8212" y="2261901"/>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TOP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ORDER BY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5"/>
          <p:cNvSpPr>
            <a:spLocks noChangeArrowheads="1"/>
          </p:cNvSpPr>
          <p:nvPr/>
        </p:nvSpPr>
        <p:spPr bwMode="auto">
          <a:xfrm>
            <a:off x="7923212" y="4934950"/>
            <a:ext cx="2971800" cy="935624"/>
          </a:xfrm>
          <a:prstGeom prst="wedgeRoundRectCallout">
            <a:avLst>
              <a:gd name="adj1" fmla="val -66139"/>
              <a:gd name="adj2" fmla="val -625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Greatest value first</a:t>
            </a:r>
          </a:p>
        </p:txBody>
      </p:sp>
      <p:sp>
        <p:nvSpPr>
          <p:cNvPr id="9" name="AutoShape 5"/>
          <p:cNvSpPr>
            <a:spLocks noChangeArrowheads="1"/>
          </p:cNvSpPr>
          <p:nvPr/>
        </p:nvSpPr>
        <p:spPr bwMode="auto">
          <a:xfrm>
            <a:off x="3122612" y="5244390"/>
            <a:ext cx="2843745" cy="626184"/>
          </a:xfrm>
          <a:prstGeom prst="wedgeRoundRectCallout">
            <a:avLst>
              <a:gd name="adj1" fmla="val 38759"/>
              <a:gd name="adj2" fmla="val -1091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Sorting column</a:t>
            </a: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2" name="AutoShape 5"/>
          <p:cNvSpPr>
            <a:spLocks noChangeArrowheads="1"/>
          </p:cNvSpPr>
          <p:nvPr/>
        </p:nvSpPr>
        <p:spPr bwMode="auto">
          <a:xfrm>
            <a:off x="8235632" y="1209546"/>
            <a:ext cx="2286000" cy="1080210"/>
          </a:xfrm>
          <a:prstGeom prst="wedgeRoundRectCallout">
            <a:avLst>
              <a:gd name="adj1" fmla="val -73241"/>
              <a:gd name="adj2" fmla="val 413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Values for</a:t>
            </a:r>
          </a:p>
          <a:p>
            <a:pPr algn="ctr"/>
            <a:r>
              <a:rPr lang="en-US" sz="3200" dirty="0">
                <a:solidFill>
                  <a:srgbClr val="FFFFFF"/>
                </a:solidFill>
              </a:rPr>
              <a:t>all columns</a:t>
            </a:r>
          </a:p>
        </p:txBody>
      </p:sp>
      <p:sp>
        <p:nvSpPr>
          <p:cNvPr id="13" name="AutoShape 5"/>
          <p:cNvSpPr>
            <a:spLocks noChangeArrowheads="1"/>
          </p:cNvSpPr>
          <p:nvPr/>
        </p:nvSpPr>
        <p:spPr bwMode="auto">
          <a:xfrm>
            <a:off x="8380412" y="2483641"/>
            <a:ext cx="3019411" cy="703241"/>
          </a:xfrm>
          <a:prstGeom prst="wedgeRoundRectCallout">
            <a:avLst>
              <a:gd name="adj1" fmla="val -67857"/>
              <a:gd name="adj2" fmla="val 3704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Specify columns</a:t>
            </a: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910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Inserting rows into existing table:</a:t>
            </a:r>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endParaRPr lang="en-US" sz="3000" dirty="0"/>
          </a:p>
          <a:p>
            <a:pPr marL="357188" indent="-357188">
              <a:lnSpc>
                <a:spcPct val="100000"/>
              </a:lnSpc>
            </a:pPr>
            <a:r>
              <a:rPr lang="en-US" sz="3000" dirty="0"/>
              <a:t>Using existing records to create a </a:t>
            </a:r>
            <a:r>
              <a:rPr lang="en-US" sz="3000" dirty="0">
                <a:solidFill>
                  <a:schemeClr val="accent1"/>
                </a:solidFill>
              </a:rPr>
              <a:t>new table</a:t>
            </a:r>
            <a:r>
              <a:rPr lang="en-US" sz="3000" dirty="0"/>
              <a:t>:</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6212" y="186703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9" name="Rectangle 4"/>
          <p:cNvSpPr>
            <a:spLocks noChangeArrowheads="1"/>
          </p:cNvSpPr>
          <p:nvPr/>
        </p:nvSpPr>
        <p:spPr bwMode="auto">
          <a:xfrm>
            <a:off x="1446213" y="4369613"/>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CustomerContacts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Customers</a:t>
            </a:r>
          </a:p>
        </p:txBody>
      </p:sp>
      <p:sp>
        <p:nvSpPr>
          <p:cNvPr id="13" name="AutoShape 5"/>
          <p:cNvSpPr>
            <a:spLocks noChangeArrowheads="1"/>
          </p:cNvSpPr>
          <p:nvPr/>
        </p:nvSpPr>
        <p:spPr bwMode="auto">
          <a:xfrm>
            <a:off x="6746556" y="5051756"/>
            <a:ext cx="3162300" cy="584855"/>
          </a:xfrm>
          <a:prstGeom prst="wedgeRoundRectCallout">
            <a:avLst>
              <a:gd name="adj1" fmla="val -63924"/>
              <a:gd name="adj2" fmla="val -524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table name</a:t>
            </a:r>
          </a:p>
        </p:txBody>
      </p:sp>
      <p:sp>
        <p:nvSpPr>
          <p:cNvPr id="14" name="AutoShape 5"/>
          <p:cNvSpPr>
            <a:spLocks noChangeArrowheads="1"/>
          </p:cNvSpPr>
          <p:nvPr/>
        </p:nvSpPr>
        <p:spPr bwMode="auto">
          <a:xfrm>
            <a:off x="4799763" y="5828059"/>
            <a:ext cx="3162300" cy="584855"/>
          </a:xfrm>
          <a:prstGeom prst="wedgeRoundRectCallout">
            <a:avLst>
              <a:gd name="adj1" fmla="val -47218"/>
              <a:gd name="adj2" fmla="val -9933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Existing source</a:t>
            </a:r>
          </a:p>
        </p:txBody>
      </p:sp>
      <p:sp>
        <p:nvSpPr>
          <p:cNvPr id="15" name="AutoShape 5"/>
          <p:cNvSpPr>
            <a:spLocks noChangeArrowheads="1"/>
          </p:cNvSpPr>
          <p:nvPr/>
        </p:nvSpPr>
        <p:spPr bwMode="auto">
          <a:xfrm>
            <a:off x="6780212" y="984425"/>
            <a:ext cx="3162300" cy="584855"/>
          </a:xfrm>
          <a:prstGeom prst="wedgeRoundRectCallout">
            <a:avLst>
              <a:gd name="adj1" fmla="val -39828"/>
              <a:gd name="adj2" fmla="val 9870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List of columns</a:t>
            </a: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Sequences are special object in SQL Server</a:t>
            </a:r>
          </a:p>
          <a:p>
            <a:pPr lvl="1"/>
            <a:r>
              <a:rPr lang="en-US" dirty="0"/>
              <a:t>Similar to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IDENTITY</a:t>
            </a:r>
            <a:r>
              <a:rPr lang="en-US" dirty="0"/>
              <a:t> fields</a:t>
            </a:r>
          </a:p>
          <a:p>
            <a:r>
              <a:rPr lang="en-US" dirty="0"/>
              <a:t>Returns an </a:t>
            </a:r>
            <a:r>
              <a:rPr lang="en-US" dirty="0">
                <a:solidFill>
                  <a:schemeClr val="accent1"/>
                </a:solidFill>
              </a:rPr>
              <a:t>incrementing value </a:t>
            </a:r>
            <a:r>
              <a:rPr lang="en-US" dirty="0"/>
              <a:t>every time it’s used</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6612" y="3352800"/>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SEQUENCE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AS INT</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START WITH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INCREMENT BY</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7" name="Rectangle 4"/>
          <p:cNvSpPr>
            <a:spLocks noChangeArrowheads="1"/>
          </p:cNvSpPr>
          <p:nvPr/>
        </p:nvSpPr>
        <p:spPr bwMode="auto">
          <a:xfrm>
            <a:off x="836612" y="5414903"/>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NEXT VALUE FOR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r>
              <a:rPr lang="en-US" dirty="0"/>
              <a:t>):</a:t>
            </a:r>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217614" y="2098357"/>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216026" y="4953000"/>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8" name="AutoShape 5"/>
          <p:cNvSpPr>
            <a:spLocks noChangeArrowheads="1"/>
          </p:cNvSpPr>
          <p:nvPr/>
        </p:nvSpPr>
        <p:spPr bwMode="auto">
          <a:xfrm>
            <a:off x="9142412" y="3252909"/>
            <a:ext cx="2133600" cy="754917"/>
          </a:xfrm>
          <a:prstGeom prst="wedgeRoundRectCallout">
            <a:avLst>
              <a:gd name="adj1" fmla="val -52495"/>
              <a:gd name="adj2" fmla="val -995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Condition</a:t>
            </a: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6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endParaRPr lang="en-US" dirty="0"/>
          </a:p>
          <a:p>
            <a:pPr marL="357188" indent="-357188">
              <a:lnSpc>
                <a:spcPct val="100000"/>
              </a:lnSpc>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870997"/>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6" name="Rectangle 4"/>
          <p:cNvSpPr>
            <a:spLocks noChangeArrowheads="1"/>
          </p:cNvSpPr>
          <p:nvPr/>
        </p:nvSpPr>
        <p:spPr bwMode="auto">
          <a:xfrm>
            <a:off x="1668616" y="3628323"/>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8" name="AutoShape 5"/>
          <p:cNvSpPr>
            <a:spLocks noChangeArrowheads="1"/>
          </p:cNvSpPr>
          <p:nvPr/>
        </p:nvSpPr>
        <p:spPr bwMode="auto">
          <a:xfrm>
            <a:off x="6399212" y="1328627"/>
            <a:ext cx="2362200" cy="754917"/>
          </a:xfrm>
          <a:prstGeom prst="wedgeRoundRectCallout">
            <a:avLst>
              <a:gd name="adj1" fmla="val -47333"/>
              <a:gd name="adj2" fmla="val 90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New values</a:t>
            </a: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1857514773"/>
              </p:ext>
            </p:extLst>
          </p:nvPr>
        </p:nvGraphicFramePr>
        <p:xfrm>
          <a:off x="760412"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1249999417"/>
              </p:ext>
            </p:extLst>
          </p:nvPr>
        </p:nvGraphicFramePr>
        <p:xfrm>
          <a:off x="6179817" y="2743199"/>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8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609817" y="3926138"/>
            <a:ext cx="332396" cy="343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7" name="AutoShape 5"/>
          <p:cNvSpPr>
            <a:spLocks noChangeArrowheads="1"/>
          </p:cNvSpPr>
          <p:nvPr/>
        </p:nvSpPr>
        <p:spPr bwMode="auto">
          <a:xfrm>
            <a:off x="5484812" y="5105400"/>
            <a:ext cx="3736898" cy="1033573"/>
          </a:xfrm>
          <a:prstGeom prst="wedgeRoundRectCallout">
            <a:avLst>
              <a:gd name="adj1" fmla="val -38633"/>
              <a:gd name="adj2" fmla="val -827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32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32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32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10000"/>
              </a:lnSpc>
            </a:pPr>
            <a:r>
              <a:rPr lang="en-US" sz="3200" dirty="0"/>
              <a:t>T-SQL is the language of SQL Server</a:t>
            </a:r>
          </a:p>
          <a:p>
            <a:pPr>
              <a:lnSpc>
                <a:spcPct val="110000"/>
              </a:lnSpc>
            </a:pPr>
            <a:endParaRPr lang="en-US" sz="3200" dirty="0"/>
          </a:p>
          <a:p>
            <a:pPr>
              <a:lnSpc>
                <a:spcPct val="110000"/>
              </a:lnSpc>
            </a:pPr>
            <a:endParaRPr lang="en-US" sz="3200" dirty="0"/>
          </a:p>
          <a:p>
            <a:pPr>
              <a:lnSpc>
                <a:spcPct val="110000"/>
              </a:lnSpc>
            </a:pPr>
            <a:r>
              <a:rPr lang="en-US" sz="3200" dirty="0"/>
              <a:t>Queries provide a flexible and powerful</a:t>
            </a:r>
            <a:br>
              <a:rPr lang="en-US" sz="3200" dirty="0"/>
            </a:br>
            <a:r>
              <a:rPr lang="en-US" sz="3200" dirty="0"/>
              <a:t>method to manipulate records</a:t>
            </a:r>
          </a:p>
          <a:p>
            <a:pPr>
              <a:lnSpc>
                <a:spcPct val="110000"/>
              </a:lnSpc>
            </a:pPr>
            <a:r>
              <a:rPr lang="en-US" sz="3200" dirty="0"/>
              <a:t>Views allow us to store queries for </a:t>
            </a:r>
            <a:r>
              <a:rPr lang="en-US" sz="3200" dirty="0">
                <a:solidFill>
                  <a:schemeClr val="tx2">
                    <a:lumMod val="75000"/>
                  </a:schemeClr>
                </a:solidFill>
              </a:rPr>
              <a:t>easier use</a:t>
            </a:r>
          </a:p>
          <a:p>
            <a:pPr>
              <a:lnSpc>
                <a:spcPct val="100000"/>
              </a:lnSpc>
              <a:spcBef>
                <a:spcPts val="13800"/>
              </a:spcBef>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8" name="Rectangle 5"/>
          <p:cNvSpPr>
            <a:spLocks noChangeArrowheads="1"/>
          </p:cNvSpPr>
          <p:nvPr/>
        </p:nvSpPr>
        <p:spPr bwMode="auto">
          <a:xfrm>
            <a:off x="684211" y="1868966"/>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a:hlinkClick r:id="rId3"/>
              </a:rPr>
              <a:t>https://softuni.bg/courses/databases-basics-ms-sql-server</a:t>
            </a:r>
            <a:endParaRPr lang="en-US" dirty="0"/>
          </a:p>
        </p:txBody>
      </p:sp>
      <p:sp>
        <p:nvSpPr>
          <p:cNvPr id="11" name="Title 10"/>
          <p:cNvSpPr>
            <a:spLocks noGrp="1"/>
          </p:cNvSpPr>
          <p:nvPr>
            <p:ph type="title"/>
          </p:nvPr>
        </p:nvSpPr>
        <p:spPr/>
        <p:txBody>
          <a:bodyPr>
            <a:normAutofit/>
          </a:bodyPr>
          <a:lstStyle/>
          <a:p>
            <a:r>
              <a:rPr lang="en-US" dirty="0"/>
              <a:t>Basic CRUD</a:t>
            </a:r>
          </a:p>
        </p:txBody>
      </p:sp>
      <p:pic>
        <p:nvPicPr>
          <p:cNvPr id="9" name="Picture 8">
            <a:extLst>
              <a:ext uri="{FF2B5EF4-FFF2-40B4-BE49-F238E27FC236}">
                <a16:creationId xmlns:a16="http://schemas.microsoft.com/office/drawing/2014/main" id="{768EF2B6-5B18-47E6-AE3D-42EA1A2B96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1567" y="4608985"/>
            <a:ext cx="1445788" cy="1265576"/>
          </a:xfrm>
          <a:prstGeom prst="rect">
            <a:avLst/>
          </a:prstGeom>
        </p:spPr>
      </p:pic>
      <p:pic>
        <p:nvPicPr>
          <p:cNvPr id="12" name="Picture 11">
            <a:extLst>
              <a:ext uri="{FF2B5EF4-FFF2-40B4-BE49-F238E27FC236}">
                <a16:creationId xmlns:a16="http://schemas.microsoft.com/office/drawing/2014/main" id="{52C623F3-71FC-417F-953C-73AEBE3765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7260" y="2118450"/>
            <a:ext cx="1677939" cy="1325251"/>
          </a:xfrm>
          <a:prstGeom prst="rect">
            <a:avLst/>
          </a:prstGeom>
        </p:spPr>
      </p:pic>
      <p:pic>
        <p:nvPicPr>
          <p:cNvPr id="19" name="Picture 18">
            <a:extLst>
              <a:ext uri="{FF2B5EF4-FFF2-40B4-BE49-F238E27FC236}">
                <a16:creationId xmlns:a16="http://schemas.microsoft.com/office/drawing/2014/main" id="{552ABBA6-2710-4367-A72F-C5AA4C27FD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57338" y="2267719"/>
            <a:ext cx="1652328" cy="1310324"/>
          </a:xfrm>
          <a:prstGeom prst="rect">
            <a:avLst/>
          </a:prstGeom>
        </p:spPr>
      </p:pic>
      <p:pic>
        <p:nvPicPr>
          <p:cNvPr id="23" name="Picture 22">
            <a:extLst>
              <a:ext uri="{FF2B5EF4-FFF2-40B4-BE49-F238E27FC236}">
                <a16:creationId xmlns:a16="http://schemas.microsoft.com/office/drawing/2014/main" id="{F0021D02-9F07-4CC9-B34C-976257B256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7338" y="3770366"/>
            <a:ext cx="1614229" cy="1223934"/>
          </a:xfrm>
          <a:prstGeom prst="rect">
            <a:avLst/>
          </a:prstGeom>
        </p:spPr>
      </p:pic>
      <p:pic>
        <p:nvPicPr>
          <p:cNvPr id="26" name="Picture 25">
            <a:extLst>
              <a:ext uri="{FF2B5EF4-FFF2-40B4-BE49-F238E27FC236}">
                <a16:creationId xmlns:a16="http://schemas.microsoft.com/office/drawing/2014/main" id="{782A620D-B684-4306-A7BB-0754B29D90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79" y="3691174"/>
            <a:ext cx="1737500" cy="1303126"/>
          </a:xfrm>
          <a:prstGeom prst="rect">
            <a:avLst/>
          </a:prstGeom>
        </p:spPr>
      </p:pic>
      <p:pic>
        <p:nvPicPr>
          <p:cNvPr id="28" name="Picture 27">
            <a:extLst>
              <a:ext uri="{FF2B5EF4-FFF2-40B4-BE49-F238E27FC236}">
                <a16:creationId xmlns:a16="http://schemas.microsoft.com/office/drawing/2014/main" id="{1B6F20E7-C26B-4553-999E-B09B8B59C1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32881" y="2906941"/>
            <a:ext cx="1742213" cy="1320974"/>
          </a:xfrm>
          <a:prstGeom prst="rect">
            <a:avLst/>
          </a:prstGeom>
        </p:spPr>
      </p:pic>
      <p:pic>
        <p:nvPicPr>
          <p:cNvPr id="33" name="Picture 32">
            <a:extLst>
              <a:ext uri="{FF2B5EF4-FFF2-40B4-BE49-F238E27FC236}">
                <a16:creationId xmlns:a16="http://schemas.microsoft.com/office/drawing/2014/main" id="{25B42EF1-0313-4D11-8527-B99266BD36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32812" y="1295400"/>
            <a:ext cx="1693536" cy="1286403"/>
          </a:xfrm>
          <a:prstGeom prst="rect">
            <a:avLst/>
          </a:prstGeom>
        </p:spPr>
      </p:pic>
    </p:spTree>
    <p:extLst>
      <p:ext uri="{BB962C8B-B14F-4D97-AF65-F5344CB8AC3E}">
        <p14:creationId xmlns:p14="http://schemas.microsoft.com/office/powerpoint/2010/main" val="3385642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8815" y="40341"/>
            <a:ext cx="9577597" cy="1110780"/>
          </a:xfrm>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id="{79A9B1A9-22B2-4951-AB2F-D999C85A7C9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832015" y="1200163"/>
            <a:ext cx="6041581" cy="1314435"/>
          </a:xfrm>
          <a:prstGeom prst="roundRect">
            <a:avLst>
              <a:gd name="adj" fmla="val 3250"/>
            </a:avLst>
          </a:prstGeom>
          <a:ln>
            <a:noFill/>
          </a:ln>
          <a:effectLst>
            <a:outerShdw blurRad="292100" dist="139700" dir="2700000" algn="tl" rotWithShape="0">
              <a:srgbClr val="333333">
                <a:alpha val="65000"/>
              </a:srgbClr>
            </a:outerShdw>
            <a:softEdge rad="0"/>
          </a:effectLst>
        </p:spPr>
      </p:pic>
      <p:pic>
        <p:nvPicPr>
          <p:cNvPr id="444419" name="Picture 444418">
            <a:hlinkClick r:id="rId5"/>
            <a:extLst>
              <a:ext uri="{FF2B5EF4-FFF2-40B4-BE49-F238E27FC236}">
                <a16:creationId xmlns:a16="http://schemas.microsoft.com/office/drawing/2014/main" id="{11AB864B-16DB-4E79-8D1D-17DC466451F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31812" y="2829281"/>
            <a:ext cx="6858000" cy="1600200"/>
          </a:xfrm>
          <a:prstGeom prst="roundRect">
            <a:avLst>
              <a:gd name="adj" fmla="val 4155"/>
            </a:avLst>
          </a:prstGeom>
        </p:spPr>
      </p:pic>
      <p:pic>
        <p:nvPicPr>
          <p:cNvPr id="444421" name="Picture 444420">
            <a:hlinkClick r:id="rId7"/>
            <a:extLst>
              <a:ext uri="{FF2B5EF4-FFF2-40B4-BE49-F238E27FC236}">
                <a16:creationId xmlns:a16="http://schemas.microsoft.com/office/drawing/2014/main" id="{802FA4FB-578E-4705-B215-7F8F37CE13F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659227" y="4744163"/>
            <a:ext cx="4214369" cy="1768085"/>
          </a:xfrm>
          <a:prstGeom prst="roundRect">
            <a:avLst>
              <a:gd name="adj" fmla="val 2634"/>
            </a:avLst>
          </a:prstGeom>
        </p:spPr>
      </p:pic>
      <p:pic>
        <p:nvPicPr>
          <p:cNvPr id="444423" name="Picture 444422">
            <a:hlinkClick r:id="rId9"/>
            <a:extLst>
              <a:ext uri="{FF2B5EF4-FFF2-40B4-BE49-F238E27FC236}">
                <a16:creationId xmlns:a16="http://schemas.microsoft.com/office/drawing/2014/main" id="{EF7BD900-3620-4A4E-AAB5-2F447B3E49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1812" y="4744162"/>
            <a:ext cx="6858000" cy="1768085"/>
          </a:xfrm>
          <a:prstGeom prst="roundRect">
            <a:avLst>
              <a:gd name="adj" fmla="val 5533"/>
            </a:avLst>
          </a:prstGeom>
        </p:spPr>
      </p:pic>
      <p:pic>
        <p:nvPicPr>
          <p:cNvPr id="444425" name="Picture 444424">
            <a:hlinkClick r:id="rId11"/>
            <a:extLst>
              <a:ext uri="{FF2B5EF4-FFF2-40B4-BE49-F238E27FC236}">
                <a16:creationId xmlns:a16="http://schemas.microsoft.com/office/drawing/2014/main" id="{31ED335E-3E51-4A9B-86AC-097CE7D2D4D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7663667" y="2829280"/>
            <a:ext cx="4212781" cy="1600200"/>
          </a:xfrm>
          <a:prstGeom prst="roundRect">
            <a:avLst>
              <a:gd name="adj" fmla="val 3568"/>
            </a:avLst>
          </a:prstGeom>
        </p:spPr>
      </p:pic>
      <p:pic>
        <p:nvPicPr>
          <p:cNvPr id="444427" name="Picture 444426">
            <a:hlinkClick r:id="rId13"/>
            <a:extLst>
              <a:ext uri="{FF2B5EF4-FFF2-40B4-BE49-F238E27FC236}">
                <a16:creationId xmlns:a16="http://schemas.microsoft.com/office/drawing/2014/main" id="{C30DB1A6-D05A-495D-B01B-A5BAE54F89F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812" y="1200163"/>
            <a:ext cx="5069009" cy="1314435"/>
          </a:xfrm>
          <a:prstGeom prst="roundRect">
            <a:avLst>
              <a:gd name="adj" fmla="val 3378"/>
            </a:avLst>
          </a:prstGeom>
        </p:spPr>
      </p:pic>
    </p:spTree>
    <p:extLst>
      <p:ext uri="{BB962C8B-B14F-4D97-AF65-F5344CB8AC3E}">
        <p14:creationId xmlns:p14="http://schemas.microsoft.com/office/powerpoint/2010/main" val="2003921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SoftUni Diamond Partners</a:t>
            </a:r>
            <a:endParaRPr lang="bg-BG" dirty="0"/>
          </a:p>
        </p:txBody>
      </p:sp>
      <p:pic>
        <p:nvPicPr>
          <p:cNvPr id="4" name="Picture 3">
            <a:hlinkClick r:id="rId3"/>
            <a:extLst>
              <a:ext uri="{FF2B5EF4-FFF2-40B4-BE49-F238E27FC236}">
                <a16:creationId xmlns:a16="http://schemas.microsoft.com/office/drawing/2014/main" id="{57F6CA19-B6C5-4C43-B80C-7F86ADB9D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6012" y="3104112"/>
            <a:ext cx="4423164" cy="3323785"/>
          </a:xfrm>
          <a:prstGeom prst="roundRect">
            <a:avLst>
              <a:gd name="adj" fmla="val 3461"/>
            </a:avLst>
          </a:prstGeom>
        </p:spPr>
      </p:pic>
      <p:pic>
        <p:nvPicPr>
          <p:cNvPr id="6" name="Picture 5">
            <a:extLst>
              <a:ext uri="{FF2B5EF4-FFF2-40B4-BE49-F238E27FC236}">
                <a16:creationId xmlns:a16="http://schemas.microsoft.com/office/drawing/2014/main" id="{404B82B5-A24C-40BD-88A8-9F0719240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8012" y="1206733"/>
            <a:ext cx="3661164" cy="1576334"/>
          </a:xfrm>
          <a:prstGeom prst="roundRect">
            <a:avLst>
              <a:gd name="adj" fmla="val 3586"/>
            </a:avLst>
          </a:prstGeom>
        </p:spPr>
      </p:pic>
      <p:pic>
        <p:nvPicPr>
          <p:cNvPr id="8" name="Picture 7">
            <a:hlinkClick r:id="rId6"/>
            <a:extLst>
              <a:ext uri="{FF2B5EF4-FFF2-40B4-BE49-F238E27FC236}">
                <a16:creationId xmlns:a16="http://schemas.microsoft.com/office/drawing/2014/main" id="{CB5D3A57-F9B4-4DCE-A831-7E040653E1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612" y="4961886"/>
            <a:ext cx="6678008" cy="1466012"/>
          </a:xfrm>
          <a:prstGeom prst="roundRect">
            <a:avLst>
              <a:gd name="adj" fmla="val 5492"/>
            </a:avLst>
          </a:prstGeom>
        </p:spPr>
      </p:pic>
      <p:pic>
        <p:nvPicPr>
          <p:cNvPr id="10" name="Picture 9">
            <a:hlinkClick r:id="rId8"/>
            <a:extLst>
              <a:ext uri="{FF2B5EF4-FFF2-40B4-BE49-F238E27FC236}">
                <a16:creationId xmlns:a16="http://schemas.microsoft.com/office/drawing/2014/main" id="{A05A9AFA-1694-4FF9-800A-2B4E62A8985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375551" y="1185153"/>
            <a:ext cx="3538056" cy="1597914"/>
          </a:xfrm>
          <a:prstGeom prst="roundRect">
            <a:avLst>
              <a:gd name="adj" fmla="val 4755"/>
            </a:avLst>
          </a:prstGeom>
        </p:spPr>
      </p:pic>
      <p:pic>
        <p:nvPicPr>
          <p:cNvPr id="13" name="Picture 12">
            <a:hlinkClick r:id="rId10"/>
            <a:extLst>
              <a:ext uri="{FF2B5EF4-FFF2-40B4-BE49-F238E27FC236}">
                <a16:creationId xmlns:a16="http://schemas.microsoft.com/office/drawing/2014/main" id="{C5733A8A-180C-42DB-A531-617A616CF1F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2120" y="1163573"/>
            <a:ext cx="3609026" cy="1619494"/>
          </a:xfrm>
          <a:prstGeom prst="roundRect">
            <a:avLst>
              <a:gd name="adj" fmla="val 6970"/>
            </a:avLst>
          </a:prstGeom>
        </p:spPr>
      </p:pic>
      <p:pic>
        <p:nvPicPr>
          <p:cNvPr id="15" name="Picture 14">
            <a:hlinkClick r:id="rId12"/>
            <a:extLst>
              <a:ext uri="{FF2B5EF4-FFF2-40B4-BE49-F238E27FC236}">
                <a16:creationId xmlns:a16="http://schemas.microsoft.com/office/drawing/2014/main" id="{C75642FC-F411-4844-A28F-DD6D37636A3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55612" y="3139471"/>
            <a:ext cx="6678008" cy="1466011"/>
          </a:xfrm>
          <a:prstGeom prst="roundRect">
            <a:avLst>
              <a:gd name="adj" fmla="val 6594"/>
            </a:avLst>
          </a:prstGeom>
        </p:spPr>
      </p:pic>
    </p:spTree>
    <p:extLst>
      <p:ext uri="{BB962C8B-B14F-4D97-AF65-F5344CB8AC3E}">
        <p14:creationId xmlns:p14="http://schemas.microsoft.com/office/powerpoint/2010/main" val="3031846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35</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and T-SQL Introduction</a:t>
            </a:r>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87135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83331" name="Rectangle 3"/>
          <p:cNvSpPr>
            <a:spLocks noGrp="1" noChangeArrowheads="1"/>
          </p:cNvSpPr>
          <p:nvPr>
            <p:ph idx="1"/>
          </p:nvPr>
        </p:nvSpPr>
        <p:spPr/>
        <p:txBody>
          <a:bodyPr>
            <a:normAutofit fontScale="92500"/>
          </a:bodyPr>
          <a:lstStyle/>
          <a:p>
            <a:pPr>
              <a:lnSpc>
                <a:spcPct val="110000"/>
              </a:lnSpc>
            </a:pPr>
            <a:r>
              <a:rPr lang="en-US" sz="3600" dirty="0">
                <a:solidFill>
                  <a:schemeClr val="tx2">
                    <a:lumMod val="75000"/>
                  </a:schemeClr>
                </a:solidFill>
                <a:hlinkClick r:id="rId2"/>
              </a:rPr>
              <a:t>Structured Query Language</a:t>
            </a:r>
            <a:endParaRPr lang="en-US" sz="3600" dirty="0"/>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pPr>
            <a:r>
              <a:rPr lang="en-US" sz="3600" dirty="0">
                <a:solidFill>
                  <a:schemeClr val="tx2">
                    <a:lumMod val="75000"/>
                  </a:schemeClr>
                </a:solidFill>
              </a:rPr>
              <a:t>Transact-SQL</a:t>
            </a:r>
            <a:r>
              <a:rPr lang="en-US" sz="3600" dirty="0"/>
              <a:t> (</a:t>
            </a:r>
            <a:r>
              <a:rPr lang="en-US" sz="3600" dirty="0">
                <a:solidFill>
                  <a:schemeClr val="tx2">
                    <a:lumMod val="75000"/>
                  </a:schemeClr>
                </a:solidFill>
              </a:rPr>
              <a:t>T-SQL</a:t>
            </a:r>
            <a:r>
              <a:rPr lang="en-US" sz="3600" dirty="0"/>
              <a:t>) – SQL Server's version of SQL</a:t>
            </a:r>
          </a:p>
          <a:p>
            <a:pPr lvl="1">
              <a:lnSpc>
                <a:spcPct val="110000"/>
              </a:lnSpc>
            </a:pPr>
            <a:r>
              <a:rPr lang="en-US" sz="3400" dirty="0"/>
              <a:t>Supports </a:t>
            </a:r>
            <a:r>
              <a:rPr lang="en-US" sz="3400" dirty="0">
                <a:solidFill>
                  <a:schemeClr val="tx2">
                    <a:lumMod val="75000"/>
                  </a:schemeClr>
                </a:solidFill>
              </a:rPr>
              <a:t>control flow </a:t>
            </a:r>
            <a:r>
              <a:rPr lang="en-US" sz="3400" dirty="0"/>
              <a:t>(</a:t>
            </a:r>
            <a:r>
              <a:rPr lang="en-US" sz="34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if</a:t>
            </a:r>
            <a:r>
              <a:rPr lang="en-US" sz="3400" dirty="0"/>
              <a:t> statements, </a:t>
            </a:r>
            <a:r>
              <a:rPr lang="en-US" sz="3400" dirty="0">
                <a:solidFill>
                  <a:schemeClr val="tx2">
                    <a:lumMod val="75000"/>
                  </a:schemeClr>
                </a:solidFill>
              </a:rPr>
              <a:t>loops</a:t>
            </a:r>
            <a:r>
              <a:rPr lang="en-US" sz="3400" dirty="0"/>
              <a:t>)</a:t>
            </a:r>
          </a:p>
          <a:p>
            <a:pPr lvl="1">
              <a:lnSpc>
                <a:spcPct val="110000"/>
              </a:lnSpc>
            </a:pPr>
            <a:r>
              <a:rPr lang="en-US" sz="3400" dirty="0"/>
              <a:t>Designed for writing </a:t>
            </a:r>
            <a:r>
              <a:rPr lang="en-US" sz="3400" dirty="0">
                <a:solidFill>
                  <a:schemeClr val="tx2">
                    <a:lumMod val="75000"/>
                  </a:schemeClr>
                </a:solidFill>
              </a:rPr>
              <a:t>logic</a:t>
            </a:r>
            <a:r>
              <a:rPr lang="en-US" sz="3400" dirty="0"/>
              <a:t> inside the database</a:t>
            </a:r>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2812" y="3197634"/>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333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3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333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3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737506" y="950399"/>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5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@EmpLName</a:t>
            </a:r>
            <a:r>
              <a:rPr lang="en-US" sz="2500" b="1" noProof="1">
                <a:solidFill>
                  <a:srgbClr val="FBEEDC"/>
                </a:solidFill>
                <a:effectLst>
                  <a:outerShdw blurRad="38100" dist="38100" dir="2700000" algn="tl">
                    <a:srgbClr val="000000">
                      <a:alpha val="43137"/>
                    </a:srgbClr>
                  </a:outerShdw>
                </a:effectLst>
                <a:latin typeface="+mj-lt"/>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anose="020B0609020204030204"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 </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95000"/>
              </a:lnSpc>
              <a:buClr>
                <a:schemeClr val="accent5">
                  <a:lumMod val="40000"/>
                  <a:lumOff val="60000"/>
                </a:schemeClr>
              </a:buClr>
              <a:buSzPct val="70000"/>
            </a:pP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5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95000"/>
              </a:lnSpc>
              <a:buClr>
                <a:schemeClr val="accent5">
                  <a:lumMod val="40000"/>
                  <a:lumOff val="60000"/>
                </a:schemeClr>
              </a:buClr>
              <a:buSzPct val="70000"/>
            </a:pPr>
            <a:r>
              <a:rPr lang="en-US" sz="2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5" name="AutoShape 5"/>
          <p:cNvSpPr>
            <a:spLocks noChangeArrowheads="1"/>
          </p:cNvSpPr>
          <p:nvPr/>
        </p:nvSpPr>
        <p:spPr bwMode="auto">
          <a:xfrm>
            <a:off x="6704012" y="1723591"/>
            <a:ext cx="1882871" cy="675176"/>
          </a:xfrm>
          <a:prstGeom prst="wedgeRoundRectCallout">
            <a:avLst>
              <a:gd name="adj1" fmla="val -68366"/>
              <a:gd name="adj2" fmla="val -3827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Variables</a:t>
            </a:r>
          </a:p>
        </p:txBody>
      </p:sp>
      <p:sp>
        <p:nvSpPr>
          <p:cNvPr id="6" name="AutoShape 5"/>
          <p:cNvSpPr>
            <a:spLocks noChangeArrowheads="1"/>
          </p:cNvSpPr>
          <p:nvPr/>
        </p:nvSpPr>
        <p:spPr bwMode="auto">
          <a:xfrm>
            <a:off x="5931903" y="3625360"/>
            <a:ext cx="1349471" cy="609600"/>
          </a:xfrm>
          <a:prstGeom prst="wedgeRoundRectCallout">
            <a:avLst>
              <a:gd name="adj1" fmla="val -79394"/>
              <a:gd name="adj2" fmla="val -3484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Loops</a:t>
            </a:r>
          </a:p>
        </p:txBody>
      </p:sp>
    </p:spTree>
    <p:extLst>
      <p:ext uri="{BB962C8B-B14F-4D97-AF65-F5344CB8AC3E}">
        <p14:creationId xmlns:p14="http://schemas.microsoft.com/office/powerpoint/2010/main" val="3748604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1401</TotalTime>
  <Words>2553</Words>
  <Application>Microsoft Office PowerPoint</Application>
  <PresentationFormat>Custom</PresentationFormat>
  <Paragraphs>485</Paragraphs>
  <Slides>36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Courier New</vt:lpstr>
      <vt:lpstr>Times</vt:lpstr>
      <vt:lpstr>Wingdings</vt:lpstr>
      <vt:lpstr>Wingdings 2</vt:lpstr>
      <vt:lpstr>SoftUni 16x9</vt:lpstr>
      <vt:lpstr>Basic CRUD in SQL Server</vt:lpstr>
      <vt:lpstr>Table of Contents</vt:lpstr>
      <vt:lpstr>Questions</vt:lpstr>
      <vt:lpstr>Query Basics</vt:lpstr>
      <vt:lpstr>What are SQL and T-SQL?</vt:lpstr>
      <vt:lpstr>SQL – Examples</vt:lpstr>
      <vt:lpstr>T-SQL – Example</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Basic CRUD</vt:lpstr>
      <vt:lpstr>SoftUni Diamond Partners</vt:lpstr>
      <vt:lpstr>SoftUni Diamond Partners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andrianatodorova@outlook.com</cp:lastModifiedBy>
  <cp:revision>105</cp:revision>
  <dcterms:created xsi:type="dcterms:W3CDTF">2014-01-02T17:00:34Z</dcterms:created>
  <dcterms:modified xsi:type="dcterms:W3CDTF">2018-05-21T19:53:43Z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