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4"/>
  </p:notesMasterIdLst>
  <p:handoutMasterIdLst>
    <p:handoutMasterId r:id="rId45"/>
  </p:handoutMasterIdLst>
  <p:sldIdLst>
    <p:sldId id="274" r:id="rId3"/>
    <p:sldId id="276" r:id="rId4"/>
    <p:sldId id="482" r:id="rId5"/>
    <p:sldId id="446" r:id="rId6"/>
    <p:sldId id="445" r:id="rId7"/>
    <p:sldId id="447" r:id="rId8"/>
    <p:sldId id="452" r:id="rId9"/>
    <p:sldId id="454" r:id="rId10"/>
    <p:sldId id="455" r:id="rId11"/>
    <p:sldId id="457" r:id="rId12"/>
    <p:sldId id="458" r:id="rId13"/>
    <p:sldId id="442" r:id="rId14"/>
    <p:sldId id="443" r:id="rId15"/>
    <p:sldId id="459" r:id="rId16"/>
    <p:sldId id="460" r:id="rId17"/>
    <p:sldId id="448" r:id="rId18"/>
    <p:sldId id="461" r:id="rId19"/>
    <p:sldId id="462" r:id="rId20"/>
    <p:sldId id="463" r:id="rId21"/>
    <p:sldId id="464" r:id="rId22"/>
    <p:sldId id="466" r:id="rId23"/>
    <p:sldId id="467" r:id="rId24"/>
    <p:sldId id="465" r:id="rId25"/>
    <p:sldId id="449" r:id="rId26"/>
    <p:sldId id="468" r:id="rId27"/>
    <p:sldId id="469" r:id="rId28"/>
    <p:sldId id="470" r:id="rId29"/>
    <p:sldId id="471" r:id="rId30"/>
    <p:sldId id="472" r:id="rId31"/>
    <p:sldId id="450" r:id="rId32"/>
    <p:sldId id="473" r:id="rId33"/>
    <p:sldId id="474" r:id="rId34"/>
    <p:sldId id="451" r:id="rId35"/>
    <p:sldId id="477" r:id="rId36"/>
    <p:sldId id="478" r:id="rId37"/>
    <p:sldId id="349" r:id="rId38"/>
    <p:sldId id="483" r:id="rId39"/>
    <p:sldId id="484" r:id="rId40"/>
    <p:sldId id="485" r:id="rId41"/>
    <p:sldId id="476" r:id="rId42"/>
    <p:sldId id="480" r:id="rId4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82"/>
          </p14:sldIdLst>
        </p14:section>
        <p14:section name="Functions Overview" id="{9CA83AB3-6C93-4280-B1AC-5AD2CE52955F}">
          <p14:sldIdLst>
            <p14:sldId id="446"/>
            <p14:sldId id="445"/>
          </p14:sldIdLst>
        </p14:section>
        <p14:section name="String Functions" id="{6B5BB769-79B3-4160-A4E5-8D614393DD39}">
          <p14:sldIdLst>
            <p14:sldId id="447"/>
            <p14:sldId id="452"/>
            <p14:sldId id="454"/>
            <p14:sldId id="455"/>
            <p14:sldId id="457"/>
            <p14:sldId id="458"/>
            <p14:sldId id="442"/>
            <p14:sldId id="443"/>
            <p14:sldId id="459"/>
            <p14:sldId id="460"/>
          </p14:sldIdLst>
        </p14:section>
        <p14:section name="Math Functions" id="{CEFBAC4D-3F1F-4B02-832D-4837550DC4B7}">
          <p14:sldIdLst>
            <p14:sldId id="448"/>
            <p14:sldId id="461"/>
            <p14:sldId id="462"/>
            <p14:sldId id="463"/>
            <p14:sldId id="464"/>
            <p14:sldId id="466"/>
            <p14:sldId id="467"/>
            <p14:sldId id="465"/>
          </p14:sldIdLst>
        </p14:section>
        <p14:section name="Date Functions" id="{B830CC83-893B-4008-A66F-DC210F7B5414}">
          <p14:sldIdLst>
            <p14:sldId id="449"/>
            <p14:sldId id="468"/>
            <p14:sldId id="469"/>
            <p14:sldId id="470"/>
            <p14:sldId id="471"/>
            <p14:sldId id="472"/>
          </p14:sldIdLst>
        </p14:section>
        <p14:section name="Other Functions" id="{A93D2DC3-148D-4AA3-BB54-15621866B055}">
          <p14:sldIdLst>
            <p14:sldId id="450"/>
            <p14:sldId id="473"/>
            <p14:sldId id="474"/>
          </p14:sldIdLst>
        </p14:section>
        <p14:section name="Wildcards" id="{A0D8A753-109C-4C9E-8E2C-57D4E25D908B}">
          <p14:sldIdLst>
            <p14:sldId id="451"/>
            <p14:sldId id="477"/>
          </p14:sldIdLst>
        </p14:section>
        <p14:section name="Conclusion" id="{10E03AB1-9AA8-4E86-9A64-D741901E50A2}">
          <p14:sldIdLst>
            <p14:sldId id="478"/>
            <p14:sldId id="349"/>
            <p14:sldId id="483"/>
            <p14:sldId id="484"/>
            <p14:sldId id="485"/>
            <p14:sldId id="476"/>
            <p14:sldId id="4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533" autoAdjust="0"/>
  </p:normalViewPr>
  <p:slideViewPr>
    <p:cSldViewPr>
      <p:cViewPr varScale="1">
        <p:scale>
          <a:sx n="114" d="100"/>
          <a:sy n="114" d="100"/>
        </p:scale>
        <p:origin x="492" y="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11/23/2018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022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6402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5401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90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034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04800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6EF53B-5F34-4F99-AB67-BCE3E8092F8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-164998" y="916096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448430" y="3248284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262132" y="2455429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3877964" y="2025853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681374" y="1498789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556582" y="2300748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595499" y="1910250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5958093" y="4185177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526053" y="4973072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449873" y="5209304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3816150" y="472110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700448" y="5556898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564931" y="3847302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237387" y="525800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4972839" y="546110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288795" y="478583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148777" y="51921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119223" y="242335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346551" y="143327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655924" y="255875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153803" y="120525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087514" y="486519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2907153" y="1116639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267918" y="5761976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8256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3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s174420.aspx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hyperlink" Target="https://softuni.bg/courses/databases-basics-ms-sql-server" TargetMode="External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45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42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44.png"/><Relationship Id="rId5" Type="http://schemas.openxmlformats.org/officeDocument/2006/relationships/image" Target="../media/image41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40.png"/><Relationship Id="rId9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6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Built-in Functions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Functions and Wildcards</a:t>
            </a:r>
          </a:p>
          <a:p>
            <a:r>
              <a:rPr lang="en-US" dirty="0"/>
              <a:t>in SQL Server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4960153" y="3807577"/>
            <a:ext cx="1807739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Functions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&amp; Wildcards</a:t>
            </a:r>
          </a:p>
        </p:txBody>
      </p:sp>
      <p:pic>
        <p:nvPicPr>
          <p:cNvPr id="14" name="Picture 13" descr="https://www.learningtree.com/images/ilt/grabbers/ilt925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6345" y="3874330"/>
            <a:ext cx="3966510" cy="2297870"/>
          </a:xfrm>
          <a:prstGeom prst="roundRect">
            <a:avLst>
              <a:gd name="adj" fmla="val 6885"/>
            </a:avLst>
          </a:prstGeom>
          <a:noFill/>
          <a:ln>
            <a:noFill/>
          </a:ln>
        </p:spPr>
      </p:pic>
      <p:pic>
        <p:nvPicPr>
          <p:cNvPr id="16" name="Picture 15" descr="database, storage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345" y="3633071"/>
            <a:ext cx="1352459" cy="145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11FDE4B-E7CC-429A-9758-375FF267A5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3EE690-B4B2-45AE-8AC4-EF8823D415C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LTRIM</a:t>
            </a:r>
            <a:r>
              <a:rPr lang="en-US" dirty="0"/>
              <a:t> &amp;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RTRIM</a:t>
            </a:r>
            <a:r>
              <a:rPr lang="en-US" dirty="0"/>
              <a:t> – remove </a:t>
            </a:r>
            <a:r>
              <a:rPr lang="en-US" dirty="0">
                <a:solidFill>
                  <a:schemeClr val="accent1"/>
                </a:solidFill>
              </a:rPr>
              <a:t>spaces</a:t>
            </a:r>
            <a:r>
              <a:rPr lang="en-US" dirty="0"/>
              <a:t> from either side of string</a:t>
            </a:r>
            <a:br>
              <a:rPr lang="en-US" dirty="0"/>
            </a:br>
            <a:br>
              <a:rPr lang="en-US" dirty="0"/>
            </a:br>
            <a:endParaRPr lang="en-US" dirty="0">
              <a:solidFill>
                <a:schemeClr val="accent1"/>
              </a:solidFill>
            </a:endParaRPr>
          </a:p>
          <a:p>
            <a:pPr>
              <a:spcAft>
                <a:spcPts val="3600"/>
              </a:spcAft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</a:t>
            </a:r>
            <a:r>
              <a:rPr lang="en-US" dirty="0"/>
              <a:t> – counts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of characters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DATALENGTH</a:t>
            </a:r>
            <a:r>
              <a:rPr lang="en-US" dirty="0"/>
              <a:t> – get number of used bytes (double for Unicode)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(4)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122612" y="4027235"/>
            <a:ext cx="594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122612" y="5703635"/>
            <a:ext cx="594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DATALENGTH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22612" y="1981200"/>
            <a:ext cx="5943600" cy="1085237"/>
            <a:chOff x="1217612" y="2023128"/>
            <a:chExt cx="4114800" cy="108523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217612" y="2023128"/>
              <a:ext cx="4114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LTRIM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217612" y="2563600"/>
              <a:ext cx="4114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RTRIM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93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&amp;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RIGHT</a:t>
            </a:r>
            <a:r>
              <a:rPr lang="en-US" dirty="0"/>
              <a:t> – get characters from beginning or end of string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Example: name shorthand (first 3 letters)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(5)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741612" y="2110870"/>
            <a:ext cx="6705600" cy="1089530"/>
            <a:chOff x="2741612" y="1828800"/>
            <a:chExt cx="6019800" cy="108953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828800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LEFT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, 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Count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41612" y="2373565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RIGHT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, 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Count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741612" y="4493972"/>
            <a:ext cx="67056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Id, Start,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LEFT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(Name, 3) AS Shorthand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Games</a:t>
            </a:r>
          </a:p>
        </p:txBody>
      </p:sp>
    </p:spTree>
    <p:extLst>
      <p:ext uri="{BB962C8B-B14F-4D97-AF65-F5344CB8AC3E}">
        <p14:creationId xmlns:p14="http://schemas.microsoft.com/office/powerpoint/2010/main" val="205433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database contains credit card details for customers</a:t>
            </a:r>
          </a:p>
          <a:p>
            <a:r>
              <a:rPr lang="en-US" dirty="0"/>
              <a:t>Provide a summary without revealing the serial numbers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Obfuscate CC Numbers</a:t>
            </a:r>
          </a:p>
        </p:txBody>
      </p:sp>
      <p:graphicFrame>
        <p:nvGraphicFramePr>
          <p:cNvPr id="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6957269"/>
              </p:ext>
            </p:extLst>
          </p:nvPr>
        </p:nvGraphicFramePr>
        <p:xfrm>
          <a:off x="1414412" y="2532888"/>
          <a:ext cx="9360000" cy="1581912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5464585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310760837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PaymentNumber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Guy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Gilbert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5645322227179083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2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Kevin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Brown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4417937746396076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88269"/>
                  </a:ext>
                </a:extLst>
              </a:tr>
            </a:tbl>
          </a:graphicData>
        </a:graphic>
      </p:graphicFrame>
      <p:graphicFrame>
        <p:nvGraphicFramePr>
          <p:cNvPr id="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6842524"/>
              </p:ext>
            </p:extLst>
          </p:nvPr>
        </p:nvGraphicFramePr>
        <p:xfrm>
          <a:off x="1414412" y="4895088"/>
          <a:ext cx="9360000" cy="1581912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5464585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310760837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PaymentNumber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Guy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Gilbert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564532</a:t>
                      </a: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**********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2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Kevin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Brown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441793**********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88269"/>
                  </a:ext>
                </a:extLst>
              </a:tr>
            </a:tbl>
          </a:graphicData>
        </a:graphic>
      </p:graphicFrame>
      <p:sp>
        <p:nvSpPr>
          <p:cNvPr id="7" name="Arrow: Down 6"/>
          <p:cNvSpPr/>
          <p:nvPr/>
        </p:nvSpPr>
        <p:spPr>
          <a:xfrm>
            <a:off x="5942012" y="4318715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319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600"/>
              </a:spcAft>
            </a:pPr>
            <a:r>
              <a:rPr lang="en-US" dirty="0"/>
              <a:t>We reveal the first 6 digits and obfuscate the rest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Bonus</a:t>
            </a:r>
            <a:r>
              <a:rPr lang="en-US" dirty="0"/>
              <a:t> – create View for use by client apps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: Obfuscate CC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4436" y="1905000"/>
            <a:ext cx="9756776" cy="24537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SELECT CustomerID,</a:t>
            </a:r>
          </a:p>
          <a:p>
            <a:r>
              <a:rPr lang="en-US" sz="3000" dirty="0"/>
              <a:t>       FirstName,</a:t>
            </a:r>
          </a:p>
          <a:p>
            <a:r>
              <a:rPr lang="en-US" sz="3000" dirty="0"/>
              <a:t>       LastName,</a:t>
            </a:r>
          </a:p>
          <a:p>
            <a:r>
              <a:rPr lang="en-US" sz="3000" dirty="0"/>
              <a:t>       </a:t>
            </a:r>
            <a:r>
              <a:rPr lang="en-US" sz="3000" dirty="0">
                <a:solidFill>
                  <a:schemeClr val="accent1"/>
                </a:solidFill>
              </a:rPr>
              <a:t>LEFT</a:t>
            </a:r>
            <a:r>
              <a:rPr lang="en-US" sz="3000" dirty="0"/>
              <a:t>(PaymentNumber, 6) + '**********' </a:t>
            </a:r>
          </a:p>
          <a:p>
            <a:r>
              <a:rPr lang="en-US" sz="3000" dirty="0"/>
              <a:t>  FROM Customers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4436" y="5177003"/>
            <a:ext cx="9756776" cy="10687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noProof="0" dirty="0"/>
              <a:t>CREATE VIEW </a:t>
            </a:r>
            <a:r>
              <a:rPr lang="en-US" sz="3000" dirty="0"/>
              <a:t>v_PublicPaymentInfo</a:t>
            </a:r>
            <a:r>
              <a:rPr lang="en-US" sz="3000" noProof="0" dirty="0"/>
              <a:t> AS</a:t>
            </a:r>
          </a:p>
          <a:p>
            <a:r>
              <a:rPr lang="en-US" sz="3000" noProof="0" dirty="0"/>
              <a:t>…</a:t>
            </a:r>
            <a:endParaRPr lang="en-US" sz="3000" i="1" noProof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63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0"/>
              </a:spcAft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LOWER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&amp;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UPPER</a:t>
            </a:r>
            <a:r>
              <a:rPr lang="en-US" dirty="0"/>
              <a:t> – change letter casing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spcAft>
                <a:spcPts val="3000"/>
              </a:spcAft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REVERSE</a:t>
            </a:r>
            <a:r>
              <a:rPr lang="en-US" dirty="0"/>
              <a:t> – reverse order of all characters in string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REPLICATE</a:t>
            </a:r>
            <a:r>
              <a:rPr lang="en-US" dirty="0"/>
              <a:t> – repeat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(6)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656012" y="1958470"/>
            <a:ext cx="4876800" cy="1089530"/>
            <a:chOff x="2741612" y="1828800"/>
            <a:chExt cx="6019800" cy="108953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828800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LOWER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41612" y="2373565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UPPER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656012" y="4114800"/>
            <a:ext cx="4876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REVERSE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656012" y="5726365"/>
            <a:ext cx="4876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REPLICATE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String, Count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770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CHARINDEX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locate specific pattern (substring) in string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STUFF</a:t>
            </a:r>
            <a:r>
              <a:rPr lang="en-US" dirty="0"/>
              <a:t> – insert substring at specific position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(7)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370012" y="2657478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CHARINDEX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Pattern, String,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StartIndex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])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68424" y="4403802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STUFF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String, StartIndex, Length, Substring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093655" y="1848439"/>
            <a:ext cx="3351246" cy="555395"/>
          </a:xfrm>
          <a:prstGeom prst="wedgeRoundRectCallout">
            <a:avLst>
              <a:gd name="adj1" fmla="val -37339"/>
              <a:gd name="adj2" fmla="val 988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Optional, begins at 1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4643471" y="5363851"/>
            <a:ext cx="2784852" cy="1018095"/>
          </a:xfrm>
          <a:prstGeom prst="wedgeRoundRectCallout">
            <a:avLst>
              <a:gd name="adj1" fmla="val 38197"/>
              <a:gd name="adj2" fmla="val -734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Number of chars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</a:rPr>
              <a:t>to delete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1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3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Arithmetic, PI, ABS, ROUND, etc.</a:t>
            </a:r>
          </a:p>
        </p:txBody>
      </p:sp>
      <p:pic>
        <p:nvPicPr>
          <p:cNvPr id="4" name="Picture 3" descr="http://www.nhcs.k12.nc.us/freeman/images/practice/images/mathlogo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3" y="2054005"/>
            <a:ext cx="3657600" cy="2470826"/>
          </a:xfrm>
          <a:prstGeom prst="roundRect">
            <a:avLst>
              <a:gd name="adj" fmla="val 8327"/>
            </a:avLst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</p:spTree>
    <p:extLst>
      <p:ext uri="{BB962C8B-B14F-4D97-AF65-F5344CB8AC3E}">
        <p14:creationId xmlns:p14="http://schemas.microsoft.com/office/powerpoint/2010/main" val="548873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supports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basic arithmetic operations</a:t>
            </a:r>
          </a:p>
          <a:p>
            <a:pPr lvl="1"/>
            <a:r>
              <a:rPr lang="en-US" dirty="0"/>
              <a:t>Addition, subtraction, etc.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Example: find </a:t>
            </a:r>
            <a:r>
              <a:rPr lang="en-US" dirty="0">
                <a:solidFill>
                  <a:schemeClr val="accent1"/>
                </a:solidFill>
              </a:rPr>
              <a:t>area</a:t>
            </a:r>
            <a:r>
              <a:rPr lang="en-US" dirty="0"/>
              <a:t> of triangles by given </a:t>
            </a:r>
            <a:r>
              <a:rPr lang="en-US" dirty="0">
                <a:solidFill>
                  <a:schemeClr val="accent1"/>
                </a:solidFill>
              </a:rPr>
              <a:t>side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height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94012" y="5121949"/>
            <a:ext cx="64008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Id,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(A*H)/2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AS Area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Triangles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474807" y="3200400"/>
            <a:ext cx="5239211" cy="1771650"/>
            <a:chOff x="3474807" y="2590800"/>
            <a:chExt cx="5239211" cy="17716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74807" y="2590800"/>
              <a:ext cx="1543050" cy="1771650"/>
            </a:xfrm>
            <a:prstGeom prst="rect">
              <a:avLst/>
            </a:prstGeom>
          </p:spPr>
        </p:pic>
        <p:sp>
          <p:nvSpPr>
            <p:cNvPr id="8" name="Arrow: Right 7"/>
            <p:cNvSpPr/>
            <p:nvPr/>
          </p:nvSpPr>
          <p:spPr>
            <a:xfrm>
              <a:off x="5987444" y="3200891"/>
              <a:ext cx="533400" cy="4755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94818" y="2590800"/>
              <a:ext cx="1219200" cy="1771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796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get the value of Pi as float (15 –digit precision)</a:t>
            </a:r>
            <a:br>
              <a:rPr lang="en-US" dirty="0"/>
            </a:br>
            <a:endParaRPr lang="en-US" dirty="0"/>
          </a:p>
          <a:p>
            <a:pPr>
              <a:spcAft>
                <a:spcPts val="1800"/>
              </a:spcAft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ABS</a:t>
            </a:r>
            <a:r>
              <a:rPr lang="en-US" dirty="0"/>
              <a:t> – absolute value</a:t>
            </a:r>
            <a:br>
              <a:rPr lang="en-US" dirty="0"/>
            </a:br>
            <a:endParaRPr lang="en-US" dirty="0"/>
          </a:p>
          <a:p>
            <a:pPr>
              <a:spcAft>
                <a:spcPts val="1800"/>
              </a:spcAft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SQRT</a:t>
            </a:r>
            <a:r>
              <a:rPr lang="en-US" dirty="0"/>
              <a:t> – square root (result will be float)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SQUARE</a:t>
            </a:r>
            <a:r>
              <a:rPr lang="en-US" dirty="0"/>
              <a:t> – raise to power of two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 (2)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94012" y="1905000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PI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 </a:t>
            </a:r>
            <a:r>
              <a: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--3.14159265358979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4012" y="3275236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ABS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92424" y="4658398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SQRT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4012" y="6019800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SQUARE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4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length of a line by given coordinates of end 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Line Length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74812" y="4191000"/>
            <a:ext cx="8839200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Id,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SQRT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SQUARE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(X1-X2) +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SQUARE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(Y1-Y2))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AS Length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Lines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36812" y="1981200"/>
            <a:ext cx="7315200" cy="1771650"/>
            <a:chOff x="2208212" y="2164648"/>
            <a:chExt cx="7315200" cy="17716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8212" y="2164648"/>
              <a:ext cx="2962275" cy="17716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7812" y="2164648"/>
              <a:ext cx="2895600" cy="1771650"/>
            </a:xfrm>
            <a:prstGeom prst="rect">
              <a:avLst/>
            </a:prstGeom>
          </p:spPr>
        </p:pic>
        <p:sp>
          <p:nvSpPr>
            <p:cNvPr id="8" name="Arrow: Right 7"/>
            <p:cNvSpPr/>
            <p:nvPr/>
          </p:nvSpPr>
          <p:spPr>
            <a:xfrm>
              <a:off x="5632449" y="2647246"/>
              <a:ext cx="533400" cy="80645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47059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Function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String Functions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Math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Date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Other Useful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Wildcards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49ECE7CE-2812-43B8-ACF6-2123386A4B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0"/>
              </a:spcAft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POWER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raise value to desired exponent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ROUND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obtain desired precision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Negative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precision</a:t>
            </a:r>
            <a:r>
              <a:rPr lang="en-US" dirty="0"/>
              <a:t> rounds characters before decimal point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FLOOR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&amp;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CEILING</a:t>
            </a:r>
            <a:r>
              <a:rPr lang="en-US" dirty="0"/>
              <a:t> – return the nearest integer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 (3)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4012" y="4081445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ROUND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Precision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4012" y="1959684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POWER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Exponent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94012" y="5435472"/>
            <a:ext cx="6400800" cy="1089530"/>
            <a:chOff x="2894012" y="5181600"/>
            <a:chExt cx="6400800" cy="108953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518160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FLOOR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Value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726365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CEILING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Value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709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required number of pallets to ship each item</a:t>
            </a:r>
          </a:p>
          <a:p>
            <a:pPr lvl="1"/>
            <a:r>
              <a:rPr lang="en-US" noProof="1">
                <a:solidFill>
                  <a:schemeClr val="accent1"/>
                </a:solidFill>
              </a:rPr>
              <a:t>BoxCapacity</a:t>
            </a:r>
            <a:r>
              <a:rPr lang="en-US" dirty="0"/>
              <a:t> specifies how many items can fit in one box</a:t>
            </a:r>
          </a:p>
          <a:p>
            <a:pPr lvl="1"/>
            <a:r>
              <a:rPr lang="en-US" noProof="1">
                <a:solidFill>
                  <a:schemeClr val="accent1"/>
                </a:solidFill>
              </a:rPr>
              <a:t>PalletCapacity</a:t>
            </a:r>
            <a:r>
              <a:rPr lang="en-US" dirty="0"/>
              <a:t> specifies how many boxes can fit in a pallet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Pallets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69856" y="3867150"/>
            <a:ext cx="11049112" cy="1771650"/>
            <a:chOff x="531700" y="3276600"/>
            <a:chExt cx="11049112" cy="177165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700" y="3276600"/>
              <a:ext cx="7724775" cy="177165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23387" y="3276600"/>
              <a:ext cx="2257425" cy="1771650"/>
            </a:xfrm>
            <a:prstGeom prst="rect">
              <a:avLst/>
            </a:prstGeom>
          </p:spPr>
        </p:pic>
        <p:sp>
          <p:nvSpPr>
            <p:cNvPr id="27" name="Arrow: Right 26"/>
            <p:cNvSpPr/>
            <p:nvPr/>
          </p:nvSpPr>
          <p:spPr>
            <a:xfrm>
              <a:off x="8523231" y="3759198"/>
              <a:ext cx="533400" cy="80645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6739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we can't use half a box or half a pallet, we need to round up to the nearest integer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Pallets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01824" y="2667000"/>
            <a:ext cx="8385176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SELECT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accent1"/>
                </a:solidFill>
              </a:rPr>
              <a:t>CEILING</a:t>
            </a:r>
            <a:r>
              <a:rPr lang="en-US" sz="2800" dirty="0"/>
              <a:t>(</a:t>
            </a:r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chemeClr val="accent1"/>
                </a:solidFill>
              </a:rPr>
              <a:t>CEILING</a:t>
            </a:r>
            <a:r>
              <a:rPr lang="en-US" sz="2800" dirty="0"/>
              <a:t>(</a:t>
            </a:r>
          </a:p>
          <a:p>
            <a:r>
              <a:rPr lang="en-US" sz="2800" dirty="0"/>
              <a:t>      </a:t>
            </a:r>
            <a:r>
              <a:rPr lang="en-US" sz="2800" dirty="0">
                <a:solidFill>
                  <a:schemeClr val="accent1"/>
                </a:solidFill>
              </a:rPr>
              <a:t>CAST</a:t>
            </a:r>
            <a:r>
              <a:rPr lang="en-US" sz="2800" dirty="0"/>
              <a:t>(Quantity AS </a:t>
            </a:r>
            <a:r>
              <a:rPr lang="en-US" sz="2800" dirty="0">
                <a:solidFill>
                  <a:schemeClr val="accent1"/>
                </a:solidFill>
              </a:rPr>
              <a:t>float</a:t>
            </a:r>
            <a:r>
              <a:rPr lang="en-US" sz="2800" dirty="0"/>
              <a:t>) / 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BoxCapacity</a:t>
            </a:r>
            <a:r>
              <a:rPr lang="en-US" sz="2800" dirty="0"/>
              <a:t>) / </a:t>
            </a:r>
            <a:r>
              <a:rPr lang="en-US" sz="2800" dirty="0" err="1"/>
              <a:t>PalletCapacity</a:t>
            </a:r>
            <a:r>
              <a:rPr lang="en-US" sz="2800" dirty="0"/>
              <a:t>)</a:t>
            </a:r>
          </a:p>
          <a:p>
            <a:r>
              <a:rPr lang="en-US" sz="2800" dirty="0"/>
              <a:t>    AS [Number of pallets]</a:t>
            </a:r>
          </a:p>
          <a:p>
            <a:r>
              <a:rPr lang="en-US" sz="2800" dirty="0"/>
              <a:t>  FROM Products</a:t>
            </a:r>
          </a:p>
        </p:txBody>
      </p:sp>
    </p:spTree>
    <p:extLst>
      <p:ext uri="{BB962C8B-B14F-4D97-AF65-F5344CB8AC3E}">
        <p14:creationId xmlns:p14="http://schemas.microsoft.com/office/powerpoint/2010/main" val="239114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SIGN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returns 1, -1 or 0, depending on value sign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get a random float value in range [0,1)</a:t>
            </a:r>
          </a:p>
          <a:p>
            <a:pPr lvl="1"/>
            <a:r>
              <a:rPr lang="en-US" dirty="0"/>
              <a:t>If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Seed</a:t>
            </a:r>
            <a:r>
              <a:rPr lang="en-US" dirty="0"/>
              <a:t> is not specified, one is assigned at random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 (4)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4012" y="2092955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SIGN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92424" y="4533887"/>
            <a:ext cx="6402388" cy="1104913"/>
            <a:chOff x="2892424" y="4533887"/>
            <a:chExt cx="6402388" cy="1104913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2424" y="4533887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RAND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094035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RAND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Seed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072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GETDATE, DATEDIFF, DATEPART, etc.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359" y="762000"/>
            <a:ext cx="3720108" cy="390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06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DATEPART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extract a segment from a date as an integer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</a:t>
            </a:r>
            <a:r>
              <a:rPr lang="en-US" dirty="0"/>
              <a:t> can be any part and format of date or time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For a full list, see the </a:t>
            </a:r>
            <a:r>
              <a:rPr lang="en-US" dirty="0">
                <a:hlinkClick r:id="rId2"/>
              </a:rPr>
              <a:t>official documentation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Functions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80604" y="2620384"/>
            <a:ext cx="702761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DATEPART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Part, Date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580604" y="3581400"/>
            <a:ext cx="7027616" cy="1634295"/>
            <a:chOff x="2360612" y="3733800"/>
            <a:chExt cx="7027616" cy="1634295"/>
          </a:xfrm>
        </p:grpSpPr>
        <p:grpSp>
          <p:nvGrpSpPr>
            <p:cNvPr id="15" name="Group 14"/>
            <p:cNvGrpSpPr/>
            <p:nvPr/>
          </p:nvGrpSpPr>
          <p:grpSpPr>
            <a:xfrm>
              <a:off x="2360612" y="3733800"/>
              <a:ext cx="3276600" cy="1634295"/>
              <a:chOff x="2360612" y="3505200"/>
              <a:chExt cx="3276600" cy="163429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year, yyyy, yy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month, mm, m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day, dd, d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111628" y="3733800"/>
              <a:ext cx="3276600" cy="1634295"/>
              <a:chOff x="2360612" y="3505200"/>
              <a:chExt cx="3276600" cy="1634295"/>
            </a:xfrm>
          </p:grpSpPr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YEAR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MONTH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DAY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177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Prepare sales data for aggregation by displaying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yearly quarter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month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year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of sale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Quarterly Report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5902"/>
          <a:stretch/>
        </p:blipFill>
        <p:spPr>
          <a:xfrm>
            <a:off x="3263899" y="4738704"/>
            <a:ext cx="5657850" cy="17862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7489"/>
          <a:stretch/>
        </p:blipFill>
        <p:spPr>
          <a:xfrm>
            <a:off x="3459161" y="2430714"/>
            <a:ext cx="5267325" cy="1752600"/>
          </a:xfrm>
          <a:prstGeom prst="rect">
            <a:avLst/>
          </a:prstGeom>
        </p:spPr>
      </p:pic>
      <p:sp>
        <p:nvSpPr>
          <p:cNvPr id="7" name="Arrow: Down 6"/>
          <p:cNvSpPr/>
          <p:nvPr/>
        </p:nvSpPr>
        <p:spPr>
          <a:xfrm>
            <a:off x="5789612" y="4308609"/>
            <a:ext cx="609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0559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US" dirty="0"/>
              <a:t>Use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DATEPART</a:t>
            </a:r>
            <a:r>
              <a:rPr lang="en-US" dirty="0"/>
              <a:t> to get the relevant parts of the date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This statement might be useful as a </a:t>
            </a:r>
            <a:r>
              <a:rPr lang="en-US" dirty="0">
                <a:solidFill>
                  <a:schemeClr val="accent1"/>
                </a:solidFill>
              </a:rPr>
              <a:t>View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Quarterly Report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1412" y="2133600"/>
            <a:ext cx="9906000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InvoiceId, Total,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DATEPART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QUARTER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InvoiceDate) AS Quarter,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DATEPART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MONTH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InvoiceDate) AS Month,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DATEPART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YEAR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InvoiceDate) AS Year,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DATEPART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InvoiceDate) AS Day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Invoice</a:t>
            </a:r>
          </a:p>
        </p:txBody>
      </p:sp>
    </p:spTree>
    <p:extLst>
      <p:ext uri="{BB962C8B-B14F-4D97-AF65-F5344CB8AC3E}">
        <p14:creationId xmlns:p14="http://schemas.microsoft.com/office/powerpoint/2010/main" val="87522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DATEDIFF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find difference between two dates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Part</a:t>
            </a:r>
            <a:r>
              <a:rPr lang="en-US" dirty="0"/>
              <a:t> can be any part and format of date or time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Example: Show employee experience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 (2)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46212" y="2560112"/>
            <a:ext cx="9296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DATEDIFF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Part, FirstDate, SecondDate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43036" y="4419600"/>
            <a:ext cx="9299576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ID, FirstName, LastName,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DATEDIFF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YEAR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HireDate, '2017/01/25')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AS [Years In Service]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Employees</a:t>
            </a:r>
          </a:p>
        </p:txBody>
      </p:sp>
    </p:spTree>
    <p:extLst>
      <p:ext uri="{BB962C8B-B14F-4D97-AF65-F5344CB8AC3E}">
        <p14:creationId xmlns:p14="http://schemas.microsoft.com/office/powerpoint/2010/main" val="112801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DATENAME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get a string representation of a date's part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DATEADD</a:t>
            </a:r>
            <a:r>
              <a:rPr lang="en-US" dirty="0"/>
              <a:t> – perform date arithmetic</a:t>
            </a:r>
          </a:p>
          <a:p>
            <a:pPr lvl="1">
              <a:spcAft>
                <a:spcPts val="18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Part</a:t>
            </a:r>
            <a:r>
              <a:rPr lang="en-US" dirty="0"/>
              <a:t> can be any part and format of date or time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GETDATE</a:t>
            </a:r>
            <a:r>
              <a:rPr lang="en-US" dirty="0"/>
              <a:t> – obtain current date and 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 (3)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055812" y="1882270"/>
            <a:ext cx="8077200" cy="1089530"/>
            <a:chOff x="2055812" y="1882270"/>
            <a:chExt cx="8077200" cy="108953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055812" y="1882270"/>
              <a:ext cx="80772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DATENAME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Part, Date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055812" y="2427035"/>
              <a:ext cx="80772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SELECT </a:t>
              </a: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DATENAME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weekday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, '2017/01/27')</a:t>
              </a:r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55812" y="4394659"/>
            <a:ext cx="8077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DATEADD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Part, Number, Date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55812" y="5791200"/>
            <a:ext cx="8077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GETDATE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89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CSharpDB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408353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CAST, CONVERT, OFFSET, FETCH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677241" y="914400"/>
            <a:ext cx="2834343" cy="3268964"/>
            <a:chOff x="5043930" y="2217436"/>
            <a:chExt cx="2100964" cy="2423128"/>
          </a:xfrm>
        </p:grpSpPr>
        <p:pic>
          <p:nvPicPr>
            <p:cNvPr id="4" name="Picture 3" descr="http://www.database-repair-software.com/images/dbf_logo.jpg"/>
            <p:cNvPicPr>
              <a:picLocks noChangeAspect="1" noChangeArrowheads="1"/>
            </p:cNvPicPr>
            <p:nvPr/>
          </p:nvPicPr>
          <p:blipFill>
            <a:blip r:embed="rId2" cstate="screen">
              <a:lum bright="-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3930" y="2522236"/>
              <a:ext cx="2100964" cy="2118328"/>
            </a:xfrm>
            <a:prstGeom prst="roundRect">
              <a:avLst>
                <a:gd name="adj" fmla="val 3251"/>
              </a:avLst>
            </a:prstGeom>
            <a:noFill/>
            <a:ln>
              <a:solidFill>
                <a:schemeClr val="bg1">
                  <a:lumMod val="50000"/>
                  <a:lumOff val="50000"/>
                </a:schemeClr>
              </a:solidFill>
            </a:ln>
            <a:effectLst>
              <a:reflection blurRad="6350" stA="52000" endA="300" endPos="35000" dir="5400000" sy="-100000" algn="bl" rotWithShape="0"/>
            </a:effectLst>
          </p:spPr>
        </p:pic>
        <p:pic>
          <p:nvPicPr>
            <p:cNvPr id="7" name="Picture 6" descr="http://fortunebrainstormtech.files.wordpress.com/2007/10/data-icon1.jpg"/>
            <p:cNvPicPr>
              <a:picLocks noChangeAspect="1" noChangeArrowheads="1"/>
            </p:cNvPicPr>
            <p:nvPr/>
          </p:nvPicPr>
          <p:blipFill>
            <a:blip r:embed="rId3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25" y="2217436"/>
              <a:ext cx="945121" cy="652132"/>
            </a:xfrm>
            <a:prstGeom prst="rect">
              <a:avLst/>
            </a:prstGeom>
            <a:noFill/>
            <a:effectLst>
              <a:softEdge rad="31750"/>
            </a:effectLst>
          </p:spPr>
        </p:pic>
      </p:grpSp>
    </p:spTree>
    <p:extLst>
      <p:ext uri="{BB962C8B-B14F-4D97-AF65-F5344CB8AC3E}">
        <p14:creationId xmlns:p14="http://schemas.microsoft.com/office/powerpoint/2010/main" val="196964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CAST </a:t>
            </a:r>
            <a:r>
              <a:rPr lang="en-US" dirty="0"/>
              <a:t>&amp;</a:t>
            </a:r>
            <a:r>
              <a:rPr lang="en-US" dirty="0">
                <a:solidFill>
                  <a:schemeClr val="accent1"/>
                </a:solidFill>
              </a:rPr>
              <a:t> CONVERT </a:t>
            </a:r>
            <a:r>
              <a:rPr lang="en-US" dirty="0"/>
              <a:t>– convert between data types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ISNULL</a:t>
            </a:r>
            <a:r>
              <a:rPr lang="en-US" dirty="0"/>
              <a:t> – swap </a:t>
            </a:r>
            <a:r>
              <a:rPr lang="en-US" b="1" dirty="0">
                <a:solidFill>
                  <a:schemeClr val="accent1"/>
                </a:solidFill>
              </a:rPr>
              <a:t>NULL</a:t>
            </a:r>
            <a:r>
              <a:rPr lang="en-US" dirty="0"/>
              <a:t> values with a specified default value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Example: Display “</a:t>
            </a:r>
            <a:r>
              <a:rPr lang="en-US" dirty="0">
                <a:solidFill>
                  <a:schemeClr val="accent1"/>
                </a:solidFill>
              </a:rPr>
              <a:t>Not Finished</a:t>
            </a:r>
            <a:r>
              <a:rPr lang="en-US" dirty="0"/>
              <a:t>” for projects with no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EndDate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94012" y="1828800"/>
            <a:ext cx="6400800" cy="1089530"/>
            <a:chOff x="1446212" y="2046035"/>
            <a:chExt cx="9296400" cy="108953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446212" y="2046035"/>
              <a:ext cx="92964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CAST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Data </a:t>
              </a: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AS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NewType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446212" y="2590800"/>
              <a:ext cx="92964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CONVERT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NewType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,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Data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1331" y="3640749"/>
            <a:ext cx="640298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ISNULL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Data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DefaultValue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19236" y="4877586"/>
            <a:ext cx="109471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ProjectID, Name,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ISNULL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CAST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(EndDate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varchar), 'Not Finished')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Projects</a:t>
            </a:r>
          </a:p>
        </p:txBody>
      </p:sp>
    </p:spTree>
    <p:extLst>
      <p:ext uri="{BB962C8B-B14F-4D97-AF65-F5344CB8AC3E}">
        <p14:creationId xmlns:p14="http://schemas.microsoft.com/office/powerpoint/2010/main" val="414142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OFFSET </a:t>
            </a:r>
            <a:r>
              <a:rPr lang="en-US" dirty="0"/>
              <a:t>&amp;</a:t>
            </a:r>
            <a:r>
              <a:rPr lang="en-US" dirty="0">
                <a:solidFill>
                  <a:schemeClr val="accent1"/>
                </a:solidFill>
              </a:rPr>
              <a:t> FETCH </a:t>
            </a:r>
            <a:r>
              <a:rPr lang="en-US" dirty="0"/>
              <a:t>– get only specific rows from the result set</a:t>
            </a:r>
          </a:p>
          <a:p>
            <a:pPr lvl="1"/>
            <a:r>
              <a:rPr lang="en-US" dirty="0"/>
              <a:t>Used in combination with </a:t>
            </a:r>
            <a:r>
              <a:rPr lang="en-US" dirty="0">
                <a:solidFill>
                  <a:schemeClr val="accent1"/>
                </a:solidFill>
              </a:rPr>
              <a:t>ORDER BY </a:t>
            </a:r>
            <a:r>
              <a:rPr lang="en-US" dirty="0"/>
              <a:t>for pagination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Functions(2)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86036" y="2788026"/>
            <a:ext cx="7013576" cy="23337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SELECT ID, FirstName, LastName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FROM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ORDER BY ID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OFFSET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10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ROWS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FETCH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NEXT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5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ROWS ONLY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485642" y="3541127"/>
            <a:ext cx="2235724" cy="611443"/>
          </a:xfrm>
          <a:prstGeom prst="wedgeRoundRectCallout">
            <a:avLst>
              <a:gd name="adj1" fmla="val -63150"/>
              <a:gd name="adj2" fmla="val 914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Rows to skip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278252" y="5484557"/>
            <a:ext cx="2586104" cy="611443"/>
          </a:xfrm>
          <a:prstGeom prst="wedgeRoundRectCallout">
            <a:avLst>
              <a:gd name="adj1" fmla="val -50452"/>
              <a:gd name="adj2" fmla="val -1065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Rows to include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8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Selecting results by partial match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2" y="1224438"/>
            <a:ext cx="5029202" cy="33475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61292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Wildcards are used with </a:t>
            </a:r>
            <a:r>
              <a:rPr lang="en-US" dirty="0">
                <a:solidFill>
                  <a:schemeClr val="accent1"/>
                </a:solidFill>
              </a:rPr>
              <a:t>WHERE </a:t>
            </a:r>
            <a:r>
              <a:rPr lang="en-US" dirty="0"/>
              <a:t>to filter for partial match</a:t>
            </a:r>
          </a:p>
          <a:p>
            <a:r>
              <a:rPr lang="en-US" dirty="0"/>
              <a:t>Similar to Regular Expressions, but less capable</a:t>
            </a:r>
          </a:p>
          <a:p>
            <a:r>
              <a:rPr lang="en-US" dirty="0"/>
              <a:t>Example: Find all employees who's first name starts with "Ro"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WHERE … LIKE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6036" y="3581400"/>
            <a:ext cx="70135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ID, FirstName, LastName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WHERE FirstName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LIKE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'Ro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%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948314" y="5310706"/>
            <a:ext cx="2724346" cy="505632"/>
          </a:xfrm>
          <a:prstGeom prst="wedgeRoundRectCallout">
            <a:avLst>
              <a:gd name="adj1" fmla="val 4219"/>
              <a:gd name="adj2" fmla="val -981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Wildcard symbol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42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characters include</a:t>
            </a:r>
          </a:p>
          <a:p>
            <a:pPr>
              <a:spcBef>
                <a:spcPts val="18600"/>
              </a:spcBef>
            </a:pPr>
            <a:r>
              <a:rPr lang="en-US" dirty="0">
                <a:solidFill>
                  <a:schemeClr val="accent1"/>
                </a:solidFill>
              </a:rPr>
              <a:t>ESCAPE</a:t>
            </a:r>
            <a:r>
              <a:rPr lang="en-US" dirty="0"/>
              <a:t> – specify prefix to treat special characters as normal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 Characters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8024" y="4951172"/>
            <a:ext cx="82327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ID, 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Tracks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WHERE Name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LIKE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'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%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max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%'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ESCAPE '!'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8024" y="1981200"/>
            <a:ext cx="8232776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%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-- any string, including zero-length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_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-- any single character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[…]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-- any character within range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[^…]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-- any character not in the range</a:t>
            </a:r>
          </a:p>
        </p:txBody>
      </p:sp>
    </p:spTree>
    <p:extLst>
      <p:ext uri="{BB962C8B-B14F-4D97-AF65-F5344CB8AC3E}">
        <p14:creationId xmlns:p14="http://schemas.microsoft.com/office/powerpoint/2010/main" val="316682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8875799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SQL Server provides various built-in functions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String functions allow us to manipulate strings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CONCAT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LEFT</a:t>
            </a:r>
            <a:r>
              <a:rPr lang="en-US" sz="3000" dirty="0"/>
              <a:t>/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RIGHT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REPLACE</a:t>
            </a:r>
            <a:r>
              <a:rPr lang="en-US" sz="3000" dirty="0"/>
              <a:t>, etc.</a:t>
            </a:r>
            <a:endParaRPr lang="en-US" sz="3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Math functions allow us to do various calculations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PI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ABS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POWER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ROUND</a:t>
            </a:r>
            <a:r>
              <a:rPr lang="en-US" sz="3000" dirty="0"/>
              <a:t>, etc.</a:t>
            </a:r>
            <a:endParaRPr lang="en-US" sz="3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Date functions allow us to work with dates easier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DATEPART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DATEDIFF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GETDATE</a:t>
            </a:r>
            <a:r>
              <a:rPr lang="en-US" sz="3000" dirty="0"/>
              <a:t>, etc.</a:t>
            </a:r>
            <a:endParaRPr lang="en-US" sz="3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Using Wildcards, we can obtain results by partial string matches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180BE1-E6EE-4B4A-B7B5-F58E049517F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https://softuni.bg/courses/databases-basics-ms-sql-server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Functions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F2B6-5B18-47E6-AE3D-42EA1A2B96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567" y="4608985"/>
            <a:ext cx="1445788" cy="1265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C623F3-71FC-417F-953C-73AEBE3765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260" y="2118450"/>
            <a:ext cx="1677939" cy="13252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2ABBA6-2710-4367-A72F-C5AA4C27FD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338" y="2267719"/>
            <a:ext cx="1652328" cy="13103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021D02-9F07-4CC9-B34C-976257B256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338" y="3770366"/>
            <a:ext cx="1614229" cy="12239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2A620D-B684-4306-A7BB-0754B29D90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79" y="3691174"/>
            <a:ext cx="1737500" cy="13031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B6F20E7-C26B-4553-999E-B09B8B59C1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81" y="2906941"/>
            <a:ext cx="1742213" cy="13209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B42EF1-0313-4D11-8527-B99266BD36D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295400"/>
            <a:ext cx="1693536" cy="12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316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015" y="1200163"/>
            <a:ext cx="604158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:a16="http://schemas.microsoft.com/office/drawing/2014/main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2829281"/>
            <a:ext cx="6858000" cy="1600200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:a16="http://schemas.microsoft.com/office/drawing/2014/main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9227" y="4744163"/>
            <a:ext cx="4214369" cy="176808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:a16="http://schemas.microsoft.com/office/drawing/2014/main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744162"/>
            <a:ext cx="6858000" cy="176808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:a16="http://schemas.microsoft.com/office/drawing/2014/main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667" y="2829280"/>
            <a:ext cx="4212781" cy="1600200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:a16="http://schemas.microsoft.com/office/drawing/2014/main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200163"/>
            <a:ext cx="5069009" cy="1314435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4251518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104112"/>
            <a:ext cx="4423164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06733"/>
            <a:ext cx="3661164" cy="157633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961886"/>
            <a:ext cx="6678008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51" y="1185153"/>
            <a:ext cx="3538056" cy="1597914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63573"/>
            <a:ext cx="3609026" cy="1619494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139471"/>
            <a:ext cx="6678008" cy="14660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425221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SQL Server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8" name="Picture 7" descr="http://www.appdataworks.com/wp-content/uploads/sql-server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294" y="1981200"/>
            <a:ext cx="4186237" cy="2415459"/>
          </a:xfrm>
          <a:prstGeom prst="roundRect">
            <a:avLst>
              <a:gd name="adj" fmla="val 8327"/>
            </a:avLst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2256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String</a:t>
            </a:r>
            <a:r>
              <a:rPr lang="en-US" dirty="0"/>
              <a:t> Functions – for </a:t>
            </a:r>
            <a:r>
              <a:rPr lang="en-US" dirty="0">
                <a:solidFill>
                  <a:schemeClr val="accent1"/>
                </a:solidFill>
              </a:rPr>
              <a:t>manipulating text</a:t>
            </a:r>
            <a:endParaRPr lang="en-US" dirty="0"/>
          </a:p>
          <a:p>
            <a:pPr lvl="1"/>
            <a:r>
              <a:rPr lang="en-US" dirty="0"/>
              <a:t>Either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Table values</a:t>
            </a:r>
            <a:r>
              <a:rPr lang="en-US" dirty="0"/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user input</a:t>
            </a:r>
          </a:p>
          <a:p>
            <a:pPr lvl="1"/>
            <a:r>
              <a:rPr lang="en-US" dirty="0"/>
              <a:t>E.g. concatenate column values</a:t>
            </a:r>
          </a:p>
          <a:p>
            <a:r>
              <a:rPr lang="en-US" dirty="0">
                <a:solidFill>
                  <a:schemeClr val="accent1"/>
                </a:solidFill>
              </a:rPr>
              <a:t>Math</a:t>
            </a:r>
            <a:r>
              <a:rPr lang="en-US" dirty="0"/>
              <a:t> Functions – calculations and working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aggregate data</a:t>
            </a:r>
          </a:p>
          <a:p>
            <a:pPr lvl="1"/>
            <a:r>
              <a:rPr lang="en-US" dirty="0"/>
              <a:t>E.g. perform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geometry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currency</a:t>
            </a:r>
            <a:r>
              <a:rPr lang="en-US" dirty="0"/>
              <a:t> operations</a:t>
            </a:r>
          </a:p>
          <a:p>
            <a:r>
              <a:rPr lang="en-US" dirty="0">
                <a:solidFill>
                  <a:schemeClr val="accent1"/>
                </a:solidFill>
              </a:rPr>
              <a:t>Date and Time </a:t>
            </a:r>
            <a:r>
              <a:rPr lang="en-US" dirty="0"/>
              <a:t>Functions</a:t>
            </a:r>
          </a:p>
          <a:p>
            <a:pPr lvl="1"/>
            <a:r>
              <a:rPr lang="en-US" dirty="0"/>
              <a:t>E.g. find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dirty="0"/>
              <a:t> of timespan</a:t>
            </a:r>
          </a:p>
          <a:p>
            <a:r>
              <a:rPr lang="en-US" dirty="0"/>
              <a:t>Miscellaneous Functions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Functions</a:t>
            </a:r>
          </a:p>
        </p:txBody>
      </p:sp>
      <p:pic>
        <p:nvPicPr>
          <p:cNvPr id="5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212" y="4065690"/>
            <a:ext cx="2459309" cy="24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2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CONCAT, SUBSTRING, Etc.</a:t>
            </a:r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713" y="1107649"/>
            <a:ext cx="5105400" cy="344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12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Concatenation – combine strings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CONCAT</a:t>
            </a:r>
            <a:r>
              <a:rPr lang="en-US" dirty="0"/>
              <a:t> replaces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NULL</a:t>
            </a:r>
            <a:r>
              <a:rPr lang="en-US" dirty="0"/>
              <a:t> values with empty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98612" y="1981200"/>
            <a:ext cx="8991600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SELECT FirstName </a:t>
            </a:r>
            <a:r>
              <a:rPr lang="en-US" sz="2800" dirty="0">
                <a:solidFill>
                  <a:schemeClr val="accent1"/>
                </a:solidFill>
              </a:rPr>
              <a:t>+</a:t>
            </a:r>
            <a:r>
              <a:rPr lang="en-US" sz="2800" dirty="0"/>
              <a:t> ' ' </a:t>
            </a:r>
            <a:r>
              <a:rPr lang="en-US" sz="2800" dirty="0">
                <a:solidFill>
                  <a:schemeClr val="accent1"/>
                </a:solidFill>
              </a:rPr>
              <a:t>+</a:t>
            </a:r>
            <a:r>
              <a:rPr lang="en-US" sz="2800" dirty="0"/>
              <a:t> LastName</a:t>
            </a:r>
          </a:p>
          <a:p>
            <a:r>
              <a:rPr lang="en-US" sz="2800" dirty="0"/>
              <a:t>    AS [Full Name]</a:t>
            </a:r>
          </a:p>
          <a:p>
            <a:r>
              <a:rPr lang="en-US" sz="2800" dirty="0"/>
              <a:t>  FROM Employees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598612" y="3899429"/>
            <a:ext cx="8991600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SELECT </a:t>
            </a:r>
            <a:r>
              <a:rPr lang="en-US" sz="2800" dirty="0">
                <a:solidFill>
                  <a:schemeClr val="accent1"/>
                </a:solidFill>
              </a:rPr>
              <a:t>CONCAT</a:t>
            </a:r>
            <a:r>
              <a:rPr lang="en-US" sz="2800" dirty="0"/>
              <a:t>(FirstName, ' ', LastName)</a:t>
            </a:r>
          </a:p>
          <a:p>
            <a:r>
              <a:rPr lang="en-US" sz="2800" dirty="0"/>
              <a:t>    AS [Full Name]</a:t>
            </a:r>
          </a:p>
          <a:p>
            <a:r>
              <a:rPr lang="en-US" sz="2800" dirty="0"/>
              <a:t>  FROM Employees</a:t>
            </a:r>
          </a:p>
        </p:txBody>
      </p:sp>
    </p:spTree>
    <p:extLst>
      <p:ext uri="{BB962C8B-B14F-4D97-AF65-F5344CB8AC3E}">
        <p14:creationId xmlns:p14="http://schemas.microsoft.com/office/powerpoint/2010/main" val="56041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SUBSTRING</a:t>
            </a:r>
            <a:r>
              <a:rPr lang="en-US" dirty="0"/>
              <a:t> – extract part of a string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Example: get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short summary </a:t>
            </a:r>
            <a:r>
              <a:rPr lang="en-US" dirty="0"/>
              <a:t>of article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(2)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98613" y="1981200"/>
            <a:ext cx="8991598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SUBSTRING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StartIndex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Length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7442585" y="3789575"/>
            <a:ext cx="2834304" cy="528217"/>
          </a:xfrm>
          <a:prstGeom prst="wedgeRoundRectCallout">
            <a:avLst>
              <a:gd name="adj1" fmla="val -50616"/>
              <a:gd name="adj2" fmla="val -1040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Index is 1-based!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60412" y="4447260"/>
            <a:ext cx="10668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ArticleId, Author, Content,</a:t>
            </a:r>
          </a:p>
          <a:p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SUBSTRING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(Content, 1, 200) + '...' AS Summary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FROM Articles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EC62B0D-CE08-4FC0-8F13-D6249F678681}"/>
              </a:ext>
            </a:extLst>
          </p:cNvPr>
          <p:cNvGrpSpPr/>
          <p:nvPr/>
        </p:nvGrpSpPr>
        <p:grpSpPr>
          <a:xfrm>
            <a:off x="1598612" y="2896501"/>
            <a:ext cx="8989287" cy="544765"/>
            <a:chOff x="226242" y="2896501"/>
            <a:chExt cx="8989287" cy="54476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4AFE6A-3070-4A20-A519-DEEF2B235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42" y="2896501"/>
              <a:ext cx="6934199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SUBSTRING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('SoftUni', 5, 3)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5054837-1883-4374-AC97-0787557D8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4042" y="2896501"/>
              <a:ext cx="821487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Uni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3986BCC1-B3D4-4FF8-B7C9-B039FE43617C}"/>
                </a:ext>
              </a:extLst>
            </p:cNvPr>
            <p:cNvSpPr/>
            <p:nvPr/>
          </p:nvSpPr>
          <p:spPr>
            <a:xfrm>
              <a:off x="7529788" y="2978833"/>
              <a:ext cx="494907" cy="38009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1574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REPLACE</a:t>
            </a:r>
            <a:r>
              <a:rPr lang="en-US" dirty="0"/>
              <a:t> – replace specific string with another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Example: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censor</a:t>
            </a:r>
            <a:r>
              <a:rPr lang="en-US" dirty="0"/>
              <a:t> the word </a:t>
            </a:r>
            <a:r>
              <a:rPr lang="en-US" dirty="0">
                <a:solidFill>
                  <a:schemeClr val="accent1"/>
                </a:solidFill>
              </a:rPr>
              <a:t>blood</a:t>
            </a:r>
            <a:r>
              <a:rPr lang="en-US" dirty="0"/>
              <a:t> from album names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(3)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217612" y="2133600"/>
            <a:ext cx="975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REPLACE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Pattern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Replacement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17612" y="4316283"/>
            <a:ext cx="97536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REPLACE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(Title, 'blood', '*****')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AS Title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FROM Album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BB37A5-1F32-4CA1-9D7D-CB1F148B418B}"/>
              </a:ext>
            </a:extLst>
          </p:cNvPr>
          <p:cNvGrpSpPr/>
          <p:nvPr/>
        </p:nvGrpSpPr>
        <p:grpSpPr>
          <a:xfrm>
            <a:off x="1217612" y="2894663"/>
            <a:ext cx="9753601" cy="546603"/>
            <a:chOff x="1217612" y="2894663"/>
            <a:chExt cx="9753601" cy="5466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E64DBB2-2E17-4773-BC6C-8B3713512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7612" y="2894663"/>
              <a:ext cx="6892208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REPLACE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('SoftUni', 'Soft', 'Hard')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5E508B1-61EC-4C73-998F-A63A88482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1013" y="2896501"/>
              <a:ext cx="16002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HardUni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914034B2-6A6F-49FF-B451-573D5E000476}"/>
                </a:ext>
              </a:extLst>
            </p:cNvPr>
            <p:cNvSpPr/>
            <p:nvPr/>
          </p:nvSpPr>
          <p:spPr>
            <a:xfrm>
              <a:off x="8495303" y="2978833"/>
              <a:ext cx="494907" cy="38009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3426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2494</TotalTime>
  <Words>1572</Words>
  <Application>Microsoft Office PowerPoint</Application>
  <PresentationFormat>Custom</PresentationFormat>
  <Paragraphs>346</Paragraphs>
  <Slides>41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SoftUni 16x9</vt:lpstr>
      <vt:lpstr>Built-in Functions</vt:lpstr>
      <vt:lpstr>Table of Contents</vt:lpstr>
      <vt:lpstr>Questions</vt:lpstr>
      <vt:lpstr>Functions in SQL Server</vt:lpstr>
      <vt:lpstr>SQL Functions</vt:lpstr>
      <vt:lpstr>String Functions</vt:lpstr>
      <vt:lpstr>String Functions</vt:lpstr>
      <vt:lpstr>String Functions (2)</vt:lpstr>
      <vt:lpstr>String Functions (3)</vt:lpstr>
      <vt:lpstr>String Functions (4)</vt:lpstr>
      <vt:lpstr>String Functions (5)</vt:lpstr>
      <vt:lpstr>Problem: Obfuscate CC Numbers</vt:lpstr>
      <vt:lpstr>Solution : Obfuscate CC Numbers</vt:lpstr>
      <vt:lpstr>String Functions (6)</vt:lpstr>
      <vt:lpstr>String Functions (7)</vt:lpstr>
      <vt:lpstr>Math Functions</vt:lpstr>
      <vt:lpstr>Math Functions</vt:lpstr>
      <vt:lpstr>Math Functions (2)</vt:lpstr>
      <vt:lpstr>Example: Line Length</vt:lpstr>
      <vt:lpstr>Math Functions (3)</vt:lpstr>
      <vt:lpstr>Problem: Pallets</vt:lpstr>
      <vt:lpstr>Solution: Pallets</vt:lpstr>
      <vt:lpstr>Math Functions (4)</vt:lpstr>
      <vt:lpstr>Date Functions</vt:lpstr>
      <vt:lpstr>Date Functions</vt:lpstr>
      <vt:lpstr>Problem: Quarterly Report</vt:lpstr>
      <vt:lpstr>Solution: Quarterly Report</vt:lpstr>
      <vt:lpstr>Date Functions (2)</vt:lpstr>
      <vt:lpstr>Date Functions (3)</vt:lpstr>
      <vt:lpstr>Other Functions</vt:lpstr>
      <vt:lpstr>Other Functions</vt:lpstr>
      <vt:lpstr>Other Functions(2)</vt:lpstr>
      <vt:lpstr>Wildcards</vt:lpstr>
      <vt:lpstr>Using WHERE … LIKE</vt:lpstr>
      <vt:lpstr>Wildcard Characters</vt:lpstr>
      <vt:lpstr>Summary</vt:lpstr>
      <vt:lpstr>Built-in Functions</vt:lpstr>
      <vt:lpstr>SoftUni Diamond Partners</vt:lpstr>
      <vt:lpstr>SoftUni Diamond Partners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Zdravko Zdravkov</cp:lastModifiedBy>
  <cp:revision>147</cp:revision>
  <dcterms:created xsi:type="dcterms:W3CDTF">2014-01-02T17:00:34Z</dcterms:created>
  <dcterms:modified xsi:type="dcterms:W3CDTF">2018-11-23T15:06:45Z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