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17"/>
  </p:notesMasterIdLst>
  <p:handoutMasterIdLst>
    <p:handoutMasterId r:id="rId18"/>
  </p:handoutMasterIdLst>
  <p:sldIdLst>
    <p:sldId id="503" r:id="rId5"/>
    <p:sldId id="504" r:id="rId6"/>
    <p:sldId id="505" r:id="rId7"/>
    <p:sldId id="511" r:id="rId8"/>
    <p:sldId id="726" r:id="rId9"/>
    <p:sldId id="727" r:id="rId10"/>
    <p:sldId id="728" r:id="rId11"/>
    <p:sldId id="729" r:id="rId12"/>
    <p:sldId id="730" r:id="rId13"/>
    <p:sldId id="731" r:id="rId14"/>
    <p:sldId id="733" r:id="rId15"/>
    <p:sldId id="7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504"/>
            <p14:sldId id="505"/>
            <p14:sldId id="511"/>
            <p14:sldId id="726"/>
            <p14:sldId id="727"/>
            <p14:sldId id="728"/>
            <p14:sldId id="729"/>
            <p14:sldId id="730"/>
            <p14:sldId id="731"/>
            <p14:sldId id="733"/>
            <p14:sldId id="734"/>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311F17-C423-66C5-CAA5-62C9F116BCA7}" name="Tsvetina Kireva" initials="TK" userId="S::tkire@softserveinc.com::9f2df5cb-7300-4605-8c81-b907929b06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0"/>
  </p:normalViewPr>
  <p:slideViewPr>
    <p:cSldViewPr snapToGrid="0">
      <p:cViewPr varScale="1">
        <p:scale>
          <a:sx n="60" d="100"/>
          <a:sy n="60" d="100"/>
        </p:scale>
        <p:origin x="78" y="1554"/>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25.09.2024</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13.pn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foundation/"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hyperlink" Target="https://www.facebook.com/SoftwareUniversity" TargetMode="External"/><Relationship Id="rId1" Type="http://schemas.openxmlformats.org/officeDocument/2006/relationships/slideMaster" Target="../slideMasters/slideMaster1.xml"/><Relationship Id="rId6" Type="http://schemas.openxmlformats.org/officeDocument/2006/relationships/hyperlink" Target="https://softuni.bg/" TargetMode="External"/><Relationship Id="rId5" Type="http://schemas.openxmlformats.org/officeDocument/2006/relationships/image" Target="../media/image20.png"/><Relationship Id="rId4" Type="http://schemas.openxmlformats.org/officeDocument/2006/relationships/hyperlink" Target="https://softuni.org/"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a:t>
            </a:r>
            <a:r>
              <a:rPr lang="en-US" sz="1600" noProof="0" dirty="0" err="1">
                <a:solidFill>
                  <a:schemeClr val="bg2"/>
                </a:solidFill>
                <a:effectLst/>
                <a:latin typeface="Calibri" panose="020F0502020204030204" pitchFamily="34" charset="0"/>
                <a:ea typeface="Calibri" panose="020F0502020204030204" pitchFamily="34" charset="0"/>
                <a:cs typeface="Arial" panose="020B0604020202020204" pitchFamily="34" charset="0"/>
              </a:rPr>
              <a:t>SoftUni</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 </a:t>
            </a:r>
            <a:r>
              <a:rPr lang="en-US" sz="1600" u="sng" noProof="0" dirty="0">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19981" y="190267"/>
            <a:ext cx="2013336" cy="690975"/>
          </a:xfrm>
          <a:prstGeom prst="rect">
            <a:avLst/>
          </a:prstGeom>
        </p:spPr>
      </p:pic>
      <p:grpSp>
        <p:nvGrpSpPr>
          <p:cNvPr id="3" name="Group 4">
            <a:extLst>
              <a:ext uri="{FF2B5EF4-FFF2-40B4-BE49-F238E27FC236}">
                <a16:creationId xmlns:a16="http://schemas.microsoft.com/office/drawing/2014/main" id="{3E5A09C0-E50B-5002-A109-2720E7EECF43}"/>
              </a:ext>
            </a:extLst>
          </p:cNvPr>
          <p:cNvGrpSpPr/>
          <p:nvPr/>
        </p:nvGrpSpPr>
        <p:grpSpPr>
          <a:xfrm>
            <a:off x="3957282" y="1750826"/>
            <a:ext cx="7787441" cy="3498930"/>
            <a:chOff x="3749351" y="1549902"/>
            <a:chExt cx="7787441" cy="3498930"/>
          </a:xfrm>
        </p:grpSpPr>
        <p:pic>
          <p:nvPicPr>
            <p:cNvPr id="4" name="Picture 6" descr="A picture containing text, sign, vector graphics&#10;&#10;Description automatically generated">
              <a:extLst>
                <a:ext uri="{FF2B5EF4-FFF2-40B4-BE49-F238E27FC236}">
                  <a16:creationId xmlns:a16="http://schemas.microsoft.com/office/drawing/2014/main" id="{7FF173C1-4FAD-851F-9448-5714A3BB6B9F}"/>
                </a:ext>
              </a:extLst>
            </p:cNvPr>
            <p:cNvPicPr>
              <a:picLocks noChangeAspect="1"/>
            </p:cNvPicPr>
            <p:nvPr/>
          </p:nvPicPr>
          <p:blipFill>
            <a:blip r:embed="rId5"/>
            <a:stretch>
              <a:fillRect/>
            </a:stretch>
          </p:blipFill>
          <p:spPr>
            <a:xfrm>
              <a:off x="6833020" y="1549902"/>
              <a:ext cx="1343039" cy="1343039"/>
            </a:xfrm>
            <a:prstGeom prst="rect">
              <a:avLst/>
            </a:prstGeom>
          </p:spPr>
        </p:pic>
        <p:pic>
          <p:nvPicPr>
            <p:cNvPr id="5" name="Picture 8" descr="Logo&#10;&#10;Description automatically generated">
              <a:extLst>
                <a:ext uri="{FF2B5EF4-FFF2-40B4-BE49-F238E27FC236}">
                  <a16:creationId xmlns:a16="http://schemas.microsoft.com/office/drawing/2014/main" id="{C5238E42-A207-406B-E105-2EA849828D27}"/>
                </a:ext>
              </a:extLst>
            </p:cNvPr>
            <p:cNvPicPr>
              <a:picLocks noChangeAspect="1"/>
            </p:cNvPicPr>
            <p:nvPr/>
          </p:nvPicPr>
          <p:blipFill>
            <a:blip r:embed="rId6"/>
            <a:stretch>
              <a:fillRect/>
            </a:stretch>
          </p:blipFill>
          <p:spPr>
            <a:xfrm>
              <a:off x="4894661" y="3848395"/>
              <a:ext cx="1147961" cy="1147961"/>
            </a:xfrm>
            <a:prstGeom prst="rect">
              <a:avLst/>
            </a:prstGeom>
          </p:spPr>
        </p:pic>
        <p:pic>
          <p:nvPicPr>
            <p:cNvPr id="6" name="Picture 10" descr="Logo&#10;&#10;Description automatically generated">
              <a:extLst>
                <a:ext uri="{FF2B5EF4-FFF2-40B4-BE49-F238E27FC236}">
                  <a16:creationId xmlns:a16="http://schemas.microsoft.com/office/drawing/2014/main" id="{E4353351-4B04-6355-4605-47AE7472F231}"/>
                </a:ext>
              </a:extLst>
            </p:cNvPr>
            <p:cNvPicPr>
              <a:picLocks noChangeAspect="1"/>
            </p:cNvPicPr>
            <p:nvPr/>
          </p:nvPicPr>
          <p:blipFill>
            <a:blip r:embed="rId7"/>
            <a:stretch>
              <a:fillRect/>
            </a:stretch>
          </p:blipFill>
          <p:spPr>
            <a:xfrm>
              <a:off x="6259277" y="3871255"/>
              <a:ext cx="1147961" cy="1147961"/>
            </a:xfrm>
            <a:prstGeom prst="rect">
              <a:avLst/>
            </a:prstGeom>
          </p:spPr>
        </p:pic>
        <p:pic>
          <p:nvPicPr>
            <p:cNvPr id="7" name="Picture 12" descr="Logo&#10;&#10;Description automatically generated">
              <a:extLst>
                <a:ext uri="{FF2B5EF4-FFF2-40B4-BE49-F238E27FC236}">
                  <a16:creationId xmlns:a16="http://schemas.microsoft.com/office/drawing/2014/main" id="{0C972E12-8EF7-7CDE-DF95-4E65BC99AE06}"/>
                </a:ext>
              </a:extLst>
            </p:cNvPr>
            <p:cNvPicPr>
              <a:picLocks noChangeAspect="1"/>
            </p:cNvPicPr>
            <p:nvPr/>
          </p:nvPicPr>
          <p:blipFill>
            <a:blip r:embed="rId8"/>
            <a:stretch>
              <a:fillRect/>
            </a:stretch>
          </p:blipFill>
          <p:spPr>
            <a:xfrm>
              <a:off x="9000306" y="3874225"/>
              <a:ext cx="1147961" cy="1147961"/>
            </a:xfrm>
            <a:prstGeom prst="rect">
              <a:avLst/>
            </a:prstGeom>
          </p:spPr>
        </p:pic>
        <p:pic>
          <p:nvPicPr>
            <p:cNvPr id="8" name="Graphic 17">
              <a:extLst>
                <a:ext uri="{FF2B5EF4-FFF2-40B4-BE49-F238E27FC236}">
                  <a16:creationId xmlns:a16="http://schemas.microsoft.com/office/drawing/2014/main" id="{91C70D5A-79C1-1027-0103-1F9179A4E1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8229" y="3900407"/>
              <a:ext cx="888756" cy="1043936"/>
            </a:xfrm>
            <a:prstGeom prst="rect">
              <a:avLst/>
            </a:prstGeom>
          </p:spPr>
        </p:pic>
        <p:pic>
          <p:nvPicPr>
            <p:cNvPr id="9" name="Graphic 19">
              <a:extLst>
                <a:ext uri="{FF2B5EF4-FFF2-40B4-BE49-F238E27FC236}">
                  <a16:creationId xmlns:a16="http://schemas.microsoft.com/office/drawing/2014/main" id="{FC18DD71-0A94-FC1B-C3B7-93312E03F2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49351" y="3928121"/>
              <a:ext cx="837913" cy="1040168"/>
            </a:xfrm>
            <a:prstGeom prst="rect">
              <a:avLst/>
            </a:prstGeom>
          </p:spPr>
        </p:pic>
        <p:pic>
          <p:nvPicPr>
            <p:cNvPr id="10" name="Picture 21" descr="Logo&#10;&#10;Description automatically generated">
              <a:extLst>
                <a:ext uri="{FF2B5EF4-FFF2-40B4-BE49-F238E27FC236}">
                  <a16:creationId xmlns:a16="http://schemas.microsoft.com/office/drawing/2014/main" id="{9A7504BC-FCD7-5609-DC0D-048C46CA7112}"/>
                </a:ext>
              </a:extLst>
            </p:cNvPr>
            <p:cNvPicPr>
              <a:picLocks noChangeAspect="1"/>
            </p:cNvPicPr>
            <p:nvPr/>
          </p:nvPicPr>
          <p:blipFill>
            <a:blip r:embed="rId13"/>
            <a:stretch>
              <a:fillRect/>
            </a:stretch>
          </p:blipFill>
          <p:spPr>
            <a:xfrm>
              <a:off x="10279380" y="3876626"/>
              <a:ext cx="1257412" cy="1172206"/>
            </a:xfrm>
            <a:prstGeom prst="rect">
              <a:avLst/>
            </a:prstGeom>
          </p:spPr>
        </p:pic>
        <p:grpSp>
          <p:nvGrpSpPr>
            <p:cNvPr id="11" name="Group 35">
              <a:extLst>
                <a:ext uri="{FF2B5EF4-FFF2-40B4-BE49-F238E27FC236}">
                  <a16:creationId xmlns:a16="http://schemas.microsoft.com/office/drawing/2014/main" id="{92948CC3-84FC-975C-D1FD-B1E85286262D}"/>
                </a:ext>
              </a:extLst>
            </p:cNvPr>
            <p:cNvGrpSpPr/>
            <p:nvPr/>
          </p:nvGrpSpPr>
          <p:grpSpPr>
            <a:xfrm>
              <a:off x="4091553" y="3060524"/>
              <a:ext cx="6825992" cy="559921"/>
              <a:chOff x="1433768" y="2645180"/>
              <a:chExt cx="9324489" cy="783820"/>
            </a:xfrm>
          </p:grpSpPr>
          <p:cxnSp>
            <p:nvCxnSpPr>
              <p:cNvPr id="12" name="Straight Connector 30">
                <a:extLst>
                  <a:ext uri="{FF2B5EF4-FFF2-40B4-BE49-F238E27FC236}">
                    <a16:creationId xmlns:a16="http://schemas.microsoft.com/office/drawing/2014/main" id="{0C5208EE-D193-E036-1BE6-083535035C5C}"/>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13" name="Picture 32">
                <a:extLst>
                  <a:ext uri="{FF2B5EF4-FFF2-40B4-BE49-F238E27FC236}">
                    <a16:creationId xmlns:a16="http://schemas.microsoft.com/office/drawing/2014/main" id="{B7C03C1C-B207-DF97-A3F6-1E42125588E8}"/>
                  </a:ext>
                </a:extLst>
              </p:cNvPr>
              <p:cNvPicPr>
                <a:picLocks noChangeAspect="1"/>
              </p:cNvPicPr>
              <p:nvPr/>
            </p:nvPicPr>
            <p:blipFill>
              <a:blip r:embed="rId14"/>
              <a:stretch>
                <a:fillRect/>
              </a:stretch>
            </p:blipFill>
            <p:spPr>
              <a:xfrm>
                <a:off x="1433768" y="3114370"/>
                <a:ext cx="9324489" cy="314630"/>
              </a:xfrm>
              <a:prstGeom prst="rect">
                <a:avLst/>
              </a:prstGeom>
            </p:spPr>
          </p:pic>
        </p:grpSp>
      </p:gr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7" name="Picture Logo FB" descr="Facebook logo">
            <a:hlinkClick r:id="rId2"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0507451" y="4399785"/>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4"/>
            <a:extLst>
              <a:ext uri="{FF2B5EF4-FFF2-40B4-BE49-F238E27FC236}">
                <a16:creationId xmlns:a16="http://schemas.microsoft.com/office/drawing/2014/main" id="{F4604840-E810-44B7-9FF1-3B28CD68B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6"/>
            <a:extLst>
              <a:ext uri="{FF2B5EF4-FFF2-40B4-BE49-F238E27FC236}">
                <a16:creationId xmlns:a16="http://schemas.microsoft.com/office/drawing/2014/main" id="{07C965FA-A87E-4824-AFA8-C67AF548A76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6"/>
              </a:rPr>
              <a:t>softuni.bg</a:t>
            </a:r>
            <a:endParaRPr lang="en-US" noProof="1"/>
          </a:p>
          <a:p>
            <a:r>
              <a:rPr lang="en-US" sz="3000" noProof="0" dirty="0"/>
              <a:t>Software University Foundation</a:t>
            </a:r>
          </a:p>
          <a:p>
            <a:pPr lvl="1"/>
            <a:r>
              <a:rPr lang="en-US" noProof="1">
                <a:hlinkClick r:id="rId8"/>
              </a:rPr>
              <a:t>softuni.foundation</a:t>
            </a:r>
            <a:endParaRPr lang="en-US" noProof="1"/>
          </a:p>
          <a:p>
            <a:r>
              <a:rPr lang="en-US" sz="3000" noProof="0" dirty="0"/>
              <a:t>Software University @ Facebook</a:t>
            </a:r>
          </a:p>
          <a:p>
            <a:pPr lvl="1"/>
            <a:r>
              <a:rPr lang="en-US" noProof="1">
                <a:hlinkClick r:id="rId2"/>
              </a:rPr>
              <a:t>facebook.com/SoftwareUniversity</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phishingsite.com/secur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phishingsite.com/amazongiftcar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https://about.softuni.bg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182197" y="1220675"/>
            <a:ext cx="11083636" cy="1315728"/>
          </a:xfrm>
        </p:spPr>
        <p:txBody>
          <a:bodyPr>
            <a:normAutofit/>
          </a:bodyPr>
          <a:lstStyle/>
          <a:p>
            <a:r>
              <a:rPr lang="en-US" sz="4000" dirty="0"/>
              <a:t>Coursework Template</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1576291" y="28792"/>
            <a:ext cx="9495900" cy="1426073"/>
          </a:xfrm>
        </p:spPr>
        <p:txBody>
          <a:bodyPr>
            <a:noAutofit/>
          </a:bodyPr>
          <a:lstStyle/>
          <a:p>
            <a:r>
              <a:rPr lang="en-US" sz="4800" dirty="0"/>
              <a:t>Introduction to Cyber Security</a:t>
            </a: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2CD8F-3FBE-B6E2-223A-BA10D300066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E16EC-9722-6FD6-35F0-54F60C842BF5}"/>
              </a:ext>
            </a:extLst>
          </p:cNvPr>
          <p:cNvSpPr>
            <a:spLocks noGrp="1"/>
          </p:cNvSpPr>
          <p:nvPr>
            <p:ph type="sldNum" sz="quarter" idx="5"/>
          </p:nvPr>
        </p:nvSpPr>
        <p:spPr/>
        <p:txBody>
          <a:bodyPr/>
          <a:lstStyle/>
          <a:p>
            <a:fld id="{2BF067CD-8E6B-4360-9AA8-C5DF2A48A6D1}" type="slidenum">
              <a:rPr lang="en-US" noProof="0" smtClean="0"/>
              <a:pPr/>
              <a:t>10</a:t>
            </a:fld>
            <a:endParaRPr lang="en-US" noProof="0"/>
          </a:p>
        </p:txBody>
      </p:sp>
      <p:sp>
        <p:nvSpPr>
          <p:cNvPr id="4" name="Title 3">
            <a:extLst>
              <a:ext uri="{FF2B5EF4-FFF2-40B4-BE49-F238E27FC236}">
                <a16:creationId xmlns:a16="http://schemas.microsoft.com/office/drawing/2014/main" id="{54C58C6E-D3D8-0771-3F33-61B21591B685}"/>
              </a:ext>
            </a:extLst>
          </p:cNvPr>
          <p:cNvSpPr>
            <a:spLocks noGrp="1"/>
          </p:cNvSpPr>
          <p:nvPr>
            <p:ph type="title"/>
          </p:nvPr>
        </p:nvSpPr>
        <p:spPr/>
        <p:txBody>
          <a:bodyPr>
            <a:normAutofit/>
          </a:bodyPr>
          <a:lstStyle/>
          <a:p>
            <a:r>
              <a:rPr lang="en-US" sz="4000" dirty="0">
                <a:latin typeface="Calibri" panose="020F0502020204030204" pitchFamily="34" charset="0"/>
              </a:rPr>
              <a:t>2. Phishing – Execution</a:t>
            </a:r>
            <a:endParaRPr lang="en-US" sz="4000" dirty="0"/>
          </a:p>
        </p:txBody>
      </p:sp>
      <p:sp>
        <p:nvSpPr>
          <p:cNvPr id="11" name="TextBox 10">
            <a:extLst>
              <a:ext uri="{FF2B5EF4-FFF2-40B4-BE49-F238E27FC236}">
                <a16:creationId xmlns:a16="http://schemas.microsoft.com/office/drawing/2014/main" id="{6F988A5F-9E47-E9F7-831E-57F54CE36B12}"/>
              </a:ext>
            </a:extLst>
          </p:cNvPr>
          <p:cNvSpPr txBox="1"/>
          <p:nvPr/>
        </p:nvSpPr>
        <p:spPr>
          <a:xfrm>
            <a:off x="121610" y="1177077"/>
            <a:ext cx="11631420" cy="5478423"/>
          </a:xfrm>
          <a:prstGeom prst="rect">
            <a:avLst/>
          </a:prstGeom>
          <a:noFill/>
          <a:ln w="12700">
            <a:noFill/>
          </a:ln>
        </p:spPr>
        <p:txBody>
          <a:bodyPr wrap="square">
            <a:spAutoFit/>
          </a:bodyPr>
          <a:lstStyle/>
          <a:p>
            <a:pPr>
              <a:spcBef>
                <a:spcPts val="600"/>
              </a:spcBef>
              <a:spcAft>
                <a:spcPts val="600"/>
              </a:spcAft>
            </a:pPr>
            <a:r>
              <a:rPr lang="en-US" sz="3600" b="1" dirty="0"/>
              <a:t>Leave only the correct answer or color it!</a:t>
            </a:r>
          </a:p>
          <a:p>
            <a:pPr>
              <a:spcBef>
                <a:spcPts val="600"/>
              </a:spcBef>
              <a:spcAft>
                <a:spcPts val="600"/>
              </a:spcAft>
            </a:pPr>
            <a:endParaRPr lang="en-US" sz="3600" b="1" dirty="0"/>
          </a:p>
          <a:p>
            <a:pPr>
              <a:spcBef>
                <a:spcPts val="600"/>
              </a:spcBef>
              <a:spcAft>
                <a:spcPts val="600"/>
              </a:spcAft>
            </a:pPr>
            <a:r>
              <a:rPr lang="en-US" sz="3600" b="1" dirty="0"/>
              <a:t>2.1. </a:t>
            </a:r>
            <a:r>
              <a:rPr lang="en-US" sz="3600" b="1" dirty="0">
                <a:solidFill>
                  <a:schemeClr val="bg1"/>
                </a:solidFill>
              </a:rPr>
              <a:t>Yes</a:t>
            </a:r>
            <a:r>
              <a:rPr lang="en-US" sz="3600" b="1" dirty="0"/>
              <a:t> / </a:t>
            </a:r>
            <a:r>
              <a:rPr lang="en-US" sz="3600" b="1" strike="dblStrike" dirty="0"/>
              <a:t>No</a:t>
            </a:r>
          </a:p>
          <a:p>
            <a:pPr>
              <a:spcBef>
                <a:spcPts val="600"/>
              </a:spcBef>
              <a:spcAft>
                <a:spcPts val="600"/>
              </a:spcAft>
            </a:pPr>
            <a:r>
              <a:rPr lang="en-US" sz="3600" b="1" dirty="0"/>
              <a:t>2.2. </a:t>
            </a:r>
            <a:r>
              <a:rPr lang="en-US" sz="3600" b="1" dirty="0">
                <a:solidFill>
                  <a:schemeClr val="bg1"/>
                </a:solidFill>
              </a:rPr>
              <a:t>Yes</a:t>
            </a:r>
            <a:r>
              <a:rPr lang="en-US" sz="3600" b="1" dirty="0"/>
              <a:t> / </a:t>
            </a:r>
            <a:r>
              <a:rPr lang="en-US" sz="3600" b="1" strike="dblStrike" dirty="0"/>
              <a:t>No</a:t>
            </a:r>
          </a:p>
          <a:p>
            <a:pPr>
              <a:spcBef>
                <a:spcPts val="600"/>
              </a:spcBef>
              <a:spcAft>
                <a:spcPts val="600"/>
              </a:spcAft>
            </a:pPr>
            <a:r>
              <a:rPr lang="en-US" sz="3600" b="1" dirty="0"/>
              <a:t>2.3. </a:t>
            </a:r>
            <a:r>
              <a:rPr lang="en-US" sz="3600" b="1" dirty="0">
                <a:solidFill>
                  <a:schemeClr val="bg1"/>
                </a:solidFill>
              </a:rPr>
              <a:t>Yes</a:t>
            </a:r>
            <a:r>
              <a:rPr lang="en-US" sz="3600" b="1" dirty="0"/>
              <a:t> / </a:t>
            </a:r>
            <a:r>
              <a:rPr lang="en-US" sz="3600" b="1" strike="dblStrike" dirty="0"/>
              <a:t>No</a:t>
            </a:r>
          </a:p>
          <a:p>
            <a:pPr>
              <a:spcBef>
                <a:spcPts val="600"/>
              </a:spcBef>
              <a:spcAft>
                <a:spcPts val="600"/>
              </a:spcAft>
            </a:pPr>
            <a:r>
              <a:rPr lang="en-US" sz="3600" b="1" dirty="0"/>
              <a:t>2.4. </a:t>
            </a:r>
            <a:r>
              <a:rPr lang="en-US" sz="3600" b="1" dirty="0">
                <a:solidFill>
                  <a:schemeClr val="bg1"/>
                </a:solidFill>
              </a:rPr>
              <a:t>Yes</a:t>
            </a:r>
            <a:r>
              <a:rPr lang="en-US" sz="3600" b="1" dirty="0"/>
              <a:t> / </a:t>
            </a:r>
            <a:r>
              <a:rPr lang="en-US" sz="3600" b="1" strike="dblStrike" dirty="0"/>
              <a:t>No</a:t>
            </a:r>
          </a:p>
          <a:p>
            <a:pPr>
              <a:spcBef>
                <a:spcPts val="600"/>
              </a:spcBef>
              <a:spcAft>
                <a:spcPts val="600"/>
              </a:spcAft>
            </a:pPr>
            <a:r>
              <a:rPr lang="en-US" sz="3600" b="1" dirty="0"/>
              <a:t>2.5. </a:t>
            </a:r>
            <a:r>
              <a:rPr lang="en-US" sz="3600" b="1" dirty="0">
                <a:solidFill>
                  <a:schemeClr val="bg1"/>
                </a:solidFill>
              </a:rPr>
              <a:t>Yes</a:t>
            </a:r>
            <a:r>
              <a:rPr lang="en-US" sz="3600" b="1" dirty="0"/>
              <a:t> / </a:t>
            </a:r>
            <a:r>
              <a:rPr lang="en-US" sz="3600" b="1" strike="dblStrike" dirty="0"/>
              <a:t>No</a:t>
            </a:r>
          </a:p>
          <a:p>
            <a:pPr>
              <a:spcBef>
                <a:spcPts val="600"/>
              </a:spcBef>
              <a:spcAft>
                <a:spcPts val="600"/>
              </a:spcAft>
            </a:pPr>
            <a:endParaRPr lang="bg-BG" sz="2800" dirty="0"/>
          </a:p>
        </p:txBody>
      </p:sp>
    </p:spTree>
    <p:extLst>
      <p:ext uri="{BB962C8B-B14F-4D97-AF65-F5344CB8AC3E}">
        <p14:creationId xmlns:p14="http://schemas.microsoft.com/office/powerpoint/2010/main" val="30590945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CE00C-A8D3-61F7-1668-B774D9AF282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194910-B5E5-F117-2612-261808C1FA55}"/>
              </a:ext>
            </a:extLst>
          </p:cNvPr>
          <p:cNvSpPr>
            <a:spLocks noGrp="1"/>
          </p:cNvSpPr>
          <p:nvPr>
            <p:ph type="sldNum" sz="quarter" idx="5"/>
          </p:nvPr>
        </p:nvSpPr>
        <p:spPr/>
        <p:txBody>
          <a:bodyPr/>
          <a:lstStyle/>
          <a:p>
            <a:fld id="{2BF067CD-8E6B-4360-9AA8-C5DF2A48A6D1}" type="slidenum">
              <a:rPr lang="en-US" noProof="0" smtClean="0"/>
              <a:pPr/>
              <a:t>11</a:t>
            </a:fld>
            <a:endParaRPr lang="en-US" noProof="0"/>
          </a:p>
        </p:txBody>
      </p:sp>
      <p:sp>
        <p:nvSpPr>
          <p:cNvPr id="4" name="Title 3">
            <a:extLst>
              <a:ext uri="{FF2B5EF4-FFF2-40B4-BE49-F238E27FC236}">
                <a16:creationId xmlns:a16="http://schemas.microsoft.com/office/drawing/2014/main" id="{1069A25B-AEF5-4A5E-AFAE-2483CA2D2798}"/>
              </a:ext>
            </a:extLst>
          </p:cNvPr>
          <p:cNvSpPr>
            <a:spLocks noGrp="1"/>
          </p:cNvSpPr>
          <p:nvPr>
            <p:ph type="title"/>
          </p:nvPr>
        </p:nvSpPr>
        <p:spPr/>
        <p:txBody>
          <a:bodyPr>
            <a:normAutofit fontScale="90000"/>
          </a:bodyPr>
          <a:lstStyle/>
          <a:p>
            <a:r>
              <a:rPr lang="en-US" sz="4000" b="1" strike="noStrike" spc="-1" dirty="0">
                <a:latin typeface="Calibri"/>
              </a:rPr>
              <a:t>3. ASCII Representations – Description (50 points)</a:t>
            </a:r>
            <a:endParaRPr lang="en-US" sz="4000" dirty="0"/>
          </a:p>
        </p:txBody>
      </p:sp>
      <p:sp>
        <p:nvSpPr>
          <p:cNvPr id="11" name="TextBox 10">
            <a:extLst>
              <a:ext uri="{FF2B5EF4-FFF2-40B4-BE49-F238E27FC236}">
                <a16:creationId xmlns:a16="http://schemas.microsoft.com/office/drawing/2014/main" id="{C9E72EE4-1F02-65FC-B07A-A92114E37E3A}"/>
              </a:ext>
            </a:extLst>
          </p:cNvPr>
          <p:cNvSpPr txBox="1"/>
          <p:nvPr/>
        </p:nvSpPr>
        <p:spPr>
          <a:xfrm>
            <a:off x="121610" y="1177077"/>
            <a:ext cx="11631420" cy="6106287"/>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strings? </a:t>
            </a:r>
          </a:p>
          <a:p>
            <a:pPr>
              <a:lnSpc>
                <a:spcPct val="105000"/>
              </a:lnSpc>
              <a:spcBef>
                <a:spcPts val="601"/>
              </a:spcBef>
              <a:spcAft>
                <a:spcPts val="601"/>
              </a:spcAft>
              <a:buClr>
                <a:srgbClr val="234465"/>
              </a:buClr>
            </a:pPr>
            <a:r>
              <a:rPr lang="en-US" sz="3600" b="1" spc="-1" dirty="0">
                <a:solidFill>
                  <a:srgbClr val="234465"/>
                </a:solidFill>
                <a:latin typeface="Calibri"/>
              </a:rPr>
              <a:t>3.1. "72 101 108 108 111</a:t>
            </a:r>
            <a:r>
              <a:rPr lang="en-US" sz="3600" b="1" strike="noStrike" spc="-1" dirty="0">
                <a:solidFill>
                  <a:srgbClr val="234465"/>
                </a:solidFill>
                <a:latin typeface="Calibri"/>
              </a:rPr>
              <a:t>"</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3.2. </a:t>
            </a:r>
            <a:r>
              <a:rPr lang="en-US" sz="3600" b="1" strike="noStrike" spc="-1" dirty="0">
                <a:solidFill>
                  <a:srgbClr val="234465"/>
                </a:solidFill>
                <a:latin typeface="Calibri"/>
              </a:rPr>
              <a:t>"69 120 99 101 108"</a:t>
            </a:r>
          </a:p>
          <a:p>
            <a:pPr>
              <a:lnSpc>
                <a:spcPct val="105000"/>
              </a:lnSpc>
              <a:spcBef>
                <a:spcPts val="601"/>
              </a:spcBef>
              <a:spcAft>
                <a:spcPts val="601"/>
              </a:spcAft>
              <a:buClr>
                <a:srgbClr val="234465"/>
              </a:buClr>
            </a:pPr>
            <a:r>
              <a:rPr lang="en-US" sz="3600" b="1" spc="-1" dirty="0">
                <a:solidFill>
                  <a:srgbClr val="234465"/>
                </a:solidFill>
                <a:latin typeface="Calibri"/>
              </a:rPr>
              <a:t>3.3. </a:t>
            </a:r>
            <a:r>
              <a:rPr lang="en-US" sz="3600" b="1" strike="noStrike" spc="-1" dirty="0">
                <a:solidFill>
                  <a:srgbClr val="234465"/>
                </a:solidFill>
                <a:latin typeface="Calibri"/>
              </a:rPr>
              <a:t>"</a:t>
            </a:r>
            <a:r>
              <a:rPr lang="en-US" sz="3600" b="1" spc="-1" dirty="0">
                <a:solidFill>
                  <a:srgbClr val="234465"/>
                </a:solidFill>
                <a:latin typeface="Calibri"/>
              </a:rPr>
              <a:t>80 104 105 115 104 105 110 103</a:t>
            </a:r>
            <a:r>
              <a:rPr lang="en-US" sz="3600" b="1" strike="noStrike"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3.4. </a:t>
            </a:r>
            <a:r>
              <a:rPr lang="en-US" sz="3600" b="1" strike="noStrike" spc="-1" dirty="0">
                <a:solidFill>
                  <a:srgbClr val="234465"/>
                </a:solidFill>
                <a:latin typeface="Calibri"/>
              </a:rPr>
              <a:t>"68 97 116 97</a:t>
            </a:r>
            <a:r>
              <a:rPr lang="en-US" sz="3600" b="1"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3.5. "65 117 116 111 109 97 116 105 111 110"</a:t>
            </a:r>
          </a:p>
          <a:p>
            <a:pPr>
              <a:spcBef>
                <a:spcPts val="600"/>
              </a:spcBef>
              <a:spcAft>
                <a:spcPts val="600"/>
              </a:spcAft>
            </a:pPr>
            <a:endParaRPr lang="en-US" sz="2800" dirty="0"/>
          </a:p>
          <a:p>
            <a:pPr>
              <a:spcBef>
                <a:spcPts val="600"/>
              </a:spcBef>
              <a:spcAft>
                <a:spcPts val="600"/>
              </a:spcAft>
            </a:pPr>
            <a:r>
              <a:rPr lang="en-US" sz="2800" b="1" i="0" dirty="0">
                <a:solidFill>
                  <a:schemeClr val="bg1"/>
                </a:solidFill>
                <a:effectLst/>
                <a:latin typeface="Arial" panose="020B0604020202020204" pitchFamily="34" charset="0"/>
              </a:rPr>
              <a:t>Write the answers on the execution slide!</a:t>
            </a:r>
            <a:endParaRPr lang="en-US" sz="2800" dirty="0"/>
          </a:p>
          <a:p>
            <a:pPr>
              <a:spcBef>
                <a:spcPts val="600"/>
              </a:spcBef>
              <a:spcAft>
                <a:spcPts val="600"/>
              </a:spcAft>
            </a:pPr>
            <a:endParaRPr lang="bg-BG" sz="2800" dirty="0"/>
          </a:p>
        </p:txBody>
      </p:sp>
    </p:spTree>
    <p:extLst>
      <p:ext uri="{BB962C8B-B14F-4D97-AF65-F5344CB8AC3E}">
        <p14:creationId xmlns:p14="http://schemas.microsoft.com/office/powerpoint/2010/main" val="691749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D6D59-F3BB-D643-413C-834D02CDC16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50D36-8D09-205E-9EFB-1D149E3AA24F}"/>
              </a:ext>
            </a:extLst>
          </p:cNvPr>
          <p:cNvSpPr>
            <a:spLocks noGrp="1"/>
          </p:cNvSpPr>
          <p:nvPr>
            <p:ph type="sldNum" sz="quarter" idx="5"/>
          </p:nvPr>
        </p:nvSpPr>
        <p:spPr/>
        <p:txBody>
          <a:bodyPr/>
          <a:lstStyle/>
          <a:p>
            <a:fld id="{2BF067CD-8E6B-4360-9AA8-C5DF2A48A6D1}" type="slidenum">
              <a:rPr lang="en-US" noProof="0" smtClean="0"/>
              <a:pPr/>
              <a:t>12</a:t>
            </a:fld>
            <a:endParaRPr lang="en-US" noProof="0"/>
          </a:p>
        </p:txBody>
      </p:sp>
      <p:sp>
        <p:nvSpPr>
          <p:cNvPr id="4" name="Title 3">
            <a:extLst>
              <a:ext uri="{FF2B5EF4-FFF2-40B4-BE49-F238E27FC236}">
                <a16:creationId xmlns:a16="http://schemas.microsoft.com/office/drawing/2014/main" id="{22EC3211-3C36-231A-A2E0-15C59C8FE951}"/>
              </a:ext>
            </a:extLst>
          </p:cNvPr>
          <p:cNvSpPr>
            <a:spLocks noGrp="1"/>
          </p:cNvSpPr>
          <p:nvPr>
            <p:ph type="title"/>
          </p:nvPr>
        </p:nvSpPr>
        <p:spPr/>
        <p:txBody>
          <a:bodyPr>
            <a:normAutofit/>
          </a:bodyPr>
          <a:lstStyle/>
          <a:p>
            <a:r>
              <a:rPr lang="en-US" sz="4000" b="1" strike="noStrike" spc="-1" dirty="0">
                <a:latin typeface="Calibri"/>
              </a:rPr>
              <a:t>3. ASCII Representations – Execution</a:t>
            </a:r>
            <a:endParaRPr lang="en-US" sz="4000" dirty="0"/>
          </a:p>
        </p:txBody>
      </p:sp>
      <p:sp>
        <p:nvSpPr>
          <p:cNvPr id="11" name="TextBox 10">
            <a:extLst>
              <a:ext uri="{FF2B5EF4-FFF2-40B4-BE49-F238E27FC236}">
                <a16:creationId xmlns:a16="http://schemas.microsoft.com/office/drawing/2014/main" id="{FAF38CE9-1307-464B-A780-D34F267BA20B}"/>
              </a:ext>
            </a:extLst>
          </p:cNvPr>
          <p:cNvSpPr txBox="1"/>
          <p:nvPr/>
        </p:nvSpPr>
        <p:spPr>
          <a:xfrm>
            <a:off x="121610" y="1177077"/>
            <a:ext cx="11631420" cy="5063950"/>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strings?</a:t>
            </a:r>
          </a:p>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 </a:t>
            </a:r>
          </a:p>
          <a:p>
            <a:pPr>
              <a:lnSpc>
                <a:spcPct val="105000"/>
              </a:lnSpc>
              <a:spcBef>
                <a:spcPts val="601"/>
              </a:spcBef>
              <a:spcAft>
                <a:spcPts val="601"/>
              </a:spcAft>
              <a:buClr>
                <a:srgbClr val="234465"/>
              </a:buClr>
            </a:pPr>
            <a:r>
              <a:rPr lang="en-US" sz="3600" b="1" spc="-1" dirty="0">
                <a:solidFill>
                  <a:srgbClr val="234465"/>
                </a:solidFill>
                <a:latin typeface="Calibri"/>
              </a:rPr>
              <a:t>3.1. Answer is: </a:t>
            </a:r>
            <a:r>
              <a:rPr lang="en-US" sz="3600" dirty="0"/>
              <a:t>Hello</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3.2. Answer is: </a:t>
            </a:r>
            <a:r>
              <a:rPr lang="en-US" sz="3600" dirty="0"/>
              <a:t>Excel</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3.3. Answer is: </a:t>
            </a:r>
            <a:r>
              <a:rPr lang="en-US" sz="3600" dirty="0"/>
              <a:t>Phishing</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3.4. Answer is: </a:t>
            </a:r>
            <a:r>
              <a:rPr lang="en-US" sz="3600" dirty="0"/>
              <a:t>Data</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3.5. Answer is: </a:t>
            </a:r>
            <a:r>
              <a:rPr lang="en-US" sz="3600" dirty="0"/>
              <a:t>Automation</a:t>
            </a:r>
            <a:endParaRPr lang="en-US" sz="3600" b="1" spc="-1" dirty="0">
              <a:solidFill>
                <a:srgbClr val="234465"/>
              </a:solidFill>
              <a:latin typeface="Calibri"/>
            </a:endParaRPr>
          </a:p>
        </p:txBody>
      </p:sp>
    </p:spTree>
    <p:extLst>
      <p:ext uri="{BB962C8B-B14F-4D97-AF65-F5344CB8AC3E}">
        <p14:creationId xmlns:p14="http://schemas.microsoft.com/office/powerpoint/2010/main" val="30954629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D9286-56DA-03CB-123F-C910DC6B6802}"/>
              </a:ext>
            </a:extLst>
          </p:cNvPr>
          <p:cNvSpPr>
            <a:spLocks noGrp="1"/>
          </p:cNvSpPr>
          <p:nvPr>
            <p:ph type="sldNum" sz="quarter" idx="5"/>
          </p:nvPr>
        </p:nvSpPr>
        <p:spPr/>
        <p:txBody>
          <a:bodyPr/>
          <a:lstStyle/>
          <a:p>
            <a:fld id="{2BF067CD-8E6B-4360-9AA8-C5DF2A48A6D1}" type="slidenum">
              <a:rPr lang="en-US" noProof="0" smtClean="0"/>
              <a:pPr/>
              <a:t>2</a:t>
            </a:fld>
            <a:endParaRPr lang="en-US" noProof="0"/>
          </a:p>
        </p:txBody>
      </p:sp>
      <p:sp>
        <p:nvSpPr>
          <p:cNvPr id="4" name="Title 3">
            <a:extLst>
              <a:ext uri="{FF2B5EF4-FFF2-40B4-BE49-F238E27FC236}">
                <a16:creationId xmlns:a16="http://schemas.microsoft.com/office/drawing/2014/main" id="{C0B77D33-9AD4-008B-DEE9-BC309AC91444}"/>
              </a:ext>
            </a:extLst>
          </p:cNvPr>
          <p:cNvSpPr>
            <a:spLocks noGrp="1"/>
          </p:cNvSpPr>
          <p:nvPr>
            <p:ph type="title"/>
          </p:nvPr>
        </p:nvSpPr>
        <p:spPr/>
        <p:txBody>
          <a:bodyPr/>
          <a:lstStyle/>
          <a:p>
            <a:r>
              <a:rPr lang="en-US" sz="4000" dirty="0"/>
              <a:t>Introduction to Cyber Security</a:t>
            </a:r>
            <a:endParaRPr lang="en-US" dirty="0"/>
          </a:p>
        </p:txBody>
      </p:sp>
      <p:sp>
        <p:nvSpPr>
          <p:cNvPr id="5" name="Google Shape;171;p1">
            <a:extLst>
              <a:ext uri="{FF2B5EF4-FFF2-40B4-BE49-F238E27FC236}">
                <a16:creationId xmlns:a16="http://schemas.microsoft.com/office/drawing/2014/main" id="{6E43650F-2678-37A3-311C-7FB85A981697}"/>
              </a:ext>
            </a:extLst>
          </p:cNvPr>
          <p:cNvSpPr txBox="1">
            <a:spLocks/>
          </p:cNvSpPr>
          <p:nvPr/>
        </p:nvSpPr>
        <p:spPr>
          <a:xfrm>
            <a:off x="190401" y="1196124"/>
            <a:ext cx="11804826" cy="5509917"/>
          </a:xfrm>
          <a:prstGeom prst="rect">
            <a:avLst/>
          </a:prstGeom>
          <a:noFill/>
          <a:ln>
            <a:noFill/>
          </a:ln>
        </p:spPr>
        <p:txBody>
          <a:bodyPr spcFirstLastPara="1" wrap="square" lIns="108000" tIns="36000" rIns="108000" bIns="36000" anchor="t" anchorCtr="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spcBef>
                <a:spcPts val="0"/>
              </a:spcBef>
              <a:spcAft>
                <a:spcPts val="0"/>
              </a:spcAft>
              <a:buClr>
                <a:schemeClr val="dk1"/>
              </a:buClr>
              <a:buSzPts val="3600"/>
              <a:buFont typeface="Wingdings" panose="05000000000000000000" pitchFamily="2" charset="2"/>
              <a:buNone/>
            </a:pPr>
            <a:r>
              <a:rPr lang="en-US" sz="4400" b="1" dirty="0"/>
              <a:t>Course Work</a:t>
            </a: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spcBef>
                <a:spcPts val="1200"/>
              </a:spcBef>
              <a:spcAft>
                <a:spcPts val="0"/>
              </a:spcAft>
              <a:buClr>
                <a:schemeClr val="dk1"/>
              </a:buClr>
              <a:buSzPts val="3300"/>
              <a:buFont typeface="Wingdings" panose="05000000000000000000" pitchFamily="2" charset="2"/>
              <a:buNone/>
            </a:pPr>
            <a:r>
              <a:rPr lang="en-US" sz="3400" dirty="0"/>
              <a:t>Name</a:t>
            </a:r>
            <a:r>
              <a:rPr lang="ru-RU" sz="3400" dirty="0"/>
              <a:t>:</a:t>
            </a:r>
          </a:p>
          <a:p>
            <a:pPr marL="0" indent="0">
              <a:spcBef>
                <a:spcPts val="1200"/>
              </a:spcBef>
              <a:spcAft>
                <a:spcPts val="0"/>
              </a:spcAft>
              <a:buClr>
                <a:schemeClr val="dk1"/>
              </a:buClr>
              <a:buSzPts val="2800"/>
              <a:buFont typeface="Wingdings" panose="05000000000000000000" pitchFamily="2" charset="2"/>
              <a:buNone/>
            </a:pPr>
            <a:r>
              <a:rPr lang="en-US" sz="3400" dirty="0"/>
              <a:t>Username in </a:t>
            </a:r>
            <a:r>
              <a:rPr lang="en-US" sz="3400" dirty="0" err="1"/>
              <a:t>SoftUni</a:t>
            </a:r>
            <a:r>
              <a:rPr lang="en-US" sz="3400" dirty="0"/>
              <a:t>:</a:t>
            </a:r>
          </a:p>
        </p:txBody>
      </p:sp>
    </p:spTree>
    <p:extLst>
      <p:ext uri="{BB962C8B-B14F-4D97-AF65-F5344CB8AC3E}">
        <p14:creationId xmlns:p14="http://schemas.microsoft.com/office/powerpoint/2010/main" val="9601318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1AFAB2-0CBF-EBD4-C494-294DE04DDF30}"/>
              </a:ext>
            </a:extLst>
          </p:cNvPr>
          <p:cNvSpPr>
            <a:spLocks noGrp="1"/>
          </p:cNvSpPr>
          <p:nvPr>
            <p:ph type="sldNum" sz="quarter" idx="5"/>
          </p:nvPr>
        </p:nvSpPr>
        <p:spPr/>
        <p:txBody>
          <a:bodyPr/>
          <a:lstStyle/>
          <a:p>
            <a:fld id="{2BF067CD-8E6B-4360-9AA8-C5DF2A48A6D1}" type="slidenum">
              <a:rPr lang="en-US" noProof="0" smtClean="0"/>
              <a:pPr/>
              <a:t>3</a:t>
            </a:fld>
            <a:endParaRPr lang="en-US" noProof="0"/>
          </a:p>
        </p:txBody>
      </p:sp>
      <p:sp>
        <p:nvSpPr>
          <p:cNvPr id="4" name="Title 3">
            <a:extLst>
              <a:ext uri="{FF2B5EF4-FFF2-40B4-BE49-F238E27FC236}">
                <a16:creationId xmlns:a16="http://schemas.microsoft.com/office/drawing/2014/main" id="{008CECAC-0418-8BFD-0D29-9D186A7E1EB9}"/>
              </a:ext>
            </a:extLst>
          </p:cNvPr>
          <p:cNvSpPr>
            <a:spLocks noGrp="1"/>
          </p:cNvSpPr>
          <p:nvPr>
            <p:ph type="title"/>
          </p:nvPr>
        </p:nvSpPr>
        <p:spPr/>
        <p:txBody>
          <a:bodyPr>
            <a:normAutofit fontScale="90000"/>
          </a:bodyPr>
          <a:lstStyle/>
          <a:p>
            <a:r>
              <a:rPr lang="en-US" sz="4000" dirty="0">
                <a:latin typeface="Calibri" panose="020F0502020204030204" pitchFamily="34" charset="0"/>
              </a:rPr>
              <a:t>1. Secure Passwords – Description (50 points)</a:t>
            </a:r>
            <a:endParaRPr lang="en-US" sz="4000" dirty="0"/>
          </a:p>
        </p:txBody>
      </p:sp>
      <p:sp>
        <p:nvSpPr>
          <p:cNvPr id="11" name="TextBox 10">
            <a:extLst>
              <a:ext uri="{FF2B5EF4-FFF2-40B4-BE49-F238E27FC236}">
                <a16:creationId xmlns:a16="http://schemas.microsoft.com/office/drawing/2014/main" id="{7BEB5FC5-9610-391B-184E-0F2048637280}"/>
              </a:ext>
            </a:extLst>
          </p:cNvPr>
          <p:cNvSpPr txBox="1"/>
          <p:nvPr/>
        </p:nvSpPr>
        <p:spPr>
          <a:xfrm>
            <a:off x="121610" y="1161688"/>
            <a:ext cx="11631420" cy="3108543"/>
          </a:xfrm>
          <a:prstGeom prst="rect">
            <a:avLst/>
          </a:prstGeom>
          <a:noFill/>
          <a:ln w="12700">
            <a:noFill/>
          </a:ln>
        </p:spPr>
        <p:txBody>
          <a:bodyPr wrap="square">
            <a:spAutoFit/>
          </a:bodyPr>
          <a:lstStyle/>
          <a:p>
            <a:r>
              <a:rPr lang="en-US" sz="3600" b="1" dirty="0"/>
              <a:t>Think of a 5 examples for good and secure passwords?</a:t>
            </a:r>
          </a:p>
          <a:p>
            <a:r>
              <a:rPr lang="en-US" sz="3600" b="1" dirty="0"/>
              <a:t>Why they are considered as good and secure?</a:t>
            </a:r>
          </a:p>
          <a:p>
            <a:endParaRPr lang="en-US" sz="2800" b="1" dirty="0"/>
          </a:p>
          <a:p>
            <a:r>
              <a:rPr lang="en-US" sz="3600" b="1" i="0" dirty="0">
                <a:solidFill>
                  <a:schemeClr val="bg1"/>
                </a:solidFill>
                <a:effectLst/>
                <a:latin typeface="Arial" panose="020B0604020202020204" pitchFamily="34" charset="0"/>
              </a:rPr>
              <a:t>Write the answers on the execution slide!</a:t>
            </a:r>
          </a:p>
          <a:p>
            <a:endParaRPr lang="en-US" sz="2800" b="1" dirty="0"/>
          </a:p>
          <a:p>
            <a:endParaRPr lang="bg-BG" sz="3200" b="1" dirty="0">
              <a:solidFill>
                <a:schemeClr val="bg1"/>
              </a:solidFill>
            </a:endParaRPr>
          </a:p>
        </p:txBody>
      </p:sp>
    </p:spTree>
    <p:extLst>
      <p:ext uri="{BB962C8B-B14F-4D97-AF65-F5344CB8AC3E}">
        <p14:creationId xmlns:p14="http://schemas.microsoft.com/office/powerpoint/2010/main" val="3237537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2276-F7F8-8D7E-E19D-4634692063C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F91D9-9F36-2388-C72E-D928EAEB6C1A}"/>
              </a:ext>
            </a:extLst>
          </p:cNvPr>
          <p:cNvSpPr>
            <a:spLocks noGrp="1"/>
          </p:cNvSpPr>
          <p:nvPr>
            <p:ph type="sldNum" sz="quarter" idx="5"/>
          </p:nvPr>
        </p:nvSpPr>
        <p:spPr/>
        <p:txBody>
          <a:bodyPr/>
          <a:lstStyle/>
          <a:p>
            <a:fld id="{2BF067CD-8E6B-4360-9AA8-C5DF2A48A6D1}" type="slidenum">
              <a:rPr lang="en-US" noProof="0" smtClean="0"/>
              <a:pPr/>
              <a:t>4</a:t>
            </a:fld>
            <a:endParaRPr lang="en-US" noProof="0"/>
          </a:p>
        </p:txBody>
      </p:sp>
      <p:sp>
        <p:nvSpPr>
          <p:cNvPr id="4" name="Title 3">
            <a:extLst>
              <a:ext uri="{FF2B5EF4-FFF2-40B4-BE49-F238E27FC236}">
                <a16:creationId xmlns:a16="http://schemas.microsoft.com/office/drawing/2014/main" id="{D1904369-53C8-3C8D-DFBE-B3AA335A8A41}"/>
              </a:ext>
            </a:extLst>
          </p:cNvPr>
          <p:cNvSpPr>
            <a:spLocks noGrp="1"/>
          </p:cNvSpPr>
          <p:nvPr>
            <p:ph type="title"/>
          </p:nvPr>
        </p:nvSpPr>
        <p:spPr/>
        <p:txBody>
          <a:bodyPr>
            <a:normAutofit/>
          </a:bodyPr>
          <a:lstStyle/>
          <a:p>
            <a:r>
              <a:rPr lang="en-US" sz="4000" dirty="0">
                <a:latin typeface="Calibri" panose="020F0502020204030204" pitchFamily="34" charset="0"/>
              </a:rPr>
              <a:t>1. Secure Passwords – Execution</a:t>
            </a:r>
            <a:endParaRPr lang="en-US" sz="4000" dirty="0"/>
          </a:p>
        </p:txBody>
      </p:sp>
      <p:sp>
        <p:nvSpPr>
          <p:cNvPr id="11" name="TextBox 10">
            <a:extLst>
              <a:ext uri="{FF2B5EF4-FFF2-40B4-BE49-F238E27FC236}">
                <a16:creationId xmlns:a16="http://schemas.microsoft.com/office/drawing/2014/main" id="{8341E7BE-DA6E-8B59-D4F3-1E0DC2FAB6B3}"/>
              </a:ext>
            </a:extLst>
          </p:cNvPr>
          <p:cNvSpPr txBox="1"/>
          <p:nvPr/>
        </p:nvSpPr>
        <p:spPr>
          <a:xfrm>
            <a:off x="121610" y="1101618"/>
            <a:ext cx="11631420" cy="5478423"/>
          </a:xfrm>
          <a:prstGeom prst="rect">
            <a:avLst/>
          </a:prstGeom>
          <a:noFill/>
          <a:ln w="12700">
            <a:noFill/>
          </a:ln>
        </p:spPr>
        <p:txBody>
          <a:bodyPr wrap="square">
            <a:spAutoFit/>
          </a:bodyPr>
          <a:lstStyle/>
          <a:p>
            <a:pPr>
              <a:spcBef>
                <a:spcPts val="600"/>
              </a:spcBef>
              <a:spcAft>
                <a:spcPts val="600"/>
              </a:spcAft>
            </a:pPr>
            <a:r>
              <a:rPr lang="bg-BG" sz="2400" dirty="0"/>
              <a:t>1.</a:t>
            </a:r>
            <a:r>
              <a:rPr lang="en-US" sz="2400" dirty="0"/>
              <a:t> J7k!2qXz$wR8mB@v4</a:t>
            </a:r>
          </a:p>
          <a:p>
            <a:pPr>
              <a:spcBef>
                <a:spcPts val="600"/>
              </a:spcBef>
              <a:spcAft>
                <a:spcPts val="600"/>
              </a:spcAft>
            </a:pPr>
            <a:r>
              <a:rPr lang="en-US" sz="1400" dirty="0"/>
              <a:t>Why? This password includes a mix of uppercase letters, lowercase letters, numbers, and special characters. It’s 16 characters long, making it less susceptible to brute-force attacks. The randomness of the characters adds complexity.</a:t>
            </a:r>
            <a:endParaRPr lang="bg-BG" sz="1400" dirty="0"/>
          </a:p>
          <a:p>
            <a:pPr>
              <a:spcBef>
                <a:spcPts val="600"/>
              </a:spcBef>
              <a:spcAft>
                <a:spcPts val="600"/>
              </a:spcAft>
            </a:pPr>
            <a:r>
              <a:rPr lang="bg-BG" sz="2400" dirty="0"/>
              <a:t>2.</a:t>
            </a:r>
            <a:r>
              <a:rPr lang="en-US" sz="2400" dirty="0"/>
              <a:t> G5#tQe3$Lz8&amp;bRf9</a:t>
            </a:r>
          </a:p>
          <a:p>
            <a:pPr>
              <a:spcBef>
                <a:spcPts val="600"/>
              </a:spcBef>
              <a:spcAft>
                <a:spcPts val="600"/>
              </a:spcAft>
            </a:pPr>
            <a:r>
              <a:rPr lang="en-US" sz="1400" dirty="0"/>
              <a:t>Why? Similar to the first, this password features a variety of character types and is also 16 characters long. The use of special characters and a lack of recognizable words or patterns enhances its security.</a:t>
            </a:r>
            <a:endParaRPr lang="bg-BG" sz="1400" dirty="0"/>
          </a:p>
          <a:p>
            <a:pPr>
              <a:spcBef>
                <a:spcPts val="600"/>
              </a:spcBef>
              <a:spcAft>
                <a:spcPts val="600"/>
              </a:spcAft>
            </a:pPr>
            <a:r>
              <a:rPr lang="bg-BG" sz="2400" dirty="0"/>
              <a:t>3.</a:t>
            </a:r>
            <a:r>
              <a:rPr lang="en-US" sz="2400" dirty="0"/>
              <a:t> @9FjR6#kWq2$mV1t</a:t>
            </a:r>
          </a:p>
          <a:p>
            <a:pPr>
              <a:spcBef>
                <a:spcPts val="600"/>
              </a:spcBef>
              <a:spcAft>
                <a:spcPts val="600"/>
              </a:spcAft>
            </a:pPr>
            <a:r>
              <a:rPr lang="en-US" sz="1400" dirty="0"/>
              <a:t>Why? This password is composed of 16 characters and incorporates a good mix of letters, numbers, and special characters. The combination is random, which makes it difficult to guess.</a:t>
            </a:r>
          </a:p>
          <a:p>
            <a:pPr>
              <a:spcBef>
                <a:spcPts val="600"/>
              </a:spcBef>
              <a:spcAft>
                <a:spcPts val="600"/>
              </a:spcAft>
            </a:pPr>
            <a:r>
              <a:rPr lang="bg-BG" sz="2400" dirty="0"/>
              <a:t>4.</a:t>
            </a:r>
            <a:r>
              <a:rPr lang="en-US" sz="2400" dirty="0"/>
              <a:t> xZ!4jT8&amp;bL3$vY7pQ</a:t>
            </a:r>
          </a:p>
          <a:p>
            <a:pPr>
              <a:spcBef>
                <a:spcPts val="600"/>
              </a:spcBef>
              <a:spcAft>
                <a:spcPts val="600"/>
              </a:spcAft>
            </a:pPr>
            <a:r>
              <a:rPr lang="en-US" sz="1400" dirty="0"/>
              <a:t>Why? This password combines uppercase and lowercase letters, numbers, and special characters, totaling 16 characters. The absence of dictionary words or common phrases further strengthens it against attacks.</a:t>
            </a:r>
          </a:p>
          <a:p>
            <a:pPr>
              <a:spcBef>
                <a:spcPts val="600"/>
              </a:spcBef>
              <a:spcAft>
                <a:spcPts val="600"/>
              </a:spcAft>
            </a:pPr>
            <a:r>
              <a:rPr lang="bg-BG" sz="2400" dirty="0"/>
              <a:t>5.</a:t>
            </a:r>
            <a:r>
              <a:rPr lang="en-US" sz="2400" dirty="0"/>
              <a:t> 3mN$w8*Fj6@kV2tQ1</a:t>
            </a:r>
          </a:p>
          <a:p>
            <a:pPr>
              <a:spcBef>
                <a:spcPts val="600"/>
              </a:spcBef>
              <a:spcAft>
                <a:spcPts val="600"/>
              </a:spcAft>
            </a:pPr>
            <a:r>
              <a:rPr lang="en-US" sz="1400" dirty="0"/>
              <a:t>Why? With 16 characters, this password includes diverse character types, ensuring complexity. The randomness and lack of identifiable patterns make it resistant to various attack methods.</a:t>
            </a:r>
            <a:endParaRPr lang="bg-BG" sz="1400" dirty="0"/>
          </a:p>
        </p:txBody>
      </p:sp>
    </p:spTree>
    <p:extLst>
      <p:ext uri="{BB962C8B-B14F-4D97-AF65-F5344CB8AC3E}">
        <p14:creationId xmlns:p14="http://schemas.microsoft.com/office/powerpoint/2010/main" val="668630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D546-F809-04A2-7694-8CEABF7566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A7B63-C661-B555-E4DD-1AC42E0598A8}"/>
              </a:ext>
            </a:extLst>
          </p:cNvPr>
          <p:cNvSpPr>
            <a:spLocks noGrp="1"/>
          </p:cNvSpPr>
          <p:nvPr>
            <p:ph type="sldNum" sz="quarter" idx="5"/>
          </p:nvPr>
        </p:nvSpPr>
        <p:spPr/>
        <p:txBody>
          <a:bodyPr/>
          <a:lstStyle/>
          <a:p>
            <a:fld id="{2BF067CD-8E6B-4360-9AA8-C5DF2A48A6D1}" type="slidenum">
              <a:rPr lang="en-US" noProof="0" smtClean="0"/>
              <a:pPr/>
              <a:t>5</a:t>
            </a:fld>
            <a:endParaRPr lang="en-US" noProof="0"/>
          </a:p>
        </p:txBody>
      </p:sp>
      <p:sp>
        <p:nvSpPr>
          <p:cNvPr id="4" name="Title 3">
            <a:extLst>
              <a:ext uri="{FF2B5EF4-FFF2-40B4-BE49-F238E27FC236}">
                <a16:creationId xmlns:a16="http://schemas.microsoft.com/office/drawing/2014/main" id="{49D60A23-1BD1-8611-2FC1-8DDCDDEEAFE0}"/>
              </a:ext>
            </a:extLst>
          </p:cNvPr>
          <p:cNvSpPr>
            <a:spLocks noGrp="1"/>
          </p:cNvSpPr>
          <p:nvPr>
            <p:ph type="title"/>
          </p:nvPr>
        </p:nvSpPr>
        <p:spPr/>
        <p:txBody>
          <a:bodyPr/>
          <a:lstStyle/>
          <a:p>
            <a:r>
              <a:rPr lang="en-US" sz="4000" dirty="0">
                <a:latin typeface="Calibri" panose="020F0502020204030204" pitchFamily="34" charset="0"/>
              </a:rPr>
              <a:t>2.1. Phishing – Description (10 points)</a:t>
            </a:r>
            <a:endParaRPr lang="en-US" sz="4000" dirty="0"/>
          </a:p>
        </p:txBody>
      </p:sp>
      <p:sp>
        <p:nvSpPr>
          <p:cNvPr id="11" name="TextBox 10">
            <a:extLst>
              <a:ext uri="{FF2B5EF4-FFF2-40B4-BE49-F238E27FC236}">
                <a16:creationId xmlns:a16="http://schemas.microsoft.com/office/drawing/2014/main" id="{E90F2611-44E8-C011-AE5D-A10F34DD6037}"/>
              </a:ext>
            </a:extLst>
          </p:cNvPr>
          <p:cNvSpPr txBox="1"/>
          <p:nvPr/>
        </p:nvSpPr>
        <p:spPr>
          <a:xfrm>
            <a:off x="190406" y="1118529"/>
            <a:ext cx="11631420" cy="6170920"/>
          </a:xfrm>
          <a:prstGeom prst="rect">
            <a:avLst/>
          </a:prstGeom>
          <a:noFill/>
          <a:ln w="12700">
            <a:noFill/>
          </a:ln>
        </p:spPr>
        <p:txBody>
          <a:bodyPr wrap="square">
            <a:spAutoFit/>
          </a:bodyPr>
          <a:lstStyle/>
          <a:p>
            <a:r>
              <a:rPr lang="en-US" sz="3600" b="1" dirty="0"/>
              <a:t>Are the following example phishing?</a:t>
            </a:r>
          </a:p>
          <a:p>
            <a:endParaRPr lang="en-US" sz="2800" b="1" dirty="0"/>
          </a:p>
          <a:p>
            <a:pPr marL="514350" indent="-514350">
              <a:buAutoNum type="arabicPeriod"/>
            </a:pPr>
            <a:r>
              <a:rPr lang="en-US" sz="2800" b="1" dirty="0">
                <a:solidFill>
                  <a:schemeClr val="bg1"/>
                </a:solidFill>
              </a:rPr>
              <a:t>You receive an email</a:t>
            </a:r>
          </a:p>
          <a:p>
            <a:endParaRPr lang="en-US" sz="2300" b="1" dirty="0">
              <a:solidFill>
                <a:schemeClr val="bg1"/>
              </a:solidFill>
            </a:endParaRPr>
          </a:p>
          <a:p>
            <a:r>
              <a:rPr lang="en-US" sz="2300" b="1" dirty="0"/>
              <a:t>Subject:</a:t>
            </a:r>
            <a:r>
              <a:rPr lang="en-US" sz="2300" dirty="0"/>
              <a:t> </a:t>
            </a:r>
            <a:r>
              <a:rPr lang="en-US" sz="2300" b="1" dirty="0"/>
              <a:t>Urgent: </a:t>
            </a:r>
            <a:r>
              <a:rPr lang="en-US" sz="2300" dirty="0"/>
              <a:t>Your Account Will Be Locked</a:t>
            </a:r>
          </a:p>
          <a:p>
            <a:r>
              <a:rPr lang="en-US" sz="2300" b="1" dirty="0"/>
              <a:t>Email Body:</a:t>
            </a:r>
            <a:endParaRPr lang="en-US" sz="2300" dirty="0"/>
          </a:p>
          <a:p>
            <a:pPr rtl="0"/>
            <a:r>
              <a:rPr lang="en-US" sz="2300" dirty="0"/>
              <a:t>Dear Customer, We have noticed some suspicious activity on your account. To protect your information, we need you to verify your account details immediately. Failure to do so will result in your account being locked. Please click the link below to verify your account: </a:t>
            </a:r>
          </a:p>
          <a:p>
            <a:pPr rtl="0"/>
            <a:r>
              <a:rPr lang="en-US" sz="2300" u="sng" dirty="0"/>
              <a:t>Verify Account Now</a:t>
            </a:r>
            <a:r>
              <a:rPr lang="en-US" sz="2300" dirty="0"/>
              <a:t> (http://</a:t>
            </a:r>
            <a:r>
              <a:rPr lang="en-US" sz="2300" dirty="0" err="1"/>
              <a:t>fakebank.com</a:t>
            </a:r>
            <a:r>
              <a:rPr lang="en-US" sz="2300" dirty="0"/>
              <a:t>/verify) </a:t>
            </a:r>
          </a:p>
          <a:p>
            <a:pPr rtl="0"/>
            <a:r>
              <a:rPr lang="en-US" sz="2300" dirty="0"/>
              <a:t>Thank you for your prompt attention to this matter. </a:t>
            </a:r>
          </a:p>
          <a:p>
            <a:pPr rtl="0"/>
            <a:r>
              <a:rPr lang="en-US" sz="2300" dirty="0"/>
              <a:t>Best regards, Your Bank's Security Team</a:t>
            </a:r>
          </a:p>
          <a:p>
            <a:endParaRPr lang="en-US" sz="3200" b="1" dirty="0">
              <a:solidFill>
                <a:schemeClr val="bg1"/>
              </a:solidFill>
            </a:endParaRPr>
          </a:p>
          <a:p>
            <a:r>
              <a:rPr lang="en-US" sz="2800" b="1" i="0" dirty="0">
                <a:solidFill>
                  <a:schemeClr val="bg1"/>
                </a:solidFill>
                <a:effectLst/>
                <a:latin typeface="Arial" panose="020B0604020202020204" pitchFamily="34" charset="0"/>
              </a:rPr>
              <a:t>Write the answer on the execution slide!</a:t>
            </a:r>
          </a:p>
          <a:p>
            <a:endParaRPr lang="en-US" sz="3200" b="1" dirty="0">
              <a:solidFill>
                <a:schemeClr val="bg1"/>
              </a:solidFill>
            </a:endParaRPr>
          </a:p>
        </p:txBody>
      </p:sp>
    </p:spTree>
    <p:extLst>
      <p:ext uri="{BB962C8B-B14F-4D97-AF65-F5344CB8AC3E}">
        <p14:creationId xmlns:p14="http://schemas.microsoft.com/office/powerpoint/2010/main" val="3769957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FB5E8-AB05-AF29-AD7C-9DC4B52FBC1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EEED0-CF03-B0BD-11FF-B224E6435C92}"/>
              </a:ext>
            </a:extLst>
          </p:cNvPr>
          <p:cNvSpPr>
            <a:spLocks noGrp="1"/>
          </p:cNvSpPr>
          <p:nvPr>
            <p:ph type="sldNum" sz="quarter" idx="5"/>
          </p:nvPr>
        </p:nvSpPr>
        <p:spPr/>
        <p:txBody>
          <a:bodyPr/>
          <a:lstStyle/>
          <a:p>
            <a:fld id="{2BF067CD-8E6B-4360-9AA8-C5DF2A48A6D1}" type="slidenum">
              <a:rPr lang="en-US" noProof="0" smtClean="0"/>
              <a:pPr/>
              <a:t>6</a:t>
            </a:fld>
            <a:endParaRPr lang="en-US" noProof="0"/>
          </a:p>
        </p:txBody>
      </p:sp>
      <p:sp>
        <p:nvSpPr>
          <p:cNvPr id="4" name="Title 3">
            <a:extLst>
              <a:ext uri="{FF2B5EF4-FFF2-40B4-BE49-F238E27FC236}">
                <a16:creationId xmlns:a16="http://schemas.microsoft.com/office/drawing/2014/main" id="{98A44649-438C-C35F-C5C7-6E1EB010377C}"/>
              </a:ext>
            </a:extLst>
          </p:cNvPr>
          <p:cNvSpPr>
            <a:spLocks noGrp="1"/>
          </p:cNvSpPr>
          <p:nvPr>
            <p:ph type="title"/>
          </p:nvPr>
        </p:nvSpPr>
        <p:spPr/>
        <p:txBody>
          <a:bodyPr/>
          <a:lstStyle/>
          <a:p>
            <a:r>
              <a:rPr lang="en-US" sz="4000" dirty="0">
                <a:latin typeface="Calibri" panose="020F0502020204030204" pitchFamily="34" charset="0"/>
              </a:rPr>
              <a:t>2.2. Phishing – Description (10 points)</a:t>
            </a:r>
            <a:endParaRPr lang="en-US" sz="4000" dirty="0"/>
          </a:p>
        </p:txBody>
      </p:sp>
      <p:sp>
        <p:nvSpPr>
          <p:cNvPr id="11" name="TextBox 10">
            <a:extLst>
              <a:ext uri="{FF2B5EF4-FFF2-40B4-BE49-F238E27FC236}">
                <a16:creationId xmlns:a16="http://schemas.microsoft.com/office/drawing/2014/main" id="{9FB90BE2-606F-3484-A747-07C7C31ECE4E}"/>
              </a:ext>
            </a:extLst>
          </p:cNvPr>
          <p:cNvSpPr txBox="1"/>
          <p:nvPr/>
        </p:nvSpPr>
        <p:spPr>
          <a:xfrm>
            <a:off x="121610" y="1092735"/>
            <a:ext cx="11631420" cy="6571030"/>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2. You receive an email</a:t>
            </a:r>
          </a:p>
          <a:p>
            <a:endParaRPr lang="en-US" sz="2300" b="1" dirty="0">
              <a:solidFill>
                <a:schemeClr val="bg1"/>
              </a:solidFill>
            </a:endParaRPr>
          </a:p>
          <a:p>
            <a:r>
              <a:rPr lang="en-US" sz="2300" b="1" dirty="0"/>
              <a:t>Subject:</a:t>
            </a:r>
            <a:r>
              <a:rPr lang="en-US" sz="2300" dirty="0"/>
              <a:t> Invoice Overdue: Action Required</a:t>
            </a:r>
          </a:p>
          <a:p>
            <a:r>
              <a:rPr lang="en-US" sz="2300" b="1" dirty="0"/>
              <a:t>Email Body:</a:t>
            </a:r>
            <a:endParaRPr lang="en-US" sz="2300" dirty="0"/>
          </a:p>
          <a:p>
            <a:pPr rtl="0"/>
            <a:r>
              <a:rPr lang="en-US" sz="2300" dirty="0"/>
              <a:t>Hi Ivan,</a:t>
            </a:r>
          </a:p>
          <a:p>
            <a:pPr rtl="0"/>
            <a:r>
              <a:rPr lang="en-US" sz="2300" dirty="0"/>
              <a:t>I hope you're doing well. We noticed that your payment for invoice #12345 is overdue by 15 days. To avoid late fees, please make the payment by the end of the day. You can view and pay the invoice by clicking the link below: </a:t>
            </a:r>
          </a:p>
          <a:p>
            <a:pPr rtl="0"/>
            <a:r>
              <a:rPr lang="en-US" sz="2300" u="sng" dirty="0"/>
              <a:t>View Invoice</a:t>
            </a:r>
            <a:r>
              <a:rPr lang="en-US" sz="2300" dirty="0"/>
              <a:t> (http://</a:t>
            </a:r>
            <a:r>
              <a:rPr lang="en-US" sz="2300" dirty="0" err="1"/>
              <a:t>maliciouswebsite.com</a:t>
            </a:r>
            <a:r>
              <a:rPr lang="en-US" sz="2300" dirty="0"/>
              <a:t>/invoice) </a:t>
            </a:r>
          </a:p>
          <a:p>
            <a:pPr rtl="0"/>
            <a:r>
              <a:rPr lang="en-US" sz="2300" dirty="0"/>
              <a:t>Please let us know if you have any questions. </a:t>
            </a:r>
          </a:p>
          <a:p>
            <a:pPr rtl="0"/>
            <a:r>
              <a:rPr lang="en-US" sz="2300" dirty="0"/>
              <a:t>Best Regards, Will Smith</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pPr rtl="0"/>
            <a:endParaRPr lang="en-US" sz="2300" dirty="0"/>
          </a:p>
          <a:p>
            <a:pPr rtl="0"/>
            <a:endParaRPr lang="en-US" sz="2400" dirty="0"/>
          </a:p>
        </p:txBody>
      </p:sp>
    </p:spTree>
    <p:extLst>
      <p:ext uri="{BB962C8B-B14F-4D97-AF65-F5344CB8AC3E}">
        <p14:creationId xmlns:p14="http://schemas.microsoft.com/office/powerpoint/2010/main" val="1104384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21DC-D939-04D2-668D-7B3EC251C5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133F7-C919-5A5F-4ECF-335FF754BCDC}"/>
              </a:ext>
            </a:extLst>
          </p:cNvPr>
          <p:cNvSpPr>
            <a:spLocks noGrp="1"/>
          </p:cNvSpPr>
          <p:nvPr>
            <p:ph type="sldNum" sz="quarter" idx="5"/>
          </p:nvPr>
        </p:nvSpPr>
        <p:spPr/>
        <p:txBody>
          <a:bodyPr/>
          <a:lstStyle/>
          <a:p>
            <a:fld id="{2BF067CD-8E6B-4360-9AA8-C5DF2A48A6D1}" type="slidenum">
              <a:rPr lang="en-US" noProof="0" smtClean="0"/>
              <a:pPr/>
              <a:t>7</a:t>
            </a:fld>
            <a:endParaRPr lang="en-US" noProof="0"/>
          </a:p>
        </p:txBody>
      </p:sp>
      <p:sp>
        <p:nvSpPr>
          <p:cNvPr id="4" name="Title 3">
            <a:extLst>
              <a:ext uri="{FF2B5EF4-FFF2-40B4-BE49-F238E27FC236}">
                <a16:creationId xmlns:a16="http://schemas.microsoft.com/office/drawing/2014/main" id="{6DD7ECD4-A333-04D9-51D3-25F696853729}"/>
              </a:ext>
            </a:extLst>
          </p:cNvPr>
          <p:cNvSpPr>
            <a:spLocks noGrp="1"/>
          </p:cNvSpPr>
          <p:nvPr>
            <p:ph type="title"/>
          </p:nvPr>
        </p:nvSpPr>
        <p:spPr/>
        <p:txBody>
          <a:bodyPr/>
          <a:lstStyle/>
          <a:p>
            <a:r>
              <a:rPr lang="en-US" sz="4000" dirty="0">
                <a:latin typeface="Calibri" panose="020F0502020204030204" pitchFamily="34" charset="0"/>
              </a:rPr>
              <a:t>2.3. Phishing – Description (10 points)</a:t>
            </a:r>
            <a:endParaRPr lang="en-US" sz="4000" dirty="0"/>
          </a:p>
        </p:txBody>
      </p:sp>
      <p:sp>
        <p:nvSpPr>
          <p:cNvPr id="11" name="TextBox 10">
            <a:extLst>
              <a:ext uri="{FF2B5EF4-FFF2-40B4-BE49-F238E27FC236}">
                <a16:creationId xmlns:a16="http://schemas.microsoft.com/office/drawing/2014/main" id="{F3C99002-2C08-8C6C-DAA8-34930945AAF0}"/>
              </a:ext>
            </a:extLst>
          </p:cNvPr>
          <p:cNvSpPr txBox="1"/>
          <p:nvPr/>
        </p:nvSpPr>
        <p:spPr>
          <a:xfrm>
            <a:off x="71556" y="1078772"/>
            <a:ext cx="11631420" cy="4878259"/>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3. You receive a SMS</a:t>
            </a:r>
          </a:p>
          <a:p>
            <a:endParaRPr lang="en-US" sz="2300" b="1" dirty="0">
              <a:solidFill>
                <a:schemeClr val="bg1"/>
              </a:solidFill>
            </a:endParaRPr>
          </a:p>
          <a:p>
            <a:r>
              <a:rPr lang="en-US" sz="2400" b="1" dirty="0"/>
              <a:t>Text Message:</a:t>
            </a:r>
            <a:endParaRPr lang="en-US" sz="2400" dirty="0"/>
          </a:p>
          <a:p>
            <a:pPr rtl="0"/>
            <a:r>
              <a:rPr lang="en-US" sz="2400" dirty="0"/>
              <a:t>Your account has been compromised. </a:t>
            </a:r>
          </a:p>
          <a:p>
            <a:pPr rtl="0"/>
            <a:r>
              <a:rPr lang="en-US" sz="2400" dirty="0"/>
              <a:t>To secure your account, please visit the following link immediately: </a:t>
            </a:r>
            <a:r>
              <a:rPr lang="en-US" sz="2400" u="sng" dirty="0">
                <a:hlinkClick r:id="rId2"/>
              </a:rPr>
              <a:t>http://phishingsite.com/secure</a:t>
            </a:r>
            <a:endParaRPr lang="en-US" sz="2400" u="sng" dirty="0"/>
          </a:p>
          <a:p>
            <a:pPr rtl="0"/>
            <a:endParaRPr lang="en-US" sz="2400" u="sng"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endParaRPr lang="en-US" sz="2400" u="sng" dirty="0"/>
          </a:p>
          <a:p>
            <a:pPr rtl="0"/>
            <a:endParaRPr lang="en-US" sz="2400" dirty="0"/>
          </a:p>
        </p:txBody>
      </p:sp>
    </p:spTree>
    <p:extLst>
      <p:ext uri="{BB962C8B-B14F-4D97-AF65-F5344CB8AC3E}">
        <p14:creationId xmlns:p14="http://schemas.microsoft.com/office/powerpoint/2010/main" val="40492118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80EE-E592-4C12-0973-6DA53EA1F02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6611E-A0B3-5E7E-9EEE-12BFC8DA2027}"/>
              </a:ext>
            </a:extLst>
          </p:cNvPr>
          <p:cNvSpPr>
            <a:spLocks noGrp="1"/>
          </p:cNvSpPr>
          <p:nvPr>
            <p:ph type="sldNum" sz="quarter" idx="5"/>
          </p:nvPr>
        </p:nvSpPr>
        <p:spPr/>
        <p:txBody>
          <a:bodyPr/>
          <a:lstStyle/>
          <a:p>
            <a:fld id="{2BF067CD-8E6B-4360-9AA8-C5DF2A48A6D1}" type="slidenum">
              <a:rPr lang="en-US" noProof="0" smtClean="0"/>
              <a:pPr/>
              <a:t>8</a:t>
            </a:fld>
            <a:endParaRPr lang="en-US" noProof="0"/>
          </a:p>
        </p:txBody>
      </p:sp>
      <p:sp>
        <p:nvSpPr>
          <p:cNvPr id="4" name="Title 3">
            <a:extLst>
              <a:ext uri="{FF2B5EF4-FFF2-40B4-BE49-F238E27FC236}">
                <a16:creationId xmlns:a16="http://schemas.microsoft.com/office/drawing/2014/main" id="{3786C711-C013-7EC8-09CD-FBC92D81F862}"/>
              </a:ext>
            </a:extLst>
          </p:cNvPr>
          <p:cNvSpPr>
            <a:spLocks noGrp="1"/>
          </p:cNvSpPr>
          <p:nvPr>
            <p:ph type="title"/>
          </p:nvPr>
        </p:nvSpPr>
        <p:spPr/>
        <p:txBody>
          <a:bodyPr/>
          <a:lstStyle/>
          <a:p>
            <a:r>
              <a:rPr lang="en-US" sz="4000" dirty="0">
                <a:latin typeface="Calibri" panose="020F0502020204030204" pitchFamily="34" charset="0"/>
              </a:rPr>
              <a:t>2.4. Phishing – Description (10 points)</a:t>
            </a:r>
            <a:endParaRPr lang="en-US" sz="4000" dirty="0"/>
          </a:p>
        </p:txBody>
      </p:sp>
      <p:sp>
        <p:nvSpPr>
          <p:cNvPr id="11" name="TextBox 10">
            <a:extLst>
              <a:ext uri="{FF2B5EF4-FFF2-40B4-BE49-F238E27FC236}">
                <a16:creationId xmlns:a16="http://schemas.microsoft.com/office/drawing/2014/main" id="{79C5E90A-58E9-9A7F-01E7-302EC0F1D194}"/>
              </a:ext>
            </a:extLst>
          </p:cNvPr>
          <p:cNvSpPr txBox="1"/>
          <p:nvPr/>
        </p:nvSpPr>
        <p:spPr>
          <a:xfrm>
            <a:off x="71556" y="1078772"/>
            <a:ext cx="11631420" cy="6355586"/>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4. You receive a phone call</a:t>
            </a:r>
          </a:p>
          <a:p>
            <a:endParaRPr lang="en-US" sz="2300" b="1" dirty="0">
              <a:solidFill>
                <a:schemeClr val="bg1"/>
              </a:solidFill>
            </a:endParaRPr>
          </a:p>
          <a:p>
            <a:r>
              <a:rPr lang="en-US" sz="2400" b="1" dirty="0"/>
              <a:t>Caller: </a:t>
            </a:r>
            <a:r>
              <a:rPr lang="en-US" sz="2400" dirty="0"/>
              <a:t>Hello, this is John from Microsoft Support. We've detected a virus on your computer that is compromising your personal data. I need you to give me remote access to your computer so I can fix the issue.</a:t>
            </a:r>
          </a:p>
          <a:p>
            <a:endParaRPr lang="en-US" sz="2400" dirty="0"/>
          </a:p>
          <a:p>
            <a:r>
              <a:rPr lang="en-US" sz="2400" b="1" dirty="0"/>
              <a:t>Ivan: </a:t>
            </a:r>
            <a:r>
              <a:rPr lang="en-US" sz="2400" dirty="0"/>
              <a:t>Oh no! What should I do?</a:t>
            </a:r>
          </a:p>
          <a:p>
            <a:endParaRPr lang="en-US" sz="2400" dirty="0"/>
          </a:p>
          <a:p>
            <a:r>
              <a:rPr lang="en-US" sz="2400" b="1" dirty="0"/>
              <a:t>Caller: </a:t>
            </a:r>
            <a:r>
              <a:rPr lang="en-US" sz="2400" dirty="0"/>
              <a:t>Just go to this website and download the remote access tool, then give me the ID and password it shows.</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endParaRPr lang="en-US" sz="2400" dirty="0"/>
          </a:p>
          <a:p>
            <a:pPr rtl="0"/>
            <a:endParaRPr lang="en-US" sz="2400" dirty="0"/>
          </a:p>
        </p:txBody>
      </p:sp>
    </p:spTree>
    <p:extLst>
      <p:ext uri="{BB962C8B-B14F-4D97-AF65-F5344CB8AC3E}">
        <p14:creationId xmlns:p14="http://schemas.microsoft.com/office/powerpoint/2010/main" val="82516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16278-439A-6E12-E3D0-85E88274D5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8CC47E-475E-8EEB-1C35-5562849BCB30}"/>
              </a:ext>
            </a:extLst>
          </p:cNvPr>
          <p:cNvSpPr>
            <a:spLocks noGrp="1"/>
          </p:cNvSpPr>
          <p:nvPr>
            <p:ph type="sldNum" sz="quarter" idx="5"/>
          </p:nvPr>
        </p:nvSpPr>
        <p:spPr/>
        <p:txBody>
          <a:bodyPr/>
          <a:lstStyle/>
          <a:p>
            <a:fld id="{2BF067CD-8E6B-4360-9AA8-C5DF2A48A6D1}" type="slidenum">
              <a:rPr lang="en-US" noProof="0" smtClean="0"/>
              <a:pPr/>
              <a:t>9</a:t>
            </a:fld>
            <a:endParaRPr lang="en-US" noProof="0"/>
          </a:p>
        </p:txBody>
      </p:sp>
      <p:sp>
        <p:nvSpPr>
          <p:cNvPr id="4" name="Title 3">
            <a:extLst>
              <a:ext uri="{FF2B5EF4-FFF2-40B4-BE49-F238E27FC236}">
                <a16:creationId xmlns:a16="http://schemas.microsoft.com/office/drawing/2014/main" id="{5CC61CD0-0F21-327F-2356-312CA8FEA070}"/>
              </a:ext>
            </a:extLst>
          </p:cNvPr>
          <p:cNvSpPr>
            <a:spLocks noGrp="1"/>
          </p:cNvSpPr>
          <p:nvPr>
            <p:ph type="title"/>
          </p:nvPr>
        </p:nvSpPr>
        <p:spPr/>
        <p:txBody>
          <a:bodyPr/>
          <a:lstStyle/>
          <a:p>
            <a:r>
              <a:rPr lang="en-US" sz="4000" dirty="0">
                <a:latin typeface="Calibri" panose="020F0502020204030204" pitchFamily="34" charset="0"/>
              </a:rPr>
              <a:t>2.5. Phishing – Description (10 points)</a:t>
            </a:r>
            <a:endParaRPr lang="en-US" sz="4000" dirty="0"/>
          </a:p>
        </p:txBody>
      </p:sp>
      <p:sp>
        <p:nvSpPr>
          <p:cNvPr id="11" name="TextBox 10">
            <a:extLst>
              <a:ext uri="{FF2B5EF4-FFF2-40B4-BE49-F238E27FC236}">
                <a16:creationId xmlns:a16="http://schemas.microsoft.com/office/drawing/2014/main" id="{83D05E9A-15BC-7BF6-87FE-A61E8FBEEC3E}"/>
              </a:ext>
            </a:extLst>
          </p:cNvPr>
          <p:cNvSpPr txBox="1"/>
          <p:nvPr/>
        </p:nvSpPr>
        <p:spPr>
          <a:xfrm>
            <a:off x="71556" y="1078772"/>
            <a:ext cx="11631420" cy="4508927"/>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5. You receive a message in social media</a:t>
            </a:r>
          </a:p>
          <a:p>
            <a:endParaRPr lang="en-US" sz="2300" b="1" dirty="0">
              <a:solidFill>
                <a:schemeClr val="bg1"/>
              </a:solidFill>
            </a:endParaRPr>
          </a:p>
          <a:p>
            <a:r>
              <a:rPr lang="en-US" sz="2400" b="1" dirty="0"/>
              <a:t>Message: </a:t>
            </a:r>
            <a:r>
              <a:rPr lang="en-US" sz="2400" dirty="0"/>
              <a:t>Hi there! You've won a free $100 Amazon gift card! To claim your prize, just click the link below and enter your personal details.</a:t>
            </a:r>
          </a:p>
          <a:p>
            <a:endParaRPr lang="en-US" sz="2400" dirty="0"/>
          </a:p>
          <a:p>
            <a:r>
              <a:rPr lang="en-US" sz="2400" u="sng" dirty="0"/>
              <a:t>Claim Your Prize</a:t>
            </a:r>
            <a:r>
              <a:rPr lang="en-US" sz="2400" dirty="0"/>
              <a:t> (</a:t>
            </a:r>
            <a:r>
              <a:rPr lang="en-US" sz="2400" dirty="0">
                <a:hlinkClick r:id="rId2"/>
              </a:rPr>
              <a:t>http://phishingsite.com/amazongiftcard</a:t>
            </a:r>
            <a:r>
              <a:rPr lang="en-US" sz="2400" dirty="0"/>
              <a:t>)</a:t>
            </a:r>
          </a:p>
          <a:p>
            <a:endParaRPr lang="en-US" sz="2400"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answers on the execution slide!</a:t>
            </a:r>
            <a:endParaRPr lang="en-US" sz="2400" dirty="0"/>
          </a:p>
        </p:txBody>
      </p:sp>
    </p:spTree>
    <p:extLst>
      <p:ext uri="{BB962C8B-B14F-4D97-AF65-F5344CB8AC3E}">
        <p14:creationId xmlns:p14="http://schemas.microsoft.com/office/powerpoint/2010/main" val="15553933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7aee57a-33bc-479a-b375-2a9789967078" xsi:nil="true"/>
    <lcf76f155ced4ddcb4097134ff3c332f xmlns="d0d25b69-8e68-4841-9284-bd8f9504d22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4E63F92689E2344800622A05AA3C338" ma:contentTypeVersion="17" ma:contentTypeDescription="Create a new document." ma:contentTypeScope="" ma:versionID="4dcab46e3416ed71e81b67106b6eb40a">
  <xsd:schema xmlns:xsd="http://www.w3.org/2001/XMLSchema" xmlns:xs="http://www.w3.org/2001/XMLSchema" xmlns:p="http://schemas.microsoft.com/office/2006/metadata/properties" xmlns:ns2="d0d25b69-8e68-4841-9284-bd8f9504d222" xmlns:ns3="b7aee57a-33bc-479a-b375-2a9789967078" targetNamespace="http://schemas.microsoft.com/office/2006/metadata/properties" ma:root="true" ma:fieldsID="db9412f0d1f7b6842d45ab12c00e65fe" ns2:_="" ns3:_="">
    <xsd:import namespace="d0d25b69-8e68-4841-9284-bd8f9504d222"/>
    <xsd:import namespace="b7aee57a-33bc-479a-b375-2a978996707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25b69-8e68-4841-9284-bd8f9504d2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f6b91ac-d40f-491d-bfb0-a181f55199d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aee57a-33bc-479a-b375-2a978996707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272d0e-81d8-4ac7-9277-f1cd7dac00c5}" ma:internalName="TaxCatchAll" ma:showField="CatchAllData" ma:web="b7aee57a-33bc-479a-b375-2a978996707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2F4A33-1866-4BB8-8A35-8D6BDFE8D9F5}">
  <ds:schemaRefs>
    <ds:schemaRef ds:uri="http://schemas.microsoft.com/office/2006/metadata/properties"/>
    <ds:schemaRef ds:uri="http://schemas.microsoft.com/office/infopath/2007/PartnerControls"/>
    <ds:schemaRef ds:uri="b7aee57a-33bc-479a-b375-2a9789967078"/>
    <ds:schemaRef ds:uri="d0d25b69-8e68-4841-9284-bd8f9504d222"/>
  </ds:schemaRefs>
</ds:datastoreItem>
</file>

<file path=customXml/itemProps2.xml><?xml version="1.0" encoding="utf-8"?>
<ds:datastoreItem xmlns:ds="http://schemas.openxmlformats.org/officeDocument/2006/customXml" ds:itemID="{FE6B2F01-DEC5-49BF-B01E-A0D917C6D6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25b69-8e68-4841-9284-bd8f9504d222"/>
    <ds:schemaRef ds:uri="b7aee57a-33bc-479a-b375-2a97899670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A20BEC-F81B-49CD-951D-E62C4BAE77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14434</TotalTime>
  <Words>972</Words>
  <Application>Microsoft Office PowerPoint</Application>
  <PresentationFormat>Widescreen</PresentationFormat>
  <Paragraphs>129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Wingdings</vt:lpstr>
      <vt:lpstr>Wingdings 2</vt:lpstr>
      <vt:lpstr>SoftUni</vt:lpstr>
      <vt:lpstr>Introduction to Cyber Security</vt:lpstr>
      <vt:lpstr>Introduction to Cyber Security</vt:lpstr>
      <vt:lpstr>1. Secure Passwords – Description (50 points)</vt:lpstr>
      <vt:lpstr>1. Secure Passwords – Execution</vt:lpstr>
      <vt:lpstr>2.1. Phishing – Description (10 points)</vt:lpstr>
      <vt:lpstr>2.2. Phishing – Description (10 points)</vt:lpstr>
      <vt:lpstr>2.3. Phishing – Description (10 points)</vt:lpstr>
      <vt:lpstr>2.4. Phishing – Description (10 points)</vt:lpstr>
      <vt:lpstr>2.5. Phishing – Description (10 points)</vt:lpstr>
      <vt:lpstr>2. Phishing – Execution</vt:lpstr>
      <vt:lpstr>3. ASCII Representations – Description (50 points)</vt:lpstr>
      <vt:lpstr>3. ASCII Representations – Execution</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SoftUni Presentation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https://about.softuni.bg/
© Software University – https://softuni.bg
Copyrighted document. Unauthorized copy, reproduction or use is not permitted.</dc:description>
  <cp:lastModifiedBy>Zdravko Zdravkov</cp:lastModifiedBy>
  <cp:revision>47</cp:revision>
  <dcterms:created xsi:type="dcterms:W3CDTF">2018-05-23T13:08:44Z</dcterms:created>
  <dcterms:modified xsi:type="dcterms:W3CDTF">2024-09-25T12:12:02Z</dcterms:modified>
  <cp:category>computer programming;programming;software development;software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0x010100B4E63F92689E2344800622A05AA3C338</vt:lpwstr>
  </property>
  <property fmtid="{D5CDD505-2E9C-101B-9397-08002B2CF9AE}" pid="3" name="MediaServiceImageTags">
    <vt:lpwstr/>
  </property>
</Properties>
</file>