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9" r:id="rId5"/>
    <p:sldId id="270" r:id="rId6"/>
    <p:sldId id="302" r:id="rId7"/>
    <p:sldId id="271" r:id="rId8"/>
    <p:sldId id="297" r:id="rId9"/>
    <p:sldId id="306" r:id="rId10"/>
    <p:sldId id="305" r:id="rId11"/>
    <p:sldId id="307" r:id="rId12"/>
    <p:sldId id="309" r:id="rId13"/>
    <p:sldId id="310" r:id="rId14"/>
    <p:sldId id="311" r:id="rId15"/>
    <p:sldId id="312" r:id="rId16"/>
    <p:sldId id="273" r:id="rId17"/>
    <p:sldId id="274" r:id="rId18"/>
    <p:sldId id="275" r:id="rId19"/>
    <p:sldId id="298" r:id="rId20"/>
    <p:sldId id="276" r:id="rId21"/>
    <p:sldId id="277" r:id="rId22"/>
    <p:sldId id="299" r:id="rId23"/>
    <p:sldId id="300" r:id="rId24"/>
    <p:sldId id="583" r:id="rId25"/>
    <p:sldId id="301" r:id="rId26"/>
    <p:sldId id="290" r:id="rId27"/>
    <p:sldId id="584" r:id="rId28"/>
    <p:sldId id="291" r:id="rId29"/>
    <p:sldId id="581" r:id="rId30"/>
    <p:sldId id="582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8"/>
            <p14:sldId id="259"/>
          </p14:sldIdLst>
        </p14:section>
        <p14:section name="Introduction" id="{C38631A5-4DA6-4539-A750-36A669F02829}">
          <p14:sldIdLst>
            <p14:sldId id="269"/>
            <p14:sldId id="270"/>
            <p14:sldId id="302"/>
            <p14:sldId id="271"/>
          </p14:sldIdLst>
        </p14:section>
        <p14:section name="Basic Builds" id="{832A730B-6DF4-4D62-94C6-3442A0F33CD4}">
          <p14:sldIdLst>
            <p14:sldId id="297"/>
            <p14:sldId id="306"/>
            <p14:sldId id="305"/>
            <p14:sldId id="307"/>
          </p14:sldIdLst>
        </p14:section>
        <p14:section name="Configuration" id="{65DD06DE-7403-436C-BDE1-68A1445AF1E0}">
          <p14:sldIdLst>
            <p14:sldId id="309"/>
            <p14:sldId id="310"/>
            <p14:sldId id="311"/>
            <p14:sldId id="312"/>
          </p14:sldIdLst>
        </p14:section>
        <p14:section name="Advanced Builds" id="{26EA7E1A-9589-4A84-9AA0-06C06305D8EE}">
          <p14:sldIdLst>
            <p14:sldId id="273"/>
            <p14:sldId id="274"/>
            <p14:sldId id="275"/>
            <p14:sldId id="298"/>
            <p14:sldId id="276"/>
            <p14:sldId id="277"/>
            <p14:sldId id="299"/>
            <p14:sldId id="300"/>
            <p14:sldId id="583"/>
            <p14:sldId id="301"/>
          </p14:sldIdLst>
        </p14:section>
        <p14:section name="Summary" id="{26F5F0CE-AAA3-404C-838A-A98D19DD7ACF}">
          <p14:sldIdLst>
            <p14:sldId id="290"/>
            <p14:sldId id="584"/>
            <p14:sldId id="291"/>
            <p14:sldId id="581"/>
            <p14:sldId id="58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Process, Basic Builds,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701348" y="6298912"/>
            <a:ext cx="1702434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245487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Adjust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dirty="0"/>
              <a:t> to prevent an accidental publish of code:</a:t>
            </a:r>
          </a:p>
          <a:p>
            <a:pPr lvl="1"/>
            <a:r>
              <a:rPr lang="en-US" sz="3000" dirty="0"/>
              <a:t>Mark the package as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private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latin typeface="+mj-lt"/>
              </a:rPr>
              <a:t>Remove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main</a:t>
            </a:r>
            <a:r>
              <a:rPr lang="en-US" sz="3000" dirty="0">
                <a:latin typeface="+mj-lt"/>
              </a:rPr>
              <a:t> entry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sz="3000" dirty="0"/>
          </a:p>
          <a:p>
            <a:pPr lvl="1">
              <a:buClr>
                <a:schemeClr val="tx1"/>
              </a:buClr>
            </a:pPr>
            <a:endParaRPr lang="en-US" sz="3000" dirty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2647" y="3629901"/>
            <a:ext cx="559313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"main": "index.js",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remove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4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Bundle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a project for </a:t>
            </a:r>
            <a:r>
              <a:rPr lang="en-US" sz="3200" b="1" dirty="0">
                <a:solidFill>
                  <a:schemeClr val="bg1"/>
                </a:solidFill>
              </a:rPr>
              <a:t>locally</a:t>
            </a:r>
            <a:r>
              <a:rPr lang="en-US" sz="3200" dirty="0"/>
              <a:t> installed </a:t>
            </a:r>
            <a:r>
              <a:rPr lang="en-US" sz="3200" dirty="0" err="1"/>
              <a:t>webpack</a:t>
            </a:r>
            <a:r>
              <a:rPr lang="en-US" sz="3200" dirty="0"/>
              <a:t>, run </a:t>
            </a:r>
            <a:br>
              <a:rPr lang="en-US" sz="3200" dirty="0"/>
            </a:br>
            <a:r>
              <a:rPr lang="en-US" sz="3200" dirty="0"/>
              <a:t>either of the following commands: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 the main JS file is not 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r>
              <a:rPr lang="en-US" sz="3200" dirty="0"/>
              <a:t>, execute the </a:t>
            </a:r>
            <a:br>
              <a:rPr lang="en-US" sz="3200" dirty="0"/>
            </a:br>
            <a:r>
              <a:rPr lang="en-US" sz="3200" dirty="0"/>
              <a:t>following command to specify the name: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8846" y="3346980"/>
            <a:ext cx="487903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.\node_modules\.bin\webpack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727" y="2470458"/>
            <a:ext cx="24406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npx webpack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727" y="5607086"/>
            <a:ext cx="765483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\.node_modules\.bin\webpack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.\src\myIndex.js</a:t>
            </a:r>
          </a:p>
        </p:txBody>
      </p:sp>
    </p:spTree>
    <p:extLst>
      <p:ext uri="{BB962C8B-B14F-4D97-AF65-F5344CB8AC3E}">
        <p14:creationId xmlns:p14="http://schemas.microsoft.com/office/powerpoint/2010/main" val="10155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webpack.config.js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618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in your project folder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Entry</a:t>
            </a:r>
            <a:r>
              <a:rPr lang="en-US" sz="3000" dirty="0"/>
              <a:t> - the name of the </a:t>
            </a:r>
            <a:r>
              <a:rPr lang="en-US" sz="3000" b="1" dirty="0">
                <a:solidFill>
                  <a:schemeClr val="bg1"/>
                </a:solidFill>
              </a:rPr>
              <a:t>main source code </a:t>
            </a:r>
            <a:r>
              <a:rPr lang="en-US" sz="30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Filename</a:t>
            </a:r>
            <a:r>
              <a:rPr lang="en-US" sz="3000" dirty="0"/>
              <a:t> - the name of the file with </a:t>
            </a:r>
            <a:r>
              <a:rPr lang="en-US" sz="3000" b="1" dirty="0">
                <a:solidFill>
                  <a:schemeClr val="bg1"/>
                </a:solidFill>
              </a:rPr>
              <a:t>minified code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4448" y="3149398"/>
            <a:ext cx="7722127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path = require('path');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./src/index.js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path.resolve(__dirname, 'dist')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8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again using the new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file, </a:t>
            </a:r>
            <a:br>
              <a:rPr lang="en-US" sz="3200" dirty="0"/>
            </a:br>
            <a:r>
              <a:rPr lang="en-US" sz="3200" dirty="0"/>
              <a:t>use the following command: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use the '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run build</a:t>
            </a:r>
            <a:r>
              <a:rPr lang="en-US" sz="3200" dirty="0"/>
              <a:t>'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command, adjust the </a:t>
            </a:r>
            <a:br>
              <a:rPr lang="en-US" sz="3200" dirty="0"/>
            </a:b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file by adding a '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script</a:t>
            </a:r>
            <a:r>
              <a:rPr lang="en-US" sz="3200" dirty="0"/>
              <a:t>':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5826" y="2446533"/>
            <a:ext cx="680963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npx 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--config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webpack.config.js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5826" y="4888556"/>
            <a:ext cx="4365516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"scripts" :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         	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7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import</a:t>
            </a:r>
            <a:r>
              <a:rPr lang="en-US" sz="3200" dirty="0"/>
              <a:t> a CSS file within a JavaScript module, install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style-loader</a:t>
            </a:r>
            <a:r>
              <a:rPr lang="en-US" sz="3200" dirty="0"/>
              <a:t> and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-loader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Add the following code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1088" y="2304665"/>
            <a:ext cx="818558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--save-dev style-loader css-loader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61088" y="3674936"/>
            <a:ext cx="5075273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rules: [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/\.css$/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style-loader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css-loader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] }</a:t>
            </a:r>
          </a:p>
        </p:txBody>
      </p:sp>
    </p:spTree>
    <p:extLst>
      <p:ext uri="{BB962C8B-B14F-4D97-AF65-F5344CB8AC3E}">
        <p14:creationId xmlns:p14="http://schemas.microsoft.com/office/powerpoint/2010/main" val="41023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running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6845508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"./app.js",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6750204" y="3956084"/>
            <a:ext cx="2743203" cy="554993"/>
          </a:xfrm>
          <a:prstGeom prst="wedgeRoundRectCallout">
            <a:avLst>
              <a:gd name="adj1" fmla="val -60905"/>
              <a:gd name="adj2" fmla="val -480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6610" y="4415617"/>
            <a:ext cx="4748351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6610" y="3622604"/>
            <a:ext cx="275312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14418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5" y="1809843"/>
            <a:ext cx="378410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-g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5" y="3429000"/>
            <a:ext cx="4918175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entry: … , output: … 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"/dist/",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watchContentBase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50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./global.js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./app.js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output: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filename: "bundle.js"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81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Webpack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Build Process</a:t>
            </a:r>
          </a:p>
          <a:p>
            <a:r>
              <a:rPr lang="en-US" dirty="0"/>
              <a:t>Basic Builds</a:t>
            </a:r>
          </a:p>
          <a:p>
            <a:pPr lvl="1"/>
            <a:r>
              <a:rPr lang="en-US" dirty="0"/>
              <a:t>Creating a Bundle</a:t>
            </a:r>
          </a:p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Files with Loaders and </a:t>
            </a:r>
            <a:r>
              <a:rPr lang="en-US" noProof="1"/>
              <a:t>Preloaders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entry: "./entry.js",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output: {filename: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"bundle.js"},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2400" b="1" noProof="1">
                <a:latin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loaders</a:t>
            </a:r>
            <a:r>
              <a:rPr lang="en-US" sz="2400" b="1" noProof="1">
                <a:latin typeface="Consolas" pitchFamily="49" charset="0"/>
              </a:rPr>
              <a:t>: [ …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/\.js$/,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"babel-loader"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</p:spTree>
    <p:extLst>
      <p:ext uri="{BB962C8B-B14F-4D97-AF65-F5344CB8AC3E}">
        <p14:creationId xmlns:p14="http://schemas.microsoft.com/office/powerpoint/2010/main" val="20288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lvl="1"/>
            <a:endParaRPr lang="en-US" sz="3200" noProof="1"/>
          </a:p>
          <a:p>
            <a:pPr lvl="1"/>
            <a:r>
              <a:rPr lang="en-US" sz="3200" noProof="1"/>
              <a:t>Instead of running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88466"/>
            <a:ext cx="5527767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scripts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"webpack-dev-server"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3" y="5091433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12400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Strips </a:t>
            </a:r>
            <a:r>
              <a:rPr lang="en-US" b="1" dirty="0">
                <a:solidFill>
                  <a:schemeClr val="bg1"/>
                </a:solidFill>
              </a:rPr>
              <a:t>arbitrary functions </a:t>
            </a:r>
            <a:r>
              <a:rPr lang="en-US" dirty="0"/>
              <a:t>out of your production code </a:t>
            </a:r>
            <a:endParaRPr lang="en-US" sz="3200" b="1" noProof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 marL="457200" indent="-457200">
              <a:spcBef>
                <a:spcPts val="0"/>
              </a:spcBef>
            </a:pPr>
            <a:r>
              <a:rPr lang="en-US" sz="3400" noProof="1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19159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8411938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06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5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47" y="2701573"/>
            <a:ext cx="8969286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var stripLoader =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</a:rPr>
              <a:t>: [/\.js$/, /\.es6$/],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exclude</a:t>
            </a:r>
            <a:r>
              <a:rPr lang="en-US" sz="2400" b="1" noProof="1">
                <a:latin typeface="Consolas" pitchFamily="49" charset="0"/>
              </a:rPr>
              <a:t>: /node_modules/,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loader</a:t>
            </a:r>
            <a:r>
              <a:rPr lang="en-US" sz="2400" b="1" noProof="1">
                <a:latin typeface="Consolas" pitchFamily="49" charset="0"/>
              </a:rPr>
              <a:t>: WebpackStripLoader.loader('console.log') }</a:t>
            </a:r>
          </a:p>
        </p:txBody>
      </p:sp>
    </p:spTree>
    <p:extLst>
      <p:ext uri="{BB962C8B-B14F-4D97-AF65-F5344CB8AC3E}">
        <p14:creationId xmlns:p14="http://schemas.microsoft.com/office/powerpoint/2010/main" val="3031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</p:spTree>
    <p:extLst>
      <p:ext uri="{BB962C8B-B14F-4D97-AF65-F5344CB8AC3E}">
        <p14:creationId xmlns:p14="http://schemas.microsoft.com/office/powerpoint/2010/main" val="34825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Webpack</a:t>
            </a:r>
            <a:r>
              <a:rPr lang="en-US" sz="3400" dirty="0">
                <a:solidFill>
                  <a:schemeClr val="bg2"/>
                </a:solidFill>
              </a:rPr>
              <a:t> is a </a:t>
            </a:r>
            <a:r>
              <a:rPr lang="en-US" sz="3400" b="1" dirty="0">
                <a:solidFill>
                  <a:schemeClr val="bg1"/>
                </a:solidFill>
              </a:rPr>
              <a:t>module bundler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It comes with its </a:t>
            </a:r>
            <a:r>
              <a:rPr lang="en-US" sz="3400" b="1" dirty="0">
                <a:solidFill>
                  <a:schemeClr val="bg1"/>
                </a:solidFill>
              </a:rPr>
              <a:t>own</a:t>
            </a:r>
            <a:r>
              <a:rPr lang="en-US" sz="3400" dirty="0">
                <a:solidFill>
                  <a:schemeClr val="bg2"/>
                </a:solidFill>
              </a:rPr>
              <a:t> development </a:t>
            </a:r>
            <a:r>
              <a:rPr lang="en-US" sz="3400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The "</a:t>
            </a:r>
            <a:r>
              <a:rPr lang="en-US" sz="3400" b="1" dirty="0">
                <a:solidFill>
                  <a:schemeClr val="bg1"/>
                </a:solidFill>
              </a:rPr>
              <a:t>distribution</a:t>
            </a:r>
            <a:r>
              <a:rPr lang="en-US" sz="3400" dirty="0">
                <a:solidFill>
                  <a:schemeClr val="bg2"/>
                </a:solidFill>
              </a:rPr>
              <a:t>" code is the </a:t>
            </a:r>
            <a:r>
              <a:rPr lang="en-US" sz="3400" b="1" dirty="0">
                <a:solidFill>
                  <a:schemeClr val="bg1"/>
                </a:solidFill>
              </a:rPr>
              <a:t>minimized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optimized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>
                <a:solidFill>
                  <a:schemeClr val="bg2"/>
                </a:solidFill>
              </a:rPr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build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load CSS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images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, certain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bg2"/>
                </a:solidFill>
              </a:rPr>
              <a:t> have to be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https://softuni.bg/courses/js-apps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4219574" y="762000"/>
            <a:ext cx="3705226" cy="375384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9" y="1750387"/>
            <a:ext cx="6260172" cy="24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9418" y="1759130"/>
            <a:ext cx="10744799" cy="4772273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3000" dirty="0"/>
              <a:t>Bundles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files for usage in a </a:t>
            </a:r>
            <a:r>
              <a:rPr lang="en-US" sz="3000" b="1" dirty="0">
                <a:solidFill>
                  <a:schemeClr val="bg1"/>
                </a:solidFill>
              </a:rPr>
              <a:t>browser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dependency</a:t>
            </a:r>
            <a:r>
              <a:rPr lang="en-US" sz="3000" dirty="0"/>
              <a:t> management</a:t>
            </a:r>
          </a:p>
          <a:p>
            <a:pPr lvl="1"/>
            <a:r>
              <a:rPr lang="en-US" sz="3000" dirty="0"/>
              <a:t>Can load any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b="1" baseline="30000" dirty="0">
                <a:solidFill>
                  <a:schemeClr val="bg1"/>
                </a:solidFill>
              </a:rPr>
              <a:t>rd</a:t>
            </a:r>
            <a:r>
              <a:rPr lang="en-US" sz="3000" b="1" dirty="0">
                <a:solidFill>
                  <a:schemeClr val="bg1"/>
                </a:solidFill>
              </a:rPr>
              <a:t> party library </a:t>
            </a:r>
            <a:r>
              <a:rPr lang="en-US" sz="3000" dirty="0"/>
              <a:t>as a </a:t>
            </a:r>
            <a:r>
              <a:rPr lang="en-US" sz="3000" b="1" dirty="0">
                <a:solidFill>
                  <a:schemeClr val="bg1"/>
                </a:solidFill>
              </a:rPr>
              <a:t>module</a:t>
            </a:r>
          </a:p>
          <a:p>
            <a:pPr lvl="1"/>
            <a:r>
              <a:rPr lang="en-US" sz="3000" dirty="0"/>
              <a:t>Comes with it's </a:t>
            </a:r>
            <a:r>
              <a:rPr lang="en-US" sz="3000" b="1" dirty="0">
                <a:solidFill>
                  <a:schemeClr val="bg1"/>
                </a:solidFill>
              </a:rPr>
              <a:t>own</a:t>
            </a:r>
            <a:r>
              <a:rPr lang="en-US" sz="3000" dirty="0"/>
              <a:t> development </a:t>
            </a:r>
            <a:r>
              <a:rPr lang="en-US" sz="30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119467" y="4876363"/>
            <a:ext cx="1327152" cy="483066"/>
            <a:chOff x="2034098" y="5171375"/>
            <a:chExt cx="1327152" cy="4830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712" y="5171375"/>
              <a:ext cx="483066" cy="48306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034098" y="5251325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" name="Групиране 5"/>
          <p:cNvGrpSpPr/>
          <p:nvPr/>
        </p:nvGrpSpPr>
        <p:grpSpPr>
          <a:xfrm>
            <a:off x="3297999" y="4875498"/>
            <a:ext cx="1327152" cy="483066"/>
            <a:chOff x="2271826" y="4796413"/>
            <a:chExt cx="1327152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81" y="4796413"/>
              <a:ext cx="483066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71826" y="4876363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5" name="Групиране 4"/>
          <p:cNvGrpSpPr/>
          <p:nvPr/>
        </p:nvGrpSpPr>
        <p:grpSpPr>
          <a:xfrm>
            <a:off x="3705307" y="4875499"/>
            <a:ext cx="1327152" cy="483066"/>
            <a:chOff x="2513359" y="4438857"/>
            <a:chExt cx="1327152" cy="48306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714" y="4438857"/>
              <a:ext cx="483066" cy="48306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513359" y="4518807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920882" y="4835123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297999" y="5839121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4115038" y="5835807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705307" y="5845343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920882" y="5797881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752534" y="4922122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453435" y="501546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7071901" y="5148655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957" y="934800"/>
            <a:ext cx="96973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One of the newest tools, combining </a:t>
            </a:r>
            <a:r>
              <a:rPr lang="en-US" sz="3000" b="1" dirty="0">
                <a:solidFill>
                  <a:schemeClr val="bg1"/>
                </a:solidFill>
              </a:rPr>
              <a:t>build</a:t>
            </a:r>
            <a:r>
              <a:rPr lang="en-US" sz="3000" dirty="0"/>
              <a:t> steps and </a:t>
            </a:r>
            <a:r>
              <a:rPr lang="en-US" sz="3000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1" name="Right Arrow 58"/>
          <p:cNvSpPr/>
          <p:nvPr/>
        </p:nvSpPr>
        <p:spPr bwMode="auto">
          <a:xfrm>
            <a:off x="5442190" y="5978133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7081711" y="591935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1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 locally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--save-dev </a:t>
            </a:r>
            <a:r>
              <a:rPr lang="en-US" sz="3000" noProof="1"/>
              <a:t>is used for production mode (</a:t>
            </a:r>
            <a:r>
              <a:rPr lang="en-US" sz="3000" b="1" noProof="1">
                <a:solidFill>
                  <a:schemeClr val="bg1"/>
                </a:solidFill>
              </a:rPr>
              <a:t>development dependency</a:t>
            </a:r>
            <a:r>
              <a:rPr lang="en-US" sz="3000" noProof="1"/>
              <a:t>)</a:t>
            </a:r>
          </a:p>
          <a:p>
            <a:pPr marL="0" indent="0"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</a:t>
            </a:r>
            <a:r>
              <a:rPr lang="en-US" sz="3200" b="1" noProof="1">
                <a:solidFill>
                  <a:schemeClr val="bg1"/>
                </a:solidFill>
              </a:rPr>
              <a:t>Webpack-cli</a:t>
            </a:r>
            <a:r>
              <a:rPr lang="en-US" sz="3200" noProof="1"/>
              <a:t> 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Used to run Webpack on the </a:t>
            </a:r>
            <a:r>
              <a:rPr lang="en-US" sz="3000" b="1" noProof="1">
                <a:solidFill>
                  <a:schemeClr val="bg1"/>
                </a:solidFill>
              </a:rPr>
              <a:t>command line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600" noProof="1"/>
              <a:t>Install the add-on </a:t>
            </a:r>
            <a:r>
              <a:rPr lang="en-US" sz="36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4000" b="1" noProof="1"/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2487445"/>
            <a:ext cx="527092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3" y="4442318"/>
            <a:ext cx="597631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C16078-890D-49BA-A686-7313AEA4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87" y="5863986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a 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Run the following command to initialize a project:</a:t>
            </a:r>
          </a:p>
          <a:p>
            <a:endParaRPr lang="en-US" sz="3200" dirty="0"/>
          </a:p>
          <a:p>
            <a:r>
              <a:rPr lang="en-US" sz="3200" dirty="0"/>
              <a:t>Create a folder </a:t>
            </a:r>
            <a:r>
              <a:rPr lang="en-US" sz="3200" b="1" dirty="0" err="1">
                <a:solidFill>
                  <a:schemeClr val="bg1"/>
                </a:solidFill>
              </a:rPr>
              <a:t>src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Inside it create files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</a:p>
          <a:p>
            <a:r>
              <a:rPr lang="en-US" sz="3200" dirty="0"/>
              <a:t>The project directory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should look like this: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2646" y="4450533"/>
            <a:ext cx="3346327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webpack-demo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|- package.json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|- /src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  |- index.html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  |- index.js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2646" y="1802461"/>
            <a:ext cx="278027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--yes</a:t>
            </a:r>
          </a:p>
        </p:txBody>
      </p:sp>
    </p:spTree>
    <p:extLst>
      <p:ext uri="{BB962C8B-B14F-4D97-AF65-F5344CB8AC3E}">
        <p14:creationId xmlns:p14="http://schemas.microsoft.com/office/powerpoint/2010/main" val="998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723</TotalTime>
  <Words>1169</Words>
  <Application>Microsoft Office PowerPoint</Application>
  <PresentationFormat>Widescreen</PresentationFormat>
  <Paragraphs>280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1_SoftUni3_1</vt:lpstr>
      <vt:lpstr>Webpack</vt:lpstr>
      <vt:lpstr>Table of Contents</vt:lpstr>
      <vt:lpstr>Have a Question?</vt:lpstr>
      <vt:lpstr>PowerPoint Presentation</vt:lpstr>
      <vt:lpstr>What is Webpack? </vt:lpstr>
      <vt:lpstr>Installation and CLI</vt:lpstr>
      <vt:lpstr>Webpack Build Process</vt:lpstr>
      <vt:lpstr>PowerPoint Presentation</vt:lpstr>
      <vt:lpstr>Getting Started</vt:lpstr>
      <vt:lpstr>Getting Started</vt:lpstr>
      <vt:lpstr>Creating a Bundle</vt:lpstr>
      <vt:lpstr>PowerPoint Presentation</vt:lpstr>
      <vt:lpstr>Creating Configuration</vt:lpstr>
      <vt:lpstr>Creating Configuration</vt:lpstr>
      <vt:lpstr>Loading CSS</vt:lpstr>
      <vt:lpstr>Adding a Config File</vt:lpstr>
      <vt:lpstr>Enable Watch Mode</vt:lpstr>
      <vt:lpstr>Web Server with Watch Mode</vt:lpstr>
      <vt:lpstr>Building Multiple Files</vt:lpstr>
      <vt:lpstr>Processing Files with Loaders and Preloaders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Summary</vt:lpstr>
      <vt:lpstr>Summary (2)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zdravkozdravkov@my.smccd.edu</cp:lastModifiedBy>
  <cp:revision>182</cp:revision>
  <dcterms:created xsi:type="dcterms:W3CDTF">2018-09-25T13:53:39Z</dcterms:created>
  <dcterms:modified xsi:type="dcterms:W3CDTF">2019-10-28T12:14:28Z</dcterms:modified>
</cp:coreProperties>
</file>