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492" r:id="rId4"/>
    <p:sldId id="493" r:id="rId5"/>
    <p:sldId id="494" r:id="rId6"/>
    <p:sldId id="574" r:id="rId7"/>
    <p:sldId id="568" r:id="rId8"/>
    <p:sldId id="406" r:id="rId9"/>
    <p:sldId id="567" r:id="rId10"/>
    <p:sldId id="569" r:id="rId11"/>
    <p:sldId id="570" r:id="rId12"/>
    <p:sldId id="571" r:id="rId13"/>
    <p:sldId id="572" r:id="rId14"/>
    <p:sldId id="573" r:id="rId15"/>
    <p:sldId id="543" r:id="rId16"/>
    <p:sldId id="549" r:id="rId17"/>
    <p:sldId id="550" r:id="rId18"/>
    <p:sldId id="551" r:id="rId19"/>
    <p:sldId id="554" r:id="rId20"/>
    <p:sldId id="555" r:id="rId21"/>
    <p:sldId id="556" r:id="rId22"/>
    <p:sldId id="557" r:id="rId23"/>
    <p:sldId id="552" r:id="rId24"/>
    <p:sldId id="553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42" r:id="rId35"/>
    <p:sldId id="544" r:id="rId36"/>
    <p:sldId id="613" r:id="rId37"/>
    <p:sldId id="614" r:id="rId38"/>
    <p:sldId id="547" r:id="rId39"/>
    <p:sldId id="54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Routing Basics" id="{BC4A3995-4CED-4320-A673-95328C9C809D}">
          <p14:sldIdLst>
            <p14:sldId id="493"/>
            <p14:sldId id="494"/>
            <p14:sldId id="574"/>
            <p14:sldId id="568"/>
            <p14:sldId id="406"/>
            <p14:sldId id="567"/>
            <p14:sldId id="569"/>
            <p14:sldId id="570"/>
            <p14:sldId id="571"/>
            <p14:sldId id="572"/>
            <p14:sldId id="573"/>
            <p14:sldId id="543"/>
          </p14:sldIdLst>
        </p14:section>
        <p14:section name="Sammy.js Overview" id="{F16DB93F-4202-4A55-AD56-5374EA7655F2}">
          <p14:sldIdLst>
            <p14:sldId id="549"/>
            <p14:sldId id="550"/>
            <p14:sldId id="551"/>
            <p14:sldId id="554"/>
            <p14:sldId id="555"/>
            <p14:sldId id="556"/>
            <p14:sldId id="557"/>
            <p14:sldId id="552"/>
            <p14:sldId id="553"/>
            <p14:sldId id="558"/>
            <p14:sldId id="559"/>
            <p14:sldId id="560"/>
            <p14:sldId id="561"/>
            <p14:sldId id="562"/>
          </p14:sldIdLst>
        </p14:section>
        <p14:section name="Programming Patterns" id="{9367545A-99EA-4958-9A5D-B0B15063BC5E}">
          <p14:sldIdLst>
            <p14:sldId id="563"/>
            <p14:sldId id="564"/>
            <p14:sldId id="565"/>
            <p14:sldId id="566"/>
          </p14:sldIdLst>
        </p14:section>
        <p14:section name="Conclusion" id="{10E03AB1-9AA8-4E86-9A64-D741901E50A2}">
          <p14:sldIdLst>
            <p14:sldId id="542"/>
            <p14:sldId id="544"/>
            <p14:sldId id="613"/>
            <p14:sldId id="614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600" y="96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1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1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0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ammyjs.org/download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ammyjs.org/docs/api/0.7.4/all#Sammy.OAuth2" TargetMode="External"/><Relationship Id="rId2" Type="http://schemas.openxmlformats.org/officeDocument/2006/relationships/hyperlink" Target="sammyjs.org/docs/api/0.7.4/all#Sammy.Sessio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8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6.gif"/><Relationship Id="rId4" Type="http://schemas.openxmlformats.org/officeDocument/2006/relationships/image" Target="../media/image63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764940"/>
          </a:xfrm>
        </p:spPr>
        <p:txBody>
          <a:bodyPr>
            <a:normAutofit/>
          </a:bodyPr>
          <a:lstStyle/>
          <a:p>
            <a:r>
              <a:rPr lang="en-US" noProof="1"/>
              <a:t>Browser Routing and </a:t>
            </a:r>
            <a:r>
              <a:rPr lang="en-US" dirty="0"/>
              <a:t>Design Patterns in JS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442685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479ABB-334B-4945-B193-7D442AE21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952810"/>
            <a:ext cx="3305608" cy="14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6133286" cy="54573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Hash-based routing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#hash</a:t>
            </a:r>
            <a:r>
              <a:rPr lang="en-US" sz="3200" b="1" dirty="0"/>
              <a:t> </a:t>
            </a:r>
            <a:r>
              <a:rPr lang="en-US" sz="3200" dirty="0"/>
              <a:t>part of the URL </a:t>
            </a:r>
            <a:br>
              <a:rPr lang="en-US" sz="3200" dirty="0"/>
            </a:br>
            <a:r>
              <a:rPr lang="en-US" sz="3200" dirty="0"/>
              <a:t>to simulate different content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The routing is possible because </a:t>
            </a:r>
            <a:br>
              <a:rPr lang="bg-BG" sz="3200" dirty="0"/>
            </a:br>
            <a:r>
              <a:rPr lang="en-US" sz="3200" dirty="0"/>
              <a:t>changes in the hash </a:t>
            </a:r>
            <a:r>
              <a:rPr lang="en-US" sz="3200" b="1" dirty="0">
                <a:solidFill>
                  <a:schemeClr val="bg1"/>
                </a:solidFill>
              </a:rPr>
              <a:t>don</a:t>
            </a:r>
            <a:r>
              <a:rPr lang="bg-BG" sz="3200" b="1" dirty="0">
                <a:solidFill>
                  <a:schemeClr val="bg1"/>
                </a:solidFill>
              </a:rPr>
              <a:t>'</a:t>
            </a:r>
            <a:r>
              <a:rPr lang="en-US" sz="3200" b="1" dirty="0">
                <a:solidFill>
                  <a:schemeClr val="bg1"/>
                </a:solidFill>
              </a:rPr>
              <a:t>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trigger page reload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697" y="1290751"/>
            <a:ext cx="56478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var url = null;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var getCurrent = function ()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return window.location.hash;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var listen = function ()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var current = getCurrent();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if (current !== url)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console.log(</a:t>
            </a:r>
            <a:r>
              <a:rPr lang="bg-BG" sz="2400" b="1" dirty="0">
                <a:latin typeface="Consolas" panose="020B0609020204030204" pitchFamily="49" charset="0"/>
              </a:rPr>
              <a:t>'</a:t>
            </a:r>
            <a:r>
              <a:rPr lang="en-GB" sz="2400" b="1" dirty="0">
                <a:latin typeface="Consolas" panose="020B0609020204030204" pitchFamily="49" charset="0"/>
              </a:rPr>
              <a:t>URL changed to</a:t>
            </a:r>
            <a:r>
              <a:rPr lang="bg-BG" sz="2400" b="1" dirty="0">
                <a:latin typeface="Consolas" panose="020B0609020204030204" pitchFamily="49" charset="0"/>
              </a:rPr>
              <a:t>'</a:t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      + current);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url = current;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setTimeout</a:t>
            </a:r>
            <a:r>
              <a:rPr lang="en-GB" sz="2400" b="1" dirty="0">
                <a:latin typeface="Consolas" panose="020B0609020204030204" pitchFamily="49" charset="0"/>
              </a:rPr>
              <a:t>(listen, 200);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listen();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History API - The DOM </a:t>
            </a:r>
            <a:r>
              <a:rPr lang="en-US" sz="2800" b="1" dirty="0">
                <a:solidFill>
                  <a:schemeClr val="bg1"/>
                </a:solidFill>
              </a:rPr>
              <a:t>window</a:t>
            </a:r>
            <a:r>
              <a:rPr lang="en-US" sz="2800" dirty="0"/>
              <a:t> object provides access to the </a:t>
            </a:r>
            <a:br>
              <a:rPr lang="en-US" sz="2800" dirty="0"/>
            </a:br>
            <a:r>
              <a:rPr lang="en-US" sz="2800" dirty="0"/>
              <a:t>browser's history through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2800" dirty="0"/>
              <a:t> object. It exposes useful </a:t>
            </a:r>
            <a:br>
              <a:rPr lang="en-US" sz="2800" dirty="0"/>
            </a:br>
            <a:r>
              <a:rPr lang="en-US" sz="2800" dirty="0"/>
              <a:t>methods and properties that let you move back and forth through the </a:t>
            </a:r>
            <a:br>
              <a:rPr lang="en-US" sz="2800" dirty="0"/>
            </a:br>
            <a:r>
              <a:rPr lang="en-US" sz="2800" dirty="0"/>
              <a:t>history and manipulate it.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HTML5</a:t>
            </a:r>
            <a:r>
              <a:rPr lang="en-US" sz="2800" dirty="0"/>
              <a:t> introduced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history.replaceState()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methods, which allow you to add and modify </a:t>
            </a:r>
            <a:r>
              <a:rPr lang="en-US" sz="2800" b="1" dirty="0">
                <a:solidFill>
                  <a:schemeClr val="bg1"/>
                </a:solidFill>
              </a:rPr>
              <a:t>history entries</a:t>
            </a:r>
            <a:r>
              <a:rPr lang="en-US" sz="2800" dirty="0"/>
              <a:t>, respectively</a:t>
            </a:r>
          </a:p>
          <a:p>
            <a:r>
              <a:rPr lang="en-US" sz="2800" dirty="0"/>
              <a:t>These methods work in conjunction with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window.onpopstate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event</a:t>
            </a:r>
            <a:endParaRPr lang="bg-BG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B3F32-3CC3-417A-8A6F-EC9D31A0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75591"/>
            <a:ext cx="11818096" cy="5201066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pushState()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takes three parameters: a </a:t>
            </a:r>
            <a:r>
              <a:rPr lang="en-US" sz="4100" b="1" dirty="0">
                <a:solidFill>
                  <a:schemeClr val="bg1"/>
                </a:solidFill>
              </a:rPr>
              <a:t>state object</a:t>
            </a:r>
            <a:r>
              <a:rPr lang="en-US" sz="4100" dirty="0"/>
              <a:t>, a </a:t>
            </a:r>
            <a:r>
              <a:rPr lang="en-US" sz="4100" b="1" dirty="0">
                <a:solidFill>
                  <a:schemeClr val="bg1"/>
                </a:solidFill>
              </a:rPr>
              <a:t>title</a:t>
            </a:r>
            <a:r>
              <a:rPr lang="en-US" sz="4100" dirty="0"/>
              <a:t> (which </a:t>
            </a:r>
            <a:br>
              <a:rPr lang="en-US" sz="4100" dirty="0"/>
            </a:br>
            <a:r>
              <a:rPr lang="en-US" sz="4100" dirty="0"/>
              <a:t>is currently ignored), and (optionally) a </a:t>
            </a:r>
            <a:r>
              <a:rPr lang="en-US" sz="4100" b="1" dirty="0">
                <a:solidFill>
                  <a:schemeClr val="bg1"/>
                </a:solidFill>
              </a:rPr>
              <a:t>URL</a:t>
            </a:r>
          </a:p>
          <a:p>
            <a:pPr lvl="1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State </a:t>
            </a:r>
            <a:r>
              <a:rPr lang="en-US" sz="3800" dirty="0"/>
              <a:t>a JavaScript object which is associated with the new history entry</a:t>
            </a:r>
          </a:p>
          <a:p>
            <a:pPr lvl="1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Title</a:t>
            </a:r>
            <a:r>
              <a:rPr lang="en-US" sz="3800" dirty="0"/>
              <a:t> - browsers currently ignore this parameter </a:t>
            </a:r>
          </a:p>
          <a:p>
            <a:pPr lvl="2">
              <a:buClr>
                <a:schemeClr val="tx1"/>
              </a:buClr>
            </a:pPr>
            <a:r>
              <a:rPr lang="en-US" sz="3600" dirty="0"/>
              <a:t>Passing the </a:t>
            </a:r>
            <a:r>
              <a:rPr lang="en-US" sz="3600" b="1" dirty="0">
                <a:solidFill>
                  <a:schemeClr val="bg1"/>
                </a:solidFill>
              </a:rPr>
              <a:t>empty string</a:t>
            </a:r>
            <a:r>
              <a:rPr lang="en-US" sz="3600" dirty="0"/>
              <a:t> here should be safe against future changes </a:t>
            </a:r>
            <a:br>
              <a:rPr lang="en-US" sz="3600" dirty="0"/>
            </a:br>
            <a:r>
              <a:rPr lang="en-US" sz="3600" dirty="0"/>
              <a:t>to the method</a:t>
            </a:r>
          </a:p>
          <a:p>
            <a:pPr lvl="1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URL</a:t>
            </a:r>
            <a:r>
              <a:rPr lang="en-US" sz="3800" dirty="0"/>
              <a:t> - The new history entry's URL is given by this parameter </a:t>
            </a:r>
          </a:p>
          <a:p>
            <a:pPr lvl="2">
              <a:buClr>
                <a:schemeClr val="tx1"/>
              </a:buClr>
            </a:pPr>
            <a:r>
              <a:rPr lang="en-US" sz="3600" dirty="0"/>
              <a:t>It must be of the same origin as the current URL.</a:t>
            </a:r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pushState()</a:t>
            </a:r>
            <a:r>
              <a:rPr lang="en-GB" dirty="0"/>
              <a:t>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FF994-D30B-4AF2-9AF8-B6AAF9ADB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history.replaceState()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- </a:t>
            </a:r>
            <a:r>
              <a:rPr lang="en-US" sz="2800" b="1" dirty="0">
                <a:solidFill>
                  <a:schemeClr val="bg1"/>
                </a:solidFill>
              </a:rPr>
              <a:t>modifies the current history entry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/>
              <a:t>instead of creating a new one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It is particularly useful when you want to update the </a:t>
            </a:r>
            <a:r>
              <a:rPr lang="en-US" sz="2800" b="1" dirty="0">
                <a:solidFill>
                  <a:schemeClr val="bg1"/>
                </a:solidFill>
              </a:rPr>
              <a:t>state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object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URL</a:t>
            </a:r>
            <a:r>
              <a:rPr lang="en-US" sz="2800" dirty="0"/>
              <a:t> of the current history entry in response to some user action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replaceState()</a:t>
            </a:r>
            <a:r>
              <a:rPr lang="en-GB" dirty="0"/>
              <a:t>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2C028-5DED-4EDC-9BF4-039547CDCE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5" y="3796658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var stateObj = { facNum: "56789123" 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history.pushState(stateObj, "", "student.html");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history.replaceState(stateObj, "", "newStudent.html");</a:t>
            </a: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2800" dirty="0"/>
              <a:t> event is dispatched to the window every time the active history</a:t>
            </a:r>
            <a:br>
              <a:rPr lang="en-US" sz="2800" dirty="0"/>
            </a:br>
            <a:r>
              <a:rPr lang="en-US" sz="2800" dirty="0"/>
              <a:t> entry changes</a:t>
            </a:r>
          </a:p>
          <a:p>
            <a:r>
              <a:rPr lang="en-US" sz="2800" dirty="0"/>
              <a:t>If the history entry being activated was created by a call to </a:t>
            </a:r>
            <a:r>
              <a:rPr lang="en-US" sz="2800" b="1" dirty="0">
                <a:solidFill>
                  <a:schemeClr val="bg1"/>
                </a:solidFill>
              </a:rPr>
              <a:t>pushState</a:t>
            </a:r>
            <a:r>
              <a:rPr lang="en-US" sz="2800" dirty="0"/>
              <a:t> or </a:t>
            </a:r>
            <a:br>
              <a:rPr lang="en-US" sz="2800" dirty="0"/>
            </a:br>
            <a:r>
              <a:rPr lang="en-US" sz="2800" dirty="0"/>
              <a:t>affected by a call to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2800" dirty="0"/>
              <a:t>,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2800" dirty="0"/>
              <a:t> event's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bg1"/>
                </a:solidFill>
              </a:rPr>
              <a:t> property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dirty="0"/>
              <a:t>contains a copy of the history entry’s state object</a:t>
            </a:r>
          </a:p>
          <a:p>
            <a:r>
              <a:rPr lang="en-US" sz="2800" dirty="0"/>
              <a:t>You can read the state of the current history entry without waiting for a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2800" dirty="0"/>
              <a:t> event using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2800" b="1" dirty="0">
                <a:solidFill>
                  <a:schemeClr val="bg1"/>
                </a:solidFill>
              </a:rPr>
              <a:t> property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popstate</a:t>
            </a:r>
            <a:r>
              <a:rPr lang="en-GB" dirty="0"/>
              <a:t> 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57BF-33C3-46EB-AFE3-3E4D92AEBC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4362" y="4736596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Routing with Sammy.js</a:t>
            </a:r>
            <a:endParaRPr lang="bg-BG" sz="5400" b="1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14361" y="5572705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Overview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FD4D2-F274-4635-B2B1-783F2CBD55CF}"/>
              </a:ext>
            </a:extLst>
          </p:cNvPr>
          <p:cNvSpPr/>
          <p:nvPr/>
        </p:nvSpPr>
        <p:spPr bwMode="auto">
          <a:xfrm>
            <a:off x="4242077" y="1029420"/>
            <a:ext cx="3707842" cy="36931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A6B6A-14A4-4EB0-A4B7-C42AC6065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94" y="2152650"/>
            <a:ext cx="3305608" cy="14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Sammy.js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6" y="1214258"/>
            <a:ext cx="10036163" cy="26770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Sammy is a lightweight </a:t>
            </a:r>
            <a:r>
              <a:rPr lang="en-US" sz="3200" b="1" dirty="0">
                <a:solidFill>
                  <a:schemeClr val="bg1"/>
                </a:solidFill>
              </a:rPr>
              <a:t>routing library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Modular design with </a:t>
            </a:r>
            <a:r>
              <a:rPr lang="en-US" sz="3200" b="1" dirty="0">
                <a:solidFill>
                  <a:schemeClr val="bg1"/>
                </a:solidFill>
              </a:rPr>
              <a:t>plugins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adapters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Requires</a:t>
            </a:r>
            <a:r>
              <a:rPr lang="en-US" sz="3200" dirty="0"/>
              <a:t> jQuery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Many </a:t>
            </a:r>
            <a:r>
              <a:rPr lang="en-US" sz="3200" b="1" dirty="0">
                <a:solidFill>
                  <a:schemeClr val="bg1"/>
                </a:solidFill>
              </a:rPr>
              <a:t>additional features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874126" y="4148201"/>
            <a:ext cx="7245155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('#main',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('Index');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412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6023486"/>
          </a:xfrm>
        </p:spPr>
        <p:txBody>
          <a:bodyPr>
            <a:noAutofit/>
          </a:bodyPr>
          <a:lstStyle/>
          <a:p>
            <a:r>
              <a:rPr lang="en-US" sz="3200" dirty="0"/>
              <a:t>Download </a:t>
            </a:r>
            <a:r>
              <a:rPr lang="en-US" sz="3200" noProof="1"/>
              <a:t>Sammy</a:t>
            </a:r>
            <a:r>
              <a:rPr lang="en-US" sz="3200" dirty="0"/>
              <a:t> using the terminal</a:t>
            </a:r>
          </a:p>
          <a:p>
            <a:pPr>
              <a:spcBef>
                <a:spcPts val="7200"/>
              </a:spcBef>
            </a:pPr>
            <a:r>
              <a:rPr lang="en-US" sz="3200" dirty="0"/>
              <a:t>Or download from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sammyjs.org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Browser builds will be in:</a:t>
            </a:r>
          </a:p>
          <a:p>
            <a:pPr>
              <a:spcBef>
                <a:spcPts val="7200"/>
              </a:spcBef>
            </a:pPr>
            <a:r>
              <a:rPr lang="en-US" sz="3200" noProof="1"/>
              <a:t>Add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/>
              <a:t>file into your project</a:t>
            </a:r>
            <a:endParaRPr lang="bg-BG" sz="3200" dirty="0"/>
          </a:p>
          <a:p>
            <a:pPr>
              <a:spcBef>
                <a:spcPts val="7200"/>
              </a:spcBef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8012" y="1974979"/>
            <a:ext cx="6270308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--save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sammy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8012" y="4050898"/>
            <a:ext cx="6270308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node_modules/sammy/lib/</a:t>
            </a:r>
          </a:p>
        </p:txBody>
      </p:sp>
    </p:spTree>
    <p:extLst>
      <p:ext uri="{BB962C8B-B14F-4D97-AF65-F5344CB8AC3E}">
        <p14:creationId xmlns:p14="http://schemas.microsoft.com/office/powerpoint/2010/main" val="6127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Initialization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Sammy instance to initialize your application</a:t>
            </a:r>
          </a:p>
          <a:p>
            <a:pPr>
              <a:spcBef>
                <a:spcPts val="22800"/>
              </a:spcBef>
            </a:pPr>
            <a:r>
              <a:rPr lang="en-US" sz="3200" dirty="0"/>
              <a:t>You may have </a:t>
            </a:r>
            <a:r>
              <a:rPr lang="en-US" sz="3200" b="1" dirty="0">
                <a:solidFill>
                  <a:schemeClr val="bg1"/>
                </a:solidFill>
              </a:rPr>
              <a:t>multiple apps </a:t>
            </a:r>
            <a:r>
              <a:rPr lang="en-US" sz="3200" dirty="0"/>
              <a:t>running</a:t>
            </a:r>
          </a:p>
          <a:p>
            <a:r>
              <a:rPr lang="en-US" sz="3200" dirty="0"/>
              <a:t>Each selector can only hold one app</a:t>
            </a:r>
          </a:p>
          <a:p>
            <a:pPr lvl="1"/>
            <a:r>
              <a:rPr lang="en-US" sz="3200" dirty="0"/>
              <a:t>If you refer to it again, it </a:t>
            </a:r>
            <a:r>
              <a:rPr lang="en-US" sz="3200" b="1" dirty="0">
                <a:solidFill>
                  <a:schemeClr val="bg1"/>
                </a:solidFill>
              </a:rPr>
              <a:t>extends the functionality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2673631"/>
            <a:ext cx="8305800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#main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Define routes and other logic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Activate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171251" y="1828800"/>
            <a:ext cx="2667609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library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154925" y="1828800"/>
            <a:ext cx="3110048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selector</a:t>
            </a:r>
          </a:p>
        </p:txBody>
      </p:sp>
    </p:spTree>
    <p:extLst>
      <p:ext uri="{BB962C8B-B14F-4D97-AF65-F5344CB8AC3E}">
        <p14:creationId xmlns:p14="http://schemas.microsoft.com/office/powerpoint/2010/main" val="27239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44767" y="1373417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Sammy.js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Handling Forms</a:t>
            </a:r>
            <a:endParaRPr lang="bg-BG" sz="32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Design Patterns</a:t>
            </a:r>
            <a:endParaRPr lang="bg-BG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main </a:t>
            </a:r>
            <a:r>
              <a:rPr lang="en-US" sz="3200" b="1" dirty="0">
                <a:solidFill>
                  <a:schemeClr val="bg1"/>
                </a:solidFill>
              </a:rPr>
              <a:t>building block </a:t>
            </a:r>
            <a:r>
              <a:rPr lang="en-US" sz="3200" dirty="0"/>
              <a:t>of Sammy is the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200" dirty="0"/>
              <a:t>Defined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sz="3200" dirty="0"/>
              <a:t> and address (URI)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/>
              <a:t>Place this block inside a </a:t>
            </a:r>
            <a:r>
              <a:rPr lang="en-US" sz="3200" b="1" dirty="0">
                <a:solidFill>
                  <a:schemeClr val="bg1"/>
                </a:solidFill>
              </a:rPr>
              <a:t>Sammy initializer</a:t>
            </a:r>
            <a:r>
              <a:rPr lang="en-US" sz="3200" dirty="0"/>
              <a:t>:</a:t>
            </a:r>
          </a:p>
          <a:p>
            <a:pPr>
              <a:spcBef>
                <a:spcPts val="18000"/>
              </a:spcBef>
            </a:pPr>
            <a:r>
              <a:rPr lang="en-US" sz="3200" dirty="0"/>
              <a:t>A note on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: it holds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router object</a:t>
            </a:r>
            <a:r>
              <a:rPr lang="en-US" sz="3200" dirty="0"/>
              <a:t>, but may not work correctly in an </a:t>
            </a:r>
            <a:r>
              <a:rPr lang="en-US" sz="3200" b="1" dirty="0">
                <a:solidFill>
                  <a:schemeClr val="bg1"/>
                </a:solidFill>
              </a:rPr>
              <a:t>arrow function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4063950"/>
            <a:ext cx="83058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get',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#/about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927749" y="3247509"/>
            <a:ext cx="2793624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611736" y="3247509"/>
            <a:ext cx="2751140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3392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Aliases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Each method has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alias</a:t>
            </a:r>
            <a:r>
              <a:rPr lang="en-US" sz="3200" dirty="0"/>
              <a:t> for shorter code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46214" y="2133600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('#/</a:t>
            </a:r>
            <a:r>
              <a:rPr lang="en-US" sz="2800" b="1" noProof="1">
                <a:latin typeface="Consolas" pitchFamily="49" charset="0"/>
              </a:rPr>
              <a:t>catalog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loadBooks)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46214" y="3186102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'#/login'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userLogin)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446214" y="4238604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updateBook)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446214" y="5291107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'#/catalog/:bookId',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deleteBook)</a:t>
            </a:r>
          </a:p>
        </p:txBody>
      </p:sp>
    </p:spTree>
    <p:extLst>
      <p:ext uri="{BB962C8B-B14F-4D97-AF65-F5344CB8AC3E}">
        <p14:creationId xmlns:p14="http://schemas.microsoft.com/office/powerpoint/2010/main" val="16965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allow for dynamic routes</a:t>
            </a:r>
          </a:p>
          <a:p>
            <a:pPr lvl="1"/>
            <a:r>
              <a:rPr lang="en-US" sz="3200" dirty="0"/>
              <a:t>E.g. products in a catalog will load the same page</a:t>
            </a:r>
          </a:p>
          <a:p>
            <a:pPr>
              <a:spcBef>
                <a:spcPts val="26400"/>
              </a:spcBef>
            </a:pPr>
            <a:r>
              <a:rPr lang="en-US" sz="3200" dirty="0"/>
              <a:t>You can get the whole path using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614436"/>
            <a:ext cx="884150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:productId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context.params.productId</a:t>
            </a:r>
            <a:r>
              <a:rPr lang="en-US" sz="2400" b="1" noProof="1">
                <a:latin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430554" y="2819400"/>
            <a:ext cx="3096712" cy="578882"/>
          </a:xfrm>
          <a:prstGeom prst="wedgeRoundRectCallout">
            <a:avLst>
              <a:gd name="adj1" fmla="val 25545"/>
              <a:gd name="adj2" fmla="val 108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870866" y="4624719"/>
            <a:ext cx="3964619" cy="578882"/>
          </a:xfrm>
          <a:prstGeom prst="wedgeRoundRectCallout">
            <a:avLst>
              <a:gd name="adj1" fmla="val -28347"/>
              <a:gd name="adj2" fmla="val -86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passed in value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48696" y="2819400"/>
            <a:ext cx="2953894" cy="578882"/>
          </a:xfrm>
          <a:prstGeom prst="wedgeRoundRectCallout">
            <a:avLst>
              <a:gd name="adj1" fmla="val -29887"/>
              <a:gd name="adj2" fmla="val 106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1522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89213" y="1687419"/>
            <a:ext cx="7173623" cy="50698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&lt;meta charset="UTF-8"&gt;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&lt;title&gt;Hello Sammy&lt;/title&gt;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&lt;h1&gt;Hello Sammy&lt;/h1&gt;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href="#/index.html"&gt;Home&lt;/a&gt;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href="#/about"&gt;About&lt;/a&gt;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href="#/contact"&gt;Contact&lt;/a&gt;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&lt;div id="main"&gt;&lt;/div&gt;</a:t>
            </a:r>
            <a:b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&lt;!– Include Sammy library and your js file --&gt;</a:t>
            </a:r>
            <a:endParaRPr lang="en-US" sz="20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89213" y="1224905"/>
            <a:ext cx="7173623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5652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41697" y="1753117"/>
            <a:ext cx="6508605" cy="47620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('&lt;h2&gt;Home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this.get('#/about',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('&lt;h2&gt;About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this.get('#/contact',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app.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41697" y="1299934"/>
            <a:ext cx="650860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8128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Forms</a:t>
            </a:r>
            <a:r>
              <a:rPr lang="en-US" sz="3200" dirty="0"/>
              <a:t> inside the main element are automatically 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75250" y="2515401"/>
            <a:ext cx="768118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action="#/login" method="post"&gt;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User: &lt;input name="user" type="text"&gt;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Pass: &lt;input name="pass" type="password"&gt;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type="submit" value="Login"&gt;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75249" y="4778066"/>
            <a:ext cx="768118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this.post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login', 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console.log(context.params.user);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console.log(context.params.pass);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429479" y="1827077"/>
            <a:ext cx="2751140" cy="578882"/>
          </a:xfrm>
          <a:prstGeom prst="wedgeRoundRectCallout">
            <a:avLst>
              <a:gd name="adj1" fmla="val 26548"/>
              <a:gd name="adj2" fmla="val 82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237605" y="1771091"/>
            <a:ext cx="2770748" cy="578882"/>
          </a:xfrm>
          <a:prstGeom prst="wedgeRoundRectCallout">
            <a:avLst>
              <a:gd name="adj1" fmla="val -25404"/>
              <a:gd name="adj2" fmla="val 87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260314" y="5252462"/>
            <a:ext cx="3044142" cy="578882"/>
          </a:xfrm>
          <a:prstGeom prst="wedgeRoundRectCallout">
            <a:avLst>
              <a:gd name="adj1" fmla="val -66328"/>
              <a:gd name="adj2" fmla="val -2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inputs</a:t>
            </a:r>
          </a:p>
        </p:txBody>
      </p:sp>
    </p:spTree>
    <p:extLst>
      <p:ext uri="{BB962C8B-B14F-4D97-AF65-F5344CB8AC3E}">
        <p14:creationId xmlns:p14="http://schemas.microsoft.com/office/powerpoint/2010/main" val="33964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and include the Handlebars source in your HTML</a:t>
            </a:r>
          </a:p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sammy.handlebars.js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(found under </a:t>
            </a:r>
            <a:r>
              <a:rPr lang="en-US" b="1" dirty="0">
                <a:solidFill>
                  <a:schemeClr val="bg1"/>
                </a:solidFill>
              </a:rPr>
              <a:t>lib/plugins</a:t>
            </a:r>
            <a:r>
              <a:rPr lang="en-US" dirty="0"/>
              <a:t>)</a:t>
            </a:r>
          </a:p>
          <a:p>
            <a:r>
              <a:rPr lang="en-US" dirty="0"/>
              <a:t>Load the plugin inside a Sammy initializer:</a:t>
            </a:r>
          </a:p>
          <a:p>
            <a:pPr>
              <a:spcBef>
                <a:spcPts val="19800"/>
              </a:spcBef>
            </a:pPr>
            <a:r>
              <a:rPr lang="en-US" dirty="0"/>
              <a:t>Create 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RenderContext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partial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785847"/>
            <a:ext cx="884150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use</a:t>
            </a:r>
            <a:r>
              <a:rPr lang="en-US" sz="2400" b="1" noProof="1">
                <a:latin typeface="Consolas" pitchFamily="49" charset="0"/>
              </a:rPr>
              <a:t>('Handlebars',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'hbs'</a:t>
            </a:r>
            <a:r>
              <a:rPr lang="en-US" sz="24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927994" y="4602718"/>
            <a:ext cx="4082575" cy="578882"/>
          </a:xfrm>
          <a:prstGeom prst="wedgeRoundRectCallout">
            <a:avLst>
              <a:gd name="adj1" fmla="val -23480"/>
              <a:gd name="adj2" fmla="val -11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file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7102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85625" y="1793641"/>
            <a:ext cx="442075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&lt;h1&gt;{{title}}&lt;/h1&gt;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&lt;p&gt;Hello, {{name}}!&lt;/p&gt;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85625" y="1267775"/>
            <a:ext cx="442075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greeting.hbs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32502" y="3287857"/>
            <a:ext cx="716395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Sammy('#main',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this.use('Handlebars', 'hbs');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this.get('#/hello/:name',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this.title = 'Hello!'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this.name = this.params.name;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this.partial('greeting.hbs');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32502" y="2773119"/>
            <a:ext cx="716395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985482" y="5842849"/>
            <a:ext cx="5222651" cy="578882"/>
          </a:xfrm>
          <a:prstGeom prst="wedgeRoundRectCallout">
            <a:avLst>
              <a:gd name="adj1" fmla="val -41628"/>
              <a:gd name="adj2" fmla="val -94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template</a:t>
            </a:r>
          </a:p>
        </p:txBody>
      </p:sp>
    </p:spTree>
    <p:extLst>
      <p:ext uri="{BB962C8B-B14F-4D97-AF65-F5344CB8AC3E}">
        <p14:creationId xmlns:p14="http://schemas.microsoft.com/office/powerpoint/2010/main" val="2851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Load a list of </a:t>
            </a:r>
            <a:r>
              <a:rPr lang="en-US" sz="3200" b="1" dirty="0">
                <a:solidFill>
                  <a:schemeClr val="bg1"/>
                </a:solidFill>
              </a:rPr>
              <a:t>partial templates </a:t>
            </a:r>
            <a:r>
              <a:rPr lang="en-US" sz="3200" dirty="0"/>
              <a:t>(inside a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  <a:r>
              <a:rPr lang="en-US" sz="3200" dirty="0"/>
              <a:t> definition):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callback</a:t>
            </a:r>
            <a:r>
              <a:rPr lang="en-US" sz="3200" dirty="0"/>
              <a:t> will be executed once all partials are loaded</a:t>
            </a:r>
          </a:p>
          <a:p>
            <a:r>
              <a:rPr lang="en-US" sz="3200" dirty="0"/>
              <a:t>Templates are </a:t>
            </a:r>
            <a:r>
              <a:rPr lang="en-US" sz="3200" b="1" dirty="0">
                <a:solidFill>
                  <a:schemeClr val="bg1"/>
                </a:solidFill>
              </a:rPr>
              <a:t>cached</a:t>
            </a:r>
            <a:r>
              <a:rPr lang="en-US" sz="3200" dirty="0"/>
              <a:t> - there's no need to manually cache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Handlebars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5250" y="1929140"/>
            <a:ext cx="6692895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firstPartial: 'path-to/first.hbs',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secondPartial: 'path-to/second.hbs',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thirdPartial: 'path-to/third.hbs'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(function(context)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('pageTemplate.hbs');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Redirect</a:t>
            </a:r>
          </a:p>
          <a:p>
            <a:pPr>
              <a:spcBef>
                <a:spcPts val="6600"/>
              </a:spcBef>
            </a:pPr>
            <a:r>
              <a:rPr lang="en-US" sz="3200" dirty="0"/>
              <a:t>Custom events</a:t>
            </a:r>
          </a:p>
          <a:p>
            <a:pPr>
              <a:spcBef>
                <a:spcPts val="13800"/>
              </a:spcBef>
            </a:pPr>
            <a:r>
              <a:rPr lang="en-US" sz="3200" dirty="0"/>
              <a:t>Useful plugins (found under </a:t>
            </a:r>
            <a:r>
              <a:rPr lang="en-US" sz="3200" b="1" dirty="0">
                <a:solidFill>
                  <a:schemeClr val="bg1"/>
                </a:solidFill>
              </a:rPr>
              <a:t>lib/plugins</a:t>
            </a:r>
            <a:r>
              <a:rPr lang="en-US" sz="3200" dirty="0"/>
              <a:t>):</a:t>
            </a:r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2" action="ppaction://hlinkfile"/>
              </a:rPr>
              <a:t>Storage and Session</a:t>
            </a:r>
            <a:endParaRPr lang="en-US" sz="2800" b="1" dirty="0"/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3"/>
              </a:rPr>
              <a:t>OAuth2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4948" y="3186222"/>
            <a:ext cx="7965779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Register event handler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bind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eventHandlerFunction);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Raise event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trigger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data);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4948" y="1726637"/>
            <a:ext cx="6635743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('#/other/route');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('#', 'other', 'route');</a:t>
            </a:r>
          </a:p>
        </p:txBody>
      </p:sp>
    </p:spTree>
    <p:extLst>
      <p:ext uri="{BB962C8B-B14F-4D97-AF65-F5344CB8AC3E}">
        <p14:creationId xmlns:p14="http://schemas.microsoft.com/office/powerpoint/2010/main" val="14984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</a:t>
            </a:r>
            <a:r>
              <a:rPr lang="bg-BG" sz="11500" b="1" dirty="0"/>
              <a:t>-</a:t>
            </a:r>
            <a:r>
              <a:rPr lang="en-US" sz="11500" b="1" dirty="0"/>
              <a:t>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9B408-BF1F-41C0-9FF9-8C9C5CFBB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89" y="1450109"/>
            <a:ext cx="2495822" cy="24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Design Patterns </a:t>
            </a:r>
            <a:r>
              <a:rPr lang="en-US" sz="3200" dirty="0"/>
              <a:t>are general approaches to solving </a:t>
            </a:r>
            <a:r>
              <a:rPr lang="en-US" sz="3200" b="1" dirty="0">
                <a:solidFill>
                  <a:schemeClr val="bg1"/>
                </a:solidFill>
              </a:rPr>
              <a:t>commonly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occurring</a:t>
            </a:r>
            <a:r>
              <a:rPr lang="en-US" sz="3200" dirty="0"/>
              <a:t> problems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They provide: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Tested, </a:t>
            </a:r>
            <a:r>
              <a:rPr lang="en-US" sz="3200" b="1" dirty="0">
                <a:solidFill>
                  <a:schemeClr val="bg1"/>
                </a:solidFill>
              </a:rPr>
              <a:t>proven</a:t>
            </a:r>
            <a:r>
              <a:rPr lang="en-US" sz="3200" dirty="0"/>
              <a:t> programming paradigms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Guidelines to </a:t>
            </a:r>
            <a:r>
              <a:rPr lang="en-US" sz="3200" b="1" dirty="0">
                <a:solidFill>
                  <a:schemeClr val="bg1"/>
                </a:solidFill>
              </a:rPr>
              <a:t>organizing</a:t>
            </a:r>
            <a:r>
              <a:rPr lang="en-US" sz="3200" dirty="0"/>
              <a:t> our code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common vocabulary </a:t>
            </a:r>
            <a:r>
              <a:rPr lang="en-US" sz="3200" dirty="0"/>
              <a:t>between developers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Using a pattern may </a:t>
            </a:r>
            <a:r>
              <a:rPr lang="en-US" sz="3200" b="1" dirty="0">
                <a:solidFill>
                  <a:schemeClr val="bg1"/>
                </a:solidFill>
              </a:rPr>
              <a:t>increase</a:t>
            </a:r>
            <a:r>
              <a:rPr lang="en-US" sz="3200" dirty="0"/>
              <a:t> complexity - misuse often creates </a:t>
            </a:r>
            <a:br>
              <a:rPr lang="en-US" sz="3200" dirty="0"/>
            </a:br>
            <a:r>
              <a:rPr lang="en-US" sz="3200" dirty="0"/>
              <a:t>more problems than it solves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0150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Splitting your code aims to </a:t>
            </a:r>
            <a:r>
              <a:rPr lang="en-US" sz="3200" b="1" dirty="0">
                <a:solidFill>
                  <a:schemeClr val="bg1"/>
                </a:solidFill>
              </a:rPr>
              <a:t>separate concerns </a:t>
            </a:r>
            <a:r>
              <a:rPr lang="en-US" sz="3200" dirty="0"/>
              <a:t>(only change the </a:t>
            </a:r>
            <a:br>
              <a:rPr lang="en-US" sz="3200" dirty="0"/>
            </a:br>
            <a:r>
              <a:rPr lang="en-US" sz="3200" dirty="0"/>
              <a:t>parts that need to be changed)</a:t>
            </a:r>
          </a:p>
          <a:p>
            <a:r>
              <a:rPr lang="en-US" sz="3200" dirty="0"/>
              <a:t>Sample code organization</a:t>
            </a:r>
          </a:p>
          <a:p>
            <a:pPr lvl="1"/>
            <a:r>
              <a:rPr lang="en-US" sz="3200" dirty="0"/>
              <a:t>Main script</a:t>
            </a:r>
          </a:p>
          <a:p>
            <a:pPr lvl="1"/>
            <a:r>
              <a:rPr lang="en-US" sz="3200" dirty="0"/>
              <a:t>Requester (Remote API)</a:t>
            </a:r>
          </a:p>
          <a:p>
            <a:pPr lvl="1"/>
            <a:r>
              <a:rPr lang="en-US" sz="3200" dirty="0"/>
              <a:t>Authenticator</a:t>
            </a:r>
          </a:p>
          <a:p>
            <a:pPr lvl="1"/>
            <a:r>
              <a:rPr lang="en-US" sz="3200" dirty="0"/>
              <a:t>Router</a:t>
            </a:r>
          </a:p>
          <a:p>
            <a:pPr lvl="1"/>
            <a:r>
              <a:rPr lang="en-US" sz="3200" dirty="0"/>
              <a:t>View Controllers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Your Code</a:t>
            </a:r>
          </a:p>
        </p:txBody>
      </p:sp>
    </p:spTree>
    <p:extLst>
      <p:ext uri="{BB962C8B-B14F-4D97-AF65-F5344CB8AC3E}">
        <p14:creationId xmlns:p14="http://schemas.microsoft.com/office/powerpoint/2010/main" val="314266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  <a:r>
              <a:rPr lang="en-US" sz="3200" dirty="0">
                <a:solidFill>
                  <a:schemeClr val="bg2"/>
                </a:solidFill>
              </a:rPr>
              <a:t> allows SPAs to use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Sammy.js</a:t>
            </a:r>
            <a:r>
              <a:rPr lang="en-US" sz="3200" dirty="0">
                <a:solidFill>
                  <a:schemeClr val="bg2"/>
                </a:solidFill>
              </a:rPr>
              <a:t> is a simple routing library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19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Modular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more maintainable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90165" y="2767509"/>
            <a:ext cx="610063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('&lt;h1&gt;Index Page&lt;/h1&gt;');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381365"/>
            <a:ext cx="12111057" cy="363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70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single-page application </a:t>
            </a:r>
            <a:r>
              <a:rPr lang="en-US" sz="3200" dirty="0"/>
              <a:t>(SPA) is a website that re-renders its </a:t>
            </a:r>
            <a:br>
              <a:rPr lang="en-US" sz="3200" dirty="0"/>
            </a:br>
            <a:r>
              <a:rPr lang="en-US" sz="3200" dirty="0"/>
              <a:t>content in response to navigation actions (e.g. clicking a link)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reloading of the page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4230623"/>
            <a:ext cx="1781658" cy="178165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008519" y="4230623"/>
            <a:ext cx="2650337" cy="1781658"/>
            <a:chOff x="6518047" y="3560062"/>
            <a:chExt cx="2650337" cy="17816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047" y="3700271"/>
              <a:ext cx="1501241" cy="15012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143" y="3700271"/>
              <a:ext cx="1501241" cy="150124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679" y="3560062"/>
              <a:ext cx="1781658" cy="178165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185172" y="3572110"/>
            <a:ext cx="344543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Page Applications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0064" y="3572110"/>
            <a:ext cx="3783665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Page 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0163" y="4549247"/>
            <a:ext cx="89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70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Single-page applications can </a:t>
            </a:r>
            <a:r>
              <a:rPr lang="en-US" sz="3200" b="1" dirty="0">
                <a:solidFill>
                  <a:schemeClr val="bg1"/>
                </a:solidFill>
              </a:rPr>
              <a:t>use state from an external source</a:t>
            </a:r>
            <a:r>
              <a:rPr lang="en-US" sz="3200" b="1" dirty="0"/>
              <a:t> </a:t>
            </a:r>
            <a:br>
              <a:rPr lang="en-US" sz="3200" dirty="0"/>
            </a:br>
            <a:r>
              <a:rPr lang="en-US" sz="3200" dirty="0"/>
              <a:t>(i.e. the URL location) or </a:t>
            </a:r>
            <a:r>
              <a:rPr lang="en-US" sz="3200" b="1" dirty="0">
                <a:solidFill>
                  <a:schemeClr val="bg1"/>
                </a:solidFill>
              </a:rPr>
              <a:t>track state internally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Internal state SPAs are limited because there is </a:t>
            </a:r>
            <a:r>
              <a:rPr lang="en-US" sz="3000" b="1" dirty="0">
                <a:solidFill>
                  <a:schemeClr val="bg1"/>
                </a:solidFill>
              </a:rPr>
              <a:t>only one </a:t>
            </a:r>
            <a:r>
              <a:rPr lang="en-US" sz="3000" dirty="0"/>
              <a:t>"entry"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With location-based SPAs, the location is </a:t>
            </a:r>
            <a:r>
              <a:rPr lang="en-US" sz="3000" b="1" dirty="0">
                <a:solidFill>
                  <a:schemeClr val="bg1"/>
                </a:solidFill>
              </a:rPr>
              <a:t>always updating </a:t>
            </a:r>
            <a:r>
              <a:rPr lang="en-US" sz="3000" dirty="0"/>
              <a:t>as you </a:t>
            </a:r>
            <a:br>
              <a:rPr lang="en-US" sz="3000" dirty="0"/>
            </a:br>
            <a:r>
              <a:rPr lang="en-US" sz="3000" dirty="0"/>
              <a:t>navigate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To have location-based SPA we need a special object "Router"</a:t>
            </a:r>
          </a:p>
        </p:txBody>
      </p:sp>
    </p:spTree>
    <p:extLst>
      <p:ext uri="{BB962C8B-B14F-4D97-AF65-F5344CB8AC3E}">
        <p14:creationId xmlns:p14="http://schemas.microsoft.com/office/powerpoint/2010/main" val="29754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420F-E462-434D-9FD5-A67DEE7F87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55"/>
          <p:cNvGrpSpPr/>
          <p:nvPr/>
        </p:nvGrpSpPr>
        <p:grpSpPr>
          <a:xfrm>
            <a:off x="873046" y="2199341"/>
            <a:ext cx="3474132" cy="3180945"/>
            <a:chOff x="989013" y="2895600"/>
            <a:chExt cx="3474132" cy="31809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9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3" name="Straight Arrow Connector 18"/>
            <p:cNvCxnSpPr>
              <a:stCxn id="9" idx="2"/>
              <a:endCxn id="10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3"/>
            <p:cNvCxnSpPr>
              <a:stCxn id="9" idx="3"/>
              <a:endCxn id="11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5"/>
            <p:cNvCxnSpPr>
              <a:stCxn id="12" idx="0"/>
              <a:endCxn id="11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1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1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</p:grp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70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loads the appropriate content when the </a:t>
            </a:r>
            <a:r>
              <a:rPr lang="en-US" sz="3200" b="1" dirty="0">
                <a:solidFill>
                  <a:schemeClr val="bg1"/>
                </a:solidFill>
              </a:rPr>
              <a:t>location changes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E.g. when the user manually </a:t>
            </a:r>
            <a:r>
              <a:rPr lang="en-US" sz="3200" b="1" dirty="0">
                <a:solidFill>
                  <a:schemeClr val="bg1"/>
                </a:solidFill>
              </a:rPr>
              <a:t>enters an address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Conversely, a change in content is reflected in the address bar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E.g. when the user </a:t>
            </a:r>
            <a:r>
              <a:rPr lang="en-US" sz="3200" b="1" dirty="0">
                <a:solidFill>
                  <a:schemeClr val="bg1"/>
                </a:solidFill>
              </a:rPr>
              <a:t>clicks on a link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Benefits: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Build User Interfaces that </a:t>
            </a:r>
            <a:r>
              <a:rPr lang="en-US" sz="3200" b="1" dirty="0">
                <a:solidFill>
                  <a:schemeClr val="bg1"/>
                </a:solidFill>
              </a:rPr>
              <a:t>react quickly</a:t>
            </a:r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Words>1627</Words>
  <Application>Microsoft Office PowerPoint</Application>
  <PresentationFormat>Widescreen</PresentationFormat>
  <Paragraphs>343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Routing and Architecture</vt:lpstr>
      <vt:lpstr>Table of Content</vt:lpstr>
      <vt:lpstr>Have a Question?</vt:lpstr>
      <vt:lpstr>PowerPoint Presentation</vt:lpstr>
      <vt:lpstr>SPA Applications</vt:lpstr>
      <vt:lpstr>SPA Applications</vt:lpstr>
      <vt:lpstr>Location</vt:lpstr>
      <vt:lpstr>What is Routing?</vt:lpstr>
      <vt:lpstr>How Routers Work</vt:lpstr>
      <vt:lpstr>How Routers Work</vt:lpstr>
      <vt:lpstr>How Routers work</vt:lpstr>
      <vt:lpstr>The pushState() method</vt:lpstr>
      <vt:lpstr>The replaceState() method</vt:lpstr>
      <vt:lpstr>The popstate event</vt:lpstr>
      <vt:lpstr>PowerPoint Presentation</vt:lpstr>
      <vt:lpstr>PowerPoint Presentation</vt:lpstr>
      <vt:lpstr>Sammy.js Overview</vt:lpstr>
      <vt:lpstr>Installation</vt:lpstr>
      <vt:lpstr>Application Initialization</vt:lpstr>
      <vt:lpstr>Creating Routes</vt:lpstr>
      <vt:lpstr>Route Aliases</vt:lpstr>
      <vt:lpstr>URL Parameters</vt:lpstr>
      <vt:lpstr>Hello Sammy</vt:lpstr>
      <vt:lpstr>Hello Sammy (2)</vt:lpstr>
      <vt:lpstr>Handling Forms</vt:lpstr>
      <vt:lpstr>Integrating Handlebars</vt:lpstr>
      <vt:lpstr>Using Handlebars</vt:lpstr>
      <vt:lpstr>Using Handlebars (2)</vt:lpstr>
      <vt:lpstr>Additional Features</vt:lpstr>
      <vt:lpstr>PowerPoint Presentation</vt:lpstr>
      <vt:lpstr>What are Design Patterns</vt:lpstr>
      <vt:lpstr>Splitting Your Code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creator>Alen Paunov</dc:creator>
  <cp:keywords>JS Applications, Software University, SoftUni, programming, coding, software development, education, training, course</cp:keywords>
  <cp:lastModifiedBy>zdravkozdravkov@my.smccd.edu</cp:lastModifiedBy>
  <cp:revision>192</cp:revision>
  <dcterms:created xsi:type="dcterms:W3CDTF">2018-05-23T13:08:44Z</dcterms:created>
  <dcterms:modified xsi:type="dcterms:W3CDTF">2019-10-23T10:29:47Z</dcterms:modified>
  <cp:category>programming;computer programming;software development;web development</cp:category>
</cp:coreProperties>
</file>