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74" r:id="rId2"/>
    <p:sldId id="276" r:id="rId3"/>
    <p:sldId id="492" r:id="rId4"/>
    <p:sldId id="493" r:id="rId5"/>
    <p:sldId id="610" r:id="rId6"/>
    <p:sldId id="558" r:id="rId7"/>
    <p:sldId id="611" r:id="rId8"/>
    <p:sldId id="612" r:id="rId9"/>
    <p:sldId id="613" r:id="rId10"/>
    <p:sldId id="566" r:id="rId11"/>
    <p:sldId id="614" r:id="rId12"/>
    <p:sldId id="615" r:id="rId13"/>
    <p:sldId id="616" r:id="rId14"/>
    <p:sldId id="617" r:id="rId15"/>
    <p:sldId id="618" r:id="rId16"/>
    <p:sldId id="619" r:id="rId17"/>
    <p:sldId id="620" r:id="rId18"/>
    <p:sldId id="621" r:id="rId19"/>
    <p:sldId id="622" r:id="rId20"/>
    <p:sldId id="623" r:id="rId21"/>
    <p:sldId id="624" r:id="rId22"/>
    <p:sldId id="625" r:id="rId23"/>
    <p:sldId id="626" r:id="rId24"/>
    <p:sldId id="627" r:id="rId25"/>
    <p:sldId id="628" r:id="rId26"/>
    <p:sldId id="629" r:id="rId27"/>
    <p:sldId id="630" r:id="rId28"/>
    <p:sldId id="631" r:id="rId29"/>
    <p:sldId id="632" r:id="rId30"/>
    <p:sldId id="633" r:id="rId31"/>
    <p:sldId id="634" r:id="rId32"/>
    <p:sldId id="542" r:id="rId33"/>
    <p:sldId id="544" r:id="rId34"/>
    <p:sldId id="581" r:id="rId35"/>
    <p:sldId id="582" r:id="rId36"/>
    <p:sldId id="592" r:id="rId37"/>
    <p:sldId id="5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What is a Bootstrao?" id="{BC4A3995-4CED-4320-A673-95328C9C809D}">
          <p14:sldIdLst>
            <p14:sldId id="493"/>
            <p14:sldId id="610"/>
          </p14:sldIdLst>
        </p14:section>
        <p14:section name="Import Bootstrap" id="{8DD0CCFF-ADA4-4C17-A924-42AC210A09FB}">
          <p14:sldIdLst>
            <p14:sldId id="558"/>
            <p14:sldId id="611"/>
            <p14:sldId id="612"/>
            <p14:sldId id="613"/>
          </p14:sldIdLst>
        </p14:section>
        <p14:section name="Grid System" id="{02752E8F-3CDC-4BAA-AE5D-BB06E2A564C7}">
          <p14:sldIdLst>
            <p14:sldId id="566"/>
            <p14:sldId id="614"/>
            <p14:sldId id="615"/>
            <p14:sldId id="616"/>
            <p14:sldId id="617"/>
            <p14:sldId id="618"/>
            <p14:sldId id="619"/>
          </p14:sldIdLst>
        </p14:section>
        <p14:section name="Theming Bootstrap" id="{6A721E39-DB68-4FA7-9C82-C40B18D6DB93}">
          <p14:sldIdLst>
            <p14:sldId id="620"/>
            <p14:sldId id="621"/>
          </p14:sldIdLst>
        </p14:section>
        <p14:section name="Bootstrap Components" id="{5DD1934C-5D7D-4669-B03A-5DD0614E1376}">
          <p14:sldIdLst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Conclusion" id="{10E03AB1-9AA8-4E86-9A64-D741901E50A2}">
          <p14:sldIdLst>
            <p14:sldId id="542"/>
            <p14:sldId id="544"/>
            <p14:sldId id="581"/>
            <p14:sldId id="582"/>
            <p14:sldId id="592"/>
            <p14:sldId id="5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7C4"/>
    <a:srgbClr val="1C77C4"/>
    <a:srgbClr val="0984E4"/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Тъмен стил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Среден стил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3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518" y="62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2.8.2019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6973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867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8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82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602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15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444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getbootstrap.com/docs/4.0/layout/grid/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ootswatch.com/minty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s://getbootstrap.com/docs/4.0/components/buttons/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s://getbootstrap.com/docs/4.0/components/navbar/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hyperlink" Target="https://getbootstrap.com/docs/4.0/components/navbar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components/jumbotron/" TargetMode="Externa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hackerthemes.com/bootstrap-cheatsheet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pp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73.png"/><Relationship Id="rId26" Type="http://schemas.openxmlformats.org/officeDocument/2006/relationships/image" Target="../media/image76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7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70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6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72.png"/><Relationship Id="rId22" Type="http://schemas.openxmlformats.org/officeDocument/2006/relationships/image" Target="../media/image7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8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80.gif"/><Relationship Id="rId4" Type="http://schemas.openxmlformats.org/officeDocument/2006/relationships/image" Target="../media/image77.jpeg"/><Relationship Id="rId9" Type="http://schemas.openxmlformats.org/officeDocument/2006/relationships/hyperlink" Target="https://www.lukanet.com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path.bootstrapcdn.com/bootstrap/4.1.2/css/bootstrap.min.css" TargetMode="External"/><Relationship Id="rId2" Type="http://schemas.openxmlformats.org/officeDocument/2006/relationships/hyperlink" Target="https://www.bootstrapcdn.com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dnjs.cloudflare.com/ajax/libs/tether/1.4.0/js/tether.min.js" TargetMode="External"/><Relationship Id="rId2" Type="http://schemas.openxmlformats.org/officeDocument/2006/relationships/hyperlink" Target="https://code.jquery.com/jquery-3.3.1.slim.min.js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tackpath.bootstrapcdn.com/bootstrap/4.1.2/js/bootstrap.min.j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799" y="1175260"/>
            <a:ext cx="10965303" cy="882654"/>
          </a:xfrm>
        </p:spPr>
        <p:txBody>
          <a:bodyPr>
            <a:normAutofit/>
          </a:bodyPr>
          <a:lstStyle/>
          <a:p>
            <a:r>
              <a:rPr lang="en-US" b="1" dirty="0"/>
              <a:t>Introduction to Bootstrap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>
            <a:normAutofit/>
          </a:bodyPr>
          <a:lstStyle/>
          <a:p>
            <a:r>
              <a:rPr lang="en-US" dirty="0"/>
              <a:t>JS for Front-End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62338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2" descr="Image result for bootstra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2608053"/>
            <a:ext cx="2078322" cy="174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9485" y="4795934"/>
            <a:ext cx="10961783" cy="953729"/>
          </a:xfrm>
        </p:spPr>
        <p:txBody>
          <a:bodyPr/>
          <a:lstStyle/>
          <a:p>
            <a:r>
              <a:rPr lang="en-US" dirty="0">
                <a:latin typeface="+mn-lt"/>
              </a:rPr>
              <a:t>Bootstrap Grid System</a:t>
            </a:r>
            <a:endParaRPr lang="bg-BG" dirty="0">
              <a:latin typeface="+mn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89485" y="5823895"/>
            <a:ext cx="10961783" cy="499819"/>
          </a:xfrm>
        </p:spPr>
        <p:txBody>
          <a:bodyPr/>
          <a:lstStyle/>
          <a:p>
            <a:r>
              <a:rPr lang="en-US" dirty="0"/>
              <a:t>Build Layouts with Grid - Twelve Column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787532-E1B2-4470-A47C-2A63F25EF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291" y="1487053"/>
            <a:ext cx="2319417" cy="231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3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91" y="1717578"/>
            <a:ext cx="8536623" cy="38733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&lt;div class="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col-xs m-3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"&gt;Column one&lt;/div&gt;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col-xs m-3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"&gt;Column two&lt;/div&gt;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col-xs m-3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"&gt;Column three&lt;/div&gt;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3291" y="1151122"/>
            <a:ext cx="8536623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dirty="0">
                <a:latin typeface="Consolas" panose="020B0609020204030204" pitchFamily="49" charset="0"/>
              </a:rPr>
              <a:t>index.html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Grid System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609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5028922" y="1828855"/>
            <a:ext cx="1905496" cy="467064"/>
          </a:xfrm>
          <a:prstGeom prst="wedgeRoundRectCallout">
            <a:avLst>
              <a:gd name="adj1" fmla="val -60481"/>
              <a:gd name="adj2" fmla="val 3601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Container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4" name="AutoShape 25"/>
          <p:cNvSpPr>
            <a:spLocks noChangeArrowheads="1"/>
          </p:cNvSpPr>
          <p:nvPr/>
        </p:nvSpPr>
        <p:spPr bwMode="auto">
          <a:xfrm>
            <a:off x="4190504" y="2558252"/>
            <a:ext cx="1092696" cy="378912"/>
          </a:xfrm>
          <a:prstGeom prst="wedgeRoundRectCallout">
            <a:avLst>
              <a:gd name="adj1" fmla="val -72247"/>
              <a:gd name="adj2" fmla="val -657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Row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2666106" y="4572000"/>
            <a:ext cx="1524398" cy="471055"/>
          </a:xfrm>
          <a:prstGeom prst="wedgeRoundRectCallout">
            <a:avLst>
              <a:gd name="adj1" fmla="val 28644"/>
              <a:gd name="adj2" fmla="val -9762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Columns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18505"/>
          <a:stretch/>
        </p:blipFill>
        <p:spPr>
          <a:xfrm>
            <a:off x="4449439" y="4785061"/>
            <a:ext cx="7336160" cy="13017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0" name="Picture 2" descr="C:\Users\ko7ebo7e\Desktop\programm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776" y="2398442"/>
            <a:ext cx="1475232" cy="147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7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12</a:t>
            </a:fld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622026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Rows must be placed in </a:t>
            </a:r>
            <a:r>
              <a:rPr lang="en-US" b="1" dirty="0">
                <a:solidFill>
                  <a:schemeClr val="bg1"/>
                </a:solidFill>
              </a:rPr>
              <a:t>containers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.container has one fixed width for each screen size</a:t>
            </a:r>
            <a:br>
              <a:rPr lang="en-US" dirty="0"/>
            </a:br>
            <a:r>
              <a:rPr lang="en-US" dirty="0"/>
              <a:t>in bootstrap (</a:t>
            </a:r>
            <a:r>
              <a:rPr lang="en-US" b="1" dirty="0">
                <a:solidFill>
                  <a:schemeClr val="bg1"/>
                </a:solidFill>
              </a:rPr>
              <a:t>xs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b="1" dirty="0">
                <a:solidFill>
                  <a:schemeClr val="bg1"/>
                </a:solidFill>
              </a:rPr>
              <a:t>sm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b="1" dirty="0">
                <a:solidFill>
                  <a:schemeClr val="bg1"/>
                </a:solidFill>
              </a:rPr>
              <a:t>md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b="1" dirty="0">
                <a:solidFill>
                  <a:schemeClr val="bg1"/>
                </a:solidFill>
              </a:rPr>
              <a:t>lg</a:t>
            </a:r>
            <a:r>
              <a:rPr lang="en-US" dirty="0"/>
              <a:t>)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.container-fluid expands to fill the available width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Containers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9359049" y="2466463"/>
            <a:ext cx="2210376" cy="914400"/>
          </a:xfrm>
          <a:prstGeom prst="wedgeRoundRectCallout">
            <a:avLst>
              <a:gd name="adj1" fmla="val -64037"/>
              <a:gd name="adj2" fmla="val -4577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Responsive pixel width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9044798" y="4058178"/>
            <a:ext cx="1907084" cy="838199"/>
          </a:xfrm>
          <a:prstGeom prst="wedgeRoundRectCallout">
            <a:avLst>
              <a:gd name="adj1" fmla="val -44358"/>
              <a:gd name="adj2" fmla="val -8059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width: 100%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18505"/>
          <a:stretch/>
        </p:blipFill>
        <p:spPr>
          <a:xfrm>
            <a:off x="1453896" y="4058178"/>
            <a:ext cx="7151780" cy="126903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249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13</a:t>
            </a:fld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622026" cy="557035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700" dirty="0"/>
              <a:t>Determines how many columns to use on different screen size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/>
              <a:t>.</a:t>
            </a:r>
            <a:r>
              <a:rPr lang="en-US" noProof="1"/>
              <a:t>col-xs</a:t>
            </a:r>
            <a:r>
              <a:rPr lang="en-US" dirty="0"/>
              <a:t>: width less than </a:t>
            </a:r>
            <a:r>
              <a:rPr lang="en-US" b="1" dirty="0">
                <a:solidFill>
                  <a:schemeClr val="bg1"/>
                </a:solidFill>
              </a:rPr>
              <a:t>768</a:t>
            </a:r>
            <a:r>
              <a:rPr lang="en-US" dirty="0"/>
              <a:t>px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.</a:t>
            </a:r>
            <a:r>
              <a:rPr lang="en-US" noProof="1"/>
              <a:t>col-sm</a:t>
            </a:r>
            <a:r>
              <a:rPr lang="en-US" dirty="0"/>
              <a:t>: width between </a:t>
            </a:r>
            <a:r>
              <a:rPr lang="en-US" b="1" dirty="0">
                <a:solidFill>
                  <a:schemeClr val="bg1"/>
                </a:solidFill>
              </a:rPr>
              <a:t>768</a:t>
            </a:r>
            <a:r>
              <a:rPr lang="en-US" dirty="0"/>
              <a:t>px and </a:t>
            </a:r>
            <a:r>
              <a:rPr lang="en-US" b="1" dirty="0">
                <a:solidFill>
                  <a:schemeClr val="bg1"/>
                </a:solidFill>
              </a:rPr>
              <a:t>992</a:t>
            </a:r>
            <a:r>
              <a:rPr lang="en-US" dirty="0"/>
              <a:t>px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.col-md: width between </a:t>
            </a:r>
            <a:r>
              <a:rPr lang="en-US" b="1" dirty="0">
                <a:solidFill>
                  <a:schemeClr val="bg1"/>
                </a:solidFill>
              </a:rPr>
              <a:t>992</a:t>
            </a:r>
            <a:r>
              <a:rPr lang="en-US" dirty="0"/>
              <a:t>px and </a:t>
            </a:r>
            <a:r>
              <a:rPr lang="en-US" b="1" dirty="0">
                <a:solidFill>
                  <a:schemeClr val="bg1"/>
                </a:solidFill>
              </a:rPr>
              <a:t>1200</a:t>
            </a:r>
            <a:r>
              <a:rPr lang="en-US" dirty="0"/>
              <a:t>px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.</a:t>
            </a:r>
            <a:r>
              <a:rPr lang="en-US" noProof="1"/>
              <a:t>col-lg</a:t>
            </a:r>
            <a:r>
              <a:rPr lang="en-US" dirty="0"/>
              <a:t>: width over </a:t>
            </a:r>
            <a:r>
              <a:rPr lang="en-US" b="1" dirty="0">
                <a:solidFill>
                  <a:schemeClr val="bg1"/>
                </a:solidFill>
              </a:rPr>
              <a:t>1200</a:t>
            </a:r>
            <a:r>
              <a:rPr lang="en-US" dirty="0"/>
              <a:t>px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Classes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09339" y="2682317"/>
            <a:ext cx="7584854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col-sm-8 col-lg-4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"&gt;Column one&lt;/div&gt;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col-sm-2 col-lg-4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"&gt;Column two&lt;/div&gt;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col-sm-2 col-lg-4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"&gt;Column three&lt;/div&gt;     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09339" y="2084834"/>
            <a:ext cx="7584855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latin typeface="Consolas" panose="020B0609020204030204" pitchFamily="49" charset="0"/>
              </a:rPr>
              <a:t>index.html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756" y="3164757"/>
            <a:ext cx="2542914" cy="312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6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4294967295"/>
          </p:nvPr>
        </p:nvSpPr>
        <p:spPr>
          <a:xfrm>
            <a:off x="207152" y="1082664"/>
            <a:ext cx="11622026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 Handful of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color utility classes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14</a:t>
            </a:fld>
            <a:endParaRPr lang="en-US" sz="1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59746" y="2337093"/>
            <a:ext cx="7864143" cy="3630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text-primary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"&gt;.text-primary&lt;/p&gt;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text-secondary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"&gt;.text-secondary&lt;/p&gt;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text-success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"&gt;.text-success&lt;/p&gt;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text-danger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"&gt;.text-danger&lt;/p&gt;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text-warning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"&gt;.text-warning&lt;/p&gt;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text-info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"&gt;.text-info&lt;/p&gt;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text-light bg-dark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"&gt;.text-light&lt;/p&gt;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text-dark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"&gt;.text-dark&lt;/p&gt;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text-muted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"&gt;.text-muted&lt;/p&gt;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text-white bg-dark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"&gt;.text-white&lt;/p&gt;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59747" y="1794953"/>
            <a:ext cx="7864143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latin typeface="Consolas" panose="020B0609020204030204" pitchFamily="49" charset="0"/>
              </a:rPr>
              <a:t>index.html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35749"/>
          <a:stretch/>
        </p:blipFill>
        <p:spPr>
          <a:xfrm>
            <a:off x="8831901" y="1893200"/>
            <a:ext cx="2533530" cy="4279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4820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4294967295"/>
          </p:nvPr>
        </p:nvSpPr>
        <p:spPr>
          <a:xfrm>
            <a:off x="191158" y="1082664"/>
            <a:ext cx="11622026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Easily set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r>
              <a:rPr lang="en-US" sz="3200" dirty="0"/>
              <a:t> of an element to any contextual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15</a:t>
            </a:fld>
            <a:endParaRPr lang="en-US" sz="1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Color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74382" y="2344053"/>
            <a:ext cx="8915922" cy="3275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bg-primary</a:t>
            </a:r>
            <a:r>
              <a:rPr lang="en-US" sz="22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text-white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"&gt;.bg-primary&lt;/div&gt;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bg-secondary text-white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"&gt;.bg-secondary&lt;/div&gt;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bg-success text-white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"&gt;.bg-success&lt;/div&gt;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bg-danger text-white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"&gt;.bg-danger&lt;/div&gt;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bg-warning text-dark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"&gt;.bg-warning&lt;/div&gt;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bg-info text-white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"&gt;.bg-info&lt;/div&gt;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bg-light text-dark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"&gt;.bg-light&lt;/div&gt;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bg-dark text-white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"&gt;.bg-dark&lt;/div&gt;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bg-white text-dark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"&gt;.bg-white&lt;/div&gt;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70057"/>
          <a:stretch/>
        </p:blipFill>
        <p:spPr>
          <a:xfrm>
            <a:off x="9637946" y="1758696"/>
            <a:ext cx="2175238" cy="46200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4382" y="1752600"/>
            <a:ext cx="8915922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latin typeface="Consolas" panose="020B0609020204030204" pitchFamily="49" charset="0"/>
              </a:rPr>
              <a:t>index.html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95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16</a:t>
            </a:fld>
            <a:endParaRPr lang="en-US" sz="1000" dirty="0"/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Create a page like the following, using </a:t>
            </a:r>
            <a:r>
              <a:rPr lang="en-US" sz="3200" dirty="0">
                <a:hlinkClick r:id="rId2"/>
              </a:rPr>
              <a:t>Bootstrap Grid System</a:t>
            </a:r>
            <a:endParaRPr lang="en-US" sz="3200" dirty="0"/>
          </a:p>
          <a:p>
            <a:pPr lvl="2"/>
            <a:r>
              <a:rPr lang="en-US" dirty="0"/>
              <a:t>Use class </a:t>
            </a:r>
            <a:r>
              <a:rPr lang="en-US" b="1" dirty="0">
                <a:solidFill>
                  <a:schemeClr val="bg1"/>
                </a:solidFill>
              </a:rPr>
              <a:t>row</a:t>
            </a:r>
            <a:r>
              <a:rPr lang="en-US" dirty="0"/>
              <a:t> for every line</a:t>
            </a:r>
          </a:p>
          <a:p>
            <a:pPr lvl="2"/>
            <a:r>
              <a:rPr lang="en-US" dirty="0"/>
              <a:t>Define containers with class </a:t>
            </a:r>
            <a:r>
              <a:rPr lang="en-US" b="1" dirty="0">
                <a:solidFill>
                  <a:schemeClr val="bg1"/>
                </a:solidFill>
              </a:rPr>
              <a:t>col</a:t>
            </a:r>
            <a:r>
              <a:rPr lang="en-US" dirty="0"/>
              <a:t> inside every row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Grid System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213919"/>
            <a:ext cx="9902822" cy="25485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467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360860" y="4558521"/>
            <a:ext cx="9735899" cy="768084"/>
          </a:xfrm>
        </p:spPr>
        <p:txBody>
          <a:bodyPr/>
          <a:lstStyle/>
          <a:p>
            <a:r>
              <a:rPr lang="en-US" dirty="0"/>
              <a:t>Theming Bootstrap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97405" y="5472150"/>
            <a:ext cx="10961783" cy="499819"/>
          </a:xfrm>
        </p:spPr>
        <p:txBody>
          <a:bodyPr/>
          <a:lstStyle/>
          <a:p>
            <a:r>
              <a:rPr lang="en-US" dirty="0"/>
              <a:t>Enable the Built-in Theme to Add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2207" y="6425057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F9156649-FFE8-4859-B1D5-C0E36AAEC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835" y="1431636"/>
            <a:ext cx="2398330" cy="239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7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18</a:t>
            </a:fld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8864" y="2091531"/>
            <a:ext cx="8460403" cy="397827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Usage</a:t>
            </a:r>
          </a:p>
          <a:p>
            <a:pPr lvl="1"/>
            <a:r>
              <a:rPr lang="en-US" sz="3400" dirty="0"/>
              <a:t>Download the bootstrap.min.css file </a:t>
            </a:r>
          </a:p>
          <a:p>
            <a:pPr lvl="1"/>
            <a:r>
              <a:rPr lang="en-US" sz="3400" dirty="0"/>
              <a:t>Replace Bootstrap's default stylesheet</a:t>
            </a:r>
          </a:p>
          <a:p>
            <a:pPr lvl="1"/>
            <a:r>
              <a:rPr lang="en-US" sz="3400" dirty="0"/>
              <a:t>Still include Bootstrap's JavaScript file to have functional dropdowns, modals, etc.</a:t>
            </a:r>
            <a:br>
              <a:rPr lang="en-US" sz="3400" dirty="0"/>
            </a:b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Bootswatch</a:t>
            </a:r>
          </a:p>
        </p:txBody>
      </p:sp>
      <p:pic>
        <p:nvPicPr>
          <p:cNvPr id="7170" name="Picture 2" descr="Bootswatch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513" y="2907494"/>
            <a:ext cx="2765912" cy="27651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90463" y="1245393"/>
            <a:ext cx="11926905" cy="846138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>
                <a:hlinkClick r:id="rId4"/>
              </a:rPr>
              <a:t>Bootswatch</a:t>
            </a:r>
            <a:r>
              <a:rPr lang="en-US" dirty="0"/>
              <a:t> is a collection of open source themes for Bootstrap</a:t>
            </a:r>
          </a:p>
        </p:txBody>
      </p:sp>
    </p:spTree>
    <p:extLst>
      <p:ext uri="{BB962C8B-B14F-4D97-AF65-F5344CB8AC3E}">
        <p14:creationId xmlns:p14="http://schemas.microsoft.com/office/powerpoint/2010/main" val="415151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2667465" y="4801774"/>
            <a:ext cx="6857064" cy="7683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400" b="1" dirty="0"/>
              <a:t>Bootstrap Components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2074425" y="5611379"/>
            <a:ext cx="8043145" cy="498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/>
              <a:t>Over a Dozen Reusable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99BC3F-00D7-4490-99D4-6D93C090B60B}"/>
              </a:ext>
            </a:extLst>
          </p:cNvPr>
          <p:cNvSpPr/>
          <p:nvPr/>
        </p:nvSpPr>
        <p:spPr bwMode="auto">
          <a:xfrm>
            <a:off x="4098990" y="748146"/>
            <a:ext cx="3994014" cy="4012373"/>
          </a:xfrm>
          <a:prstGeom prst="ellipse">
            <a:avLst/>
          </a:prstGeom>
          <a:solidFill>
            <a:schemeClr val="bg2">
              <a:alpha val="80000"/>
            </a:schemeClr>
          </a:solidFill>
          <a:ln w="571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F7132064-3FA3-43EB-9E1B-E60C49537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851" y="1916700"/>
            <a:ext cx="3894295" cy="140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3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02841" y="1241636"/>
            <a:ext cx="8365766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600" b="1" dirty="0"/>
              <a:t>What is Bootstrap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600" b="1" dirty="0"/>
              <a:t>How to import Bootstrap?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600" b="1" dirty="0"/>
              <a:t>Grid System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600" b="1" dirty="0"/>
              <a:t>Styling Components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20</a:t>
            </a:fld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Indicate the current page's location within a navigational </a:t>
            </a:r>
            <a:br>
              <a:rPr lang="en-US" dirty="0"/>
            </a:br>
            <a:r>
              <a:rPr lang="en-US" dirty="0"/>
              <a:t>hierarchy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Header and Breadcrumbs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55731" y="2438401"/>
            <a:ext cx="11449819" cy="39862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&lt;body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bg-success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container m-4</a:t>
            </a:r>
            <a:r>
              <a:rPr lang="en-US" sz="22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&lt;div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page-header</a:t>
            </a:r>
            <a:r>
              <a:rPr lang="en-US" sz="22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&lt;ol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breadcrumb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&lt;li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breadcrumb-item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"&gt;&lt;a href="#"&gt;Home&lt;/a&gt;&lt;/li&gt;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&lt;li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breadcrumb-item active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"&gt;Library&lt;/li&gt;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&lt;/ol&gt;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&lt;h1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h1 text-light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"&gt;About Software University&lt;/h1&gt;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8" t="12976" r="24144" b="2093"/>
          <a:stretch/>
        </p:blipFill>
        <p:spPr>
          <a:xfrm>
            <a:off x="5592900" y="2182369"/>
            <a:ext cx="6057209" cy="131196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165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4294967295"/>
          </p:nvPr>
        </p:nvSpPr>
        <p:spPr>
          <a:xfrm>
            <a:off x="246877" y="982080"/>
            <a:ext cx="11622026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500" dirty="0"/>
              <a:t> </a:t>
            </a:r>
            <a:r>
              <a:rPr lang="en-US" sz="3000" dirty="0"/>
              <a:t>Custom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button </a:t>
            </a:r>
            <a:r>
              <a:rPr lang="en-US" sz="3000" dirty="0"/>
              <a:t>styles with support for multiple sizes, states, and more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21</a:t>
            </a:fld>
            <a:endParaRPr lang="en-US" sz="1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Groups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41708" y="3643703"/>
            <a:ext cx="9629923" cy="17081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&lt;button type="button" class="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 btn-primary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"&gt;Primary&lt;/button&gt;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&lt;button type="button" class="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 btn-secondary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"&gt;Secondary&lt;/button&gt;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&lt;button type="button" class="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 btn-success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"&gt;Success&lt;/button&gt;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&lt;button type="button" class="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 btn-danger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"&gt;Danger&lt;/button&gt;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. . .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141710" y="3048994"/>
            <a:ext cx="9629921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latin typeface="Consolas" panose="020B0609020204030204" pitchFamily="49" charset="0"/>
              </a:rPr>
              <a:t>index.html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41709" y="5641672"/>
            <a:ext cx="9832362" cy="4160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Documentation: </a:t>
            </a:r>
            <a:r>
              <a:rPr lang="en-US" sz="20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  <a:hlinkClick r:id="rId2"/>
              </a:rPr>
              <a:t>https://getbootstrap.com/docs/4.0/components/buttons/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190" y="1857924"/>
            <a:ext cx="8591102" cy="8947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334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4294967295"/>
          </p:nvPr>
        </p:nvSpPr>
        <p:spPr>
          <a:xfrm>
            <a:off x="179720" y="1009512"/>
            <a:ext cx="11622026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000" dirty="0"/>
              <a:t>Provide contextual feedback messages for typical user actions with the </a:t>
            </a:r>
            <a:br>
              <a:rPr lang="en-US" sz="3000" dirty="0"/>
            </a:br>
            <a:r>
              <a:rPr lang="en-US" sz="3000" dirty="0"/>
              <a:t>handful of flexible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alert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22</a:t>
            </a:fld>
            <a:endParaRPr lang="en-US" sz="1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Alerts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76286" y="2153102"/>
            <a:ext cx="9439313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alert alert-success alert-dismissable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&lt;a class="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close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 data-dismiss="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alert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 aria-label="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close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"&gt;×&lt;/a&gt;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&lt;strong&gt;Success!&lt;/strong&gt; </a:t>
            </a:r>
            <a:br>
              <a:rPr lang="en-US" sz="2000" b="1" noProof="1"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latin typeface="Consolas" pitchFamily="49" charset="0"/>
                <a:cs typeface="Consolas" pitchFamily="49" charset="0"/>
              </a:rPr>
              <a:t>  This alert box could indicate a successful or positive action.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576" y="4349064"/>
            <a:ext cx="8342760" cy="204259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1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23</a:t>
            </a:fld>
            <a:endParaRPr lang="en-US" sz="1000" dirty="0"/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190462" y="1151122"/>
            <a:ext cx="11926905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300" dirty="0"/>
              <a:t>Require a wrapping </a:t>
            </a:r>
            <a:r>
              <a:rPr lang="en-US" sz="3300" b="1" dirty="0">
                <a:solidFill>
                  <a:schemeClr val="bg1"/>
                </a:solidFill>
              </a:rPr>
              <a:t>.navbar</a:t>
            </a:r>
            <a:endParaRPr lang="bg-BG" sz="33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300" dirty="0"/>
              <a:t>Responsive by default</a:t>
            </a:r>
          </a:p>
          <a:p>
            <a:pPr>
              <a:lnSpc>
                <a:spcPct val="120000"/>
              </a:lnSpc>
            </a:pPr>
            <a:r>
              <a:rPr lang="en-US" sz="3300" dirty="0"/>
              <a:t>Come with built-in support for a handful of </a:t>
            </a:r>
            <a:r>
              <a:rPr lang="en-US" sz="3300" b="1" dirty="0">
                <a:solidFill>
                  <a:schemeClr val="bg1"/>
                </a:solidFill>
              </a:rPr>
              <a:t>sub-components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</a:rPr>
              <a:t>.navbar-brand </a:t>
            </a:r>
            <a:r>
              <a:rPr lang="en-US" sz="3300" dirty="0"/>
              <a:t>for your company, product, or project name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</a:rPr>
              <a:t>.navbar-</a:t>
            </a:r>
            <a:r>
              <a:rPr lang="en-US" sz="3300" b="1" dirty="0" err="1">
                <a:solidFill>
                  <a:schemeClr val="bg1"/>
                </a:solidFill>
              </a:rPr>
              <a:t>nav</a:t>
            </a:r>
            <a:r>
              <a:rPr lang="en-US" sz="3300" b="1" dirty="0">
                <a:solidFill>
                  <a:schemeClr val="bg1"/>
                </a:solidFill>
              </a:rPr>
              <a:t> </a:t>
            </a:r>
            <a:r>
              <a:rPr lang="en-US" sz="3300" dirty="0"/>
              <a:t>for a full-height and lightweight navigation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</a:rPr>
              <a:t>.nav-item </a:t>
            </a:r>
            <a:r>
              <a:rPr lang="en-US" sz="3300" dirty="0"/>
              <a:t>for every item in navigation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</a:pP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 and Navbar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97742" y="5723792"/>
            <a:ext cx="9832362" cy="4160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See more at: </a:t>
            </a:r>
            <a:r>
              <a:rPr lang="en-US" sz="20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  <a:hlinkClick r:id="rId2"/>
              </a:rPr>
              <a:t>https://getbootstrap.com/docs/4.0/components/navbar/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208" y="1914144"/>
            <a:ext cx="6685695" cy="65255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530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697441" y="6522231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24</a:t>
            </a:fld>
            <a:endParaRPr lang="en-US" sz="1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Nav</a:t>
            </a:r>
            <a:r>
              <a:rPr lang="en-US" dirty="0"/>
              <a:t> and Navbar</a:t>
            </a:r>
            <a:r>
              <a:rPr lang="bg-BG" dirty="0"/>
              <a:t> </a:t>
            </a:r>
            <a:r>
              <a:rPr lang="en-US" dirty="0"/>
              <a:t>with Bootstrap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91206" y="1114539"/>
            <a:ext cx="11312530" cy="5505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sz="21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class="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navbar navbar-expand-lg navbar-light bg-light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21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class="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collapse navbar-collapse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1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class="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navbar-brand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"&gt;Logo&lt;/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21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class="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navbar-nav mr-auto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1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class="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nav-item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              &lt;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1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class="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nav-link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" href="#"&gt;Home&lt;/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&lt;li class="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nav-item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1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1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class="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nav-link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" href="#"&gt;About&lt;/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1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class="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nav-item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"&gt; 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class="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nav-link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" href="#"&gt;Contact&lt;/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048" y="5622300"/>
            <a:ext cx="4073536" cy="76882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3348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25</a:t>
            </a:fld>
            <a:endParaRPr lang="en-US" sz="1000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199607" y="1252728"/>
            <a:ext cx="11925337" cy="53498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/>
              <a:t>Create the following navigation bar using Bootstrap</a:t>
            </a:r>
          </a:p>
          <a:p>
            <a:pPr lvl="1"/>
            <a:r>
              <a:rPr lang="en-US" sz="3000" dirty="0"/>
              <a:t>Take a look at documentation and examples for Bootstrap's powerful, responsive </a:t>
            </a:r>
            <a:r>
              <a:rPr lang="en-US" sz="3000" dirty="0">
                <a:solidFill>
                  <a:srgbClr val="FF0000"/>
                </a:solidFill>
                <a:hlinkClick r:id="rId2"/>
              </a:rPr>
              <a:t>navbar</a:t>
            </a:r>
            <a:endParaRPr lang="en-US" sz="3000" dirty="0">
              <a:solidFill>
                <a:srgbClr val="FF0000"/>
              </a:solidFill>
            </a:endParaRPr>
          </a:p>
          <a:p>
            <a:pPr marL="377887" lvl="1" indent="0"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Navigation Bar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0345" b="17242"/>
          <a:stretch/>
        </p:blipFill>
        <p:spPr>
          <a:xfrm>
            <a:off x="1097281" y="3321644"/>
            <a:ext cx="10241160" cy="15718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449" y="4921756"/>
            <a:ext cx="1942980" cy="153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26</a:t>
            </a:fld>
            <a:endParaRPr lang="en-US" sz="10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8865" y="40341"/>
            <a:ext cx="9580092" cy="1110780"/>
          </a:xfrm>
        </p:spPr>
        <p:txBody>
          <a:bodyPr>
            <a:normAutofit/>
          </a:bodyPr>
          <a:lstStyle/>
          <a:p>
            <a:r>
              <a:rPr lang="en-US" dirty="0"/>
              <a:t>Solution: Navigation Bar</a:t>
            </a:r>
            <a:endParaRPr lang="en-GB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4539" y="1195981"/>
            <a:ext cx="9654525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container-fluid pl-0 pr-0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&lt;nav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navbar navbar-expand-lg navbar-light bg-light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&lt;a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navbar-brand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 href="#"&gt;Navbar&lt;/a&gt;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&lt;div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collapse navbar-collapse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&lt;ul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navbar-nav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&lt;li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nav-item active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&lt;a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nav-link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 href="#"&gt;Home&lt;/a&gt;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&lt;li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nav-item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&lt;a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nav-link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 href="#"&gt;Features&lt;/a&gt;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. . 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&lt;/ul&gt;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...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 the next slide...</a:t>
            </a:r>
          </a:p>
        </p:txBody>
      </p:sp>
    </p:spTree>
    <p:extLst>
      <p:ext uri="{BB962C8B-B14F-4D97-AF65-F5344CB8AC3E}">
        <p14:creationId xmlns:p14="http://schemas.microsoft.com/office/powerpoint/2010/main" val="84882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27</a:t>
            </a:fld>
            <a:endParaRPr lang="en-US" sz="10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8865" y="40341"/>
            <a:ext cx="9580092" cy="1110780"/>
          </a:xfrm>
        </p:spPr>
        <p:txBody>
          <a:bodyPr>
            <a:normAutofit/>
          </a:bodyPr>
          <a:lstStyle/>
          <a:p>
            <a:r>
              <a:rPr lang="en-US" dirty="0"/>
              <a:t>Solution: Navigation Bar (2)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90" y="1397149"/>
            <a:ext cx="10440909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...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&lt;form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form-inline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&lt;input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form-control mr-sm-2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 type="search" 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     	     	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placeholder="Search" aria-label="Search"&gt;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&lt;button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 btn-outline-success my-2 my-sm-0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         type="submit"&gt;Search&lt;/button&gt;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&lt;/form&gt;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&lt;/nav&gt;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container-fluid p-4 bg-success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&lt;h1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h1 text-center text-light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Welcome to Bootstrap!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pic>
        <p:nvPicPr>
          <p:cNvPr id="7" name="Picture 2" descr="C:\Users\ko7ebo7e\Desktop\programm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60" y="4208954"/>
            <a:ext cx="1475232" cy="147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33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28</a:t>
            </a:fld>
            <a:endParaRPr lang="en-US" sz="1000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81318" y="1127124"/>
            <a:ext cx="11806465" cy="57308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400" dirty="0"/>
              <a:t>Form </a:t>
            </a:r>
            <a:r>
              <a:rPr lang="en-US" sz="3400" b="1" dirty="0">
                <a:solidFill>
                  <a:schemeClr val="bg1"/>
                </a:solidFill>
              </a:rPr>
              <a:t>control styles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layout options </a:t>
            </a:r>
            <a:r>
              <a:rPr lang="en-US" sz="3400" dirty="0"/>
              <a:t>and custom components</a:t>
            </a:r>
            <a:br>
              <a:rPr lang="en-US" sz="3400" dirty="0"/>
            </a:br>
            <a:r>
              <a:rPr lang="en-US" sz="3400" dirty="0"/>
              <a:t> for creating a wide variety of forms</a:t>
            </a:r>
          </a:p>
          <a:p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</a:rPr>
              <a:t>type</a:t>
            </a:r>
            <a:r>
              <a:rPr lang="en-US" sz="3400" dirty="0"/>
              <a:t> attribute on all inputs to take advantage of newer </a:t>
            </a:r>
            <a:br>
              <a:rPr lang="en-US" sz="3400" dirty="0"/>
            </a:br>
            <a:r>
              <a:rPr lang="en-US" sz="3400" dirty="0"/>
              <a:t>input controls </a:t>
            </a:r>
          </a:p>
          <a:p>
            <a:pPr lvl="1"/>
            <a:r>
              <a:rPr lang="en-US" sz="3200" dirty="0"/>
              <a:t>Email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verification</a:t>
            </a:r>
          </a:p>
          <a:p>
            <a:pPr lvl="1"/>
            <a:r>
              <a:rPr lang="en-US" sz="3200" dirty="0"/>
              <a:t>Number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selection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4640"/>
          <a:stretch/>
        </p:blipFill>
        <p:spPr>
          <a:xfrm>
            <a:off x="5515091" y="3041904"/>
            <a:ext cx="3918718" cy="293827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349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29</a:t>
            </a:fld>
            <a:endParaRPr lang="en-US" sz="1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72" y="152400"/>
            <a:ext cx="9580092" cy="1110780"/>
          </a:xfrm>
        </p:spPr>
        <p:txBody>
          <a:bodyPr/>
          <a:lstStyle/>
          <a:p>
            <a:r>
              <a:rPr lang="en-US" dirty="0"/>
              <a:t>Forms (2)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9511" y="1371600"/>
            <a:ext cx="11509197" cy="49398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&lt;form&gt;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  &lt;div class="form-group"&gt;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      &lt;label for="exampleInputEmail1"&gt;Email address&lt;/label&gt;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      &lt;input 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="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" class="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form-control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" id="exampleInputEmail1"    aria-describedby="emailHelp" placeholder="Enter email"&gt;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      &lt;small id="emailHelp" class="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form-text text-muted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"&gt;We'll never share   your email with anyone else.&lt;/small&gt;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  &lt;div class="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form-group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"&gt;...&lt;/div&gt;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  &lt;div class="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form-check mb-3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      &lt;input type="checkbox" class="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form-check-input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" id="exampleCheck1"&gt;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      &lt;label class="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form-check-label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" for="exampleCheck1"&gt;Check out&lt;/label&gt;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  &lt;button type="submit" class="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 btn-primary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"&gt;Submit&lt;/button&gt;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76946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#JS-CORE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30</a:t>
            </a:fld>
            <a:endParaRPr lang="en-US" sz="1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3924" y="1200096"/>
            <a:ext cx="8003084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&lt;table class="table"&gt;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&lt;thead class="thead-dark"&gt;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&lt;tr&gt; &lt;th scope="col"&gt;#&lt;/th&gt;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&lt;th scope="col"&gt;First&lt;/th&gt;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&lt;th scope="col"&gt;Last&lt;/th&gt;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&lt;th scope="col"&gt;Handle&lt;/th&gt; &lt;/tr&gt;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&lt;/thead&gt;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&lt;tbody&gt;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&lt;tr&gt; &lt;th scope="row"&gt;1&lt;/th&gt;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&lt;td&gt;Mark&lt;/td&gt;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&lt;td&gt;Otto&lt;/td&gt;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&lt;td&gt;@mdo&lt;/td&gt; &lt;/tr&gt;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&lt;tr&gt; . . . &lt;/tr&gt;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&lt;tr&gt; . . . &lt;/tr&gt;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&lt;/tbody&gt;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228" t="4728" r="2476" b="5436"/>
          <a:stretch/>
        </p:blipFill>
        <p:spPr>
          <a:xfrm>
            <a:off x="6062472" y="4290440"/>
            <a:ext cx="5260294" cy="194018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354" y="1308988"/>
            <a:ext cx="2319916" cy="285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31</a:t>
            </a:fld>
            <a:endParaRPr lang="en-US" sz="1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Lightweight, flexible component for showcasing hero unit style </a:t>
            </a:r>
            <a:br>
              <a:rPr lang="en-US" dirty="0"/>
            </a:br>
            <a:r>
              <a:rPr lang="en-US" dirty="0"/>
              <a:t>content</a:t>
            </a:r>
            <a:br>
              <a:rPr lang="en-US" dirty="0"/>
            </a:b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Jumbotron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17092" y="2438401"/>
            <a:ext cx="6061066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jumbotron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&lt;h1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display-4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"&gt;Hello, world!&lt;/h1&gt;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&lt;p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lead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"&gt;This is a ...&lt;/p&gt;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&lt;hr class="my-4"&gt;&lt;p&gt;It uses ...&lt;/p&gt;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&lt;p class="lead"&gt;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&lt;a class="btn btn-primary btn-lg"&gt;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Learn more&lt;/a&gt;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319" y="2920185"/>
            <a:ext cx="5269880" cy="25143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41710" y="6226888"/>
            <a:ext cx="9832362" cy="4160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See more at: </a:t>
            </a:r>
            <a:r>
              <a:rPr lang="en-US" sz="20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  <a:hlinkClick r:id="rId3"/>
              </a:rPr>
              <a:t>https://getbootstrap.com/docs/4.0/components/jumbotron/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81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580398" y="1830844"/>
            <a:ext cx="999619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</a:rPr>
              <a:t>Bootstrap</a:t>
            </a:r>
            <a:r>
              <a:rPr lang="en-US" sz="3000" dirty="0">
                <a:solidFill>
                  <a:schemeClr val="bg2"/>
                </a:solidFill>
              </a:rPr>
              <a:t> - the most popular </a:t>
            </a:r>
            <a:r>
              <a:rPr lang="en-US" sz="3000" dirty="0">
                <a:solidFill>
                  <a:schemeClr val="bg1"/>
                </a:solidFill>
              </a:rPr>
              <a:t>HTML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dirty="0">
                <a:solidFill>
                  <a:schemeClr val="bg1"/>
                </a:solidFill>
              </a:rPr>
              <a:t>CSS </a:t>
            </a:r>
            <a:br>
              <a:rPr lang="en-US" sz="3000" dirty="0">
                <a:solidFill>
                  <a:schemeClr val="bg1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and </a:t>
            </a:r>
            <a:r>
              <a:rPr lang="en-US" sz="3000" dirty="0">
                <a:solidFill>
                  <a:schemeClr val="bg1"/>
                </a:solidFill>
              </a:rPr>
              <a:t>JS </a:t>
            </a:r>
            <a:r>
              <a:rPr lang="en-US" sz="3000" dirty="0">
                <a:solidFill>
                  <a:schemeClr val="bg2"/>
                </a:solidFill>
              </a:rPr>
              <a:t>framework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Responsive, mobile-first, prevailing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Easy to use and to learn it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Free and open source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Simple Integration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12-column responsive grid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000" noProof="1">
                <a:solidFill>
                  <a:schemeClr val="bg2"/>
                </a:solidFill>
                <a:hlinkClick r:id="rId4"/>
              </a:rPr>
              <a:t>Cheatsheet</a:t>
            </a:r>
            <a:r>
              <a:rPr lang="en-US" sz="3000" dirty="0">
                <a:solidFill>
                  <a:schemeClr val="bg2"/>
                </a:solidFill>
              </a:rPr>
              <a:t> to Bootstrap components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176" y="6400027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https://softuni.bg/courses/js-apps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91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11489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4706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5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61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35853" y="4662632"/>
            <a:ext cx="10963275" cy="7683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What is Bootstrap?</a:t>
            </a:r>
            <a:endParaRPr lang="bg-BG" sz="5400" b="1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874981" y="5553652"/>
            <a:ext cx="8442037" cy="7669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/>
              <a:t>Build responsive, mobile-first projects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6EE729-CC45-46CF-A993-5238DFDDA80A}"/>
              </a:ext>
            </a:extLst>
          </p:cNvPr>
          <p:cNvGrpSpPr/>
          <p:nvPr/>
        </p:nvGrpSpPr>
        <p:grpSpPr>
          <a:xfrm>
            <a:off x="4239491" y="969343"/>
            <a:ext cx="3556000" cy="3547239"/>
            <a:chOff x="4239491" y="969343"/>
            <a:chExt cx="3556000" cy="354723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6400D7E-5611-4622-998C-50A7F9464840}"/>
                </a:ext>
              </a:extLst>
            </p:cNvPr>
            <p:cNvSpPr/>
            <p:nvPr/>
          </p:nvSpPr>
          <p:spPr bwMode="auto">
            <a:xfrm>
              <a:off x="4239491" y="969343"/>
              <a:ext cx="3556000" cy="3547239"/>
            </a:xfrm>
            <a:prstGeom prst="ellipse">
              <a:avLst/>
            </a:prstGeom>
            <a:solidFill>
              <a:schemeClr val="bg2">
                <a:alpha val="80000"/>
              </a:schemeClr>
            </a:solidFill>
            <a:ln w="571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1" name="Picture 10" descr="A close up of a sign&#10;&#10;Description automatically generated">
              <a:extLst>
                <a:ext uri="{FF2B5EF4-FFF2-40B4-BE49-F238E27FC236}">
                  <a16:creationId xmlns:a16="http://schemas.microsoft.com/office/drawing/2014/main" id="{1CCBCEFE-70E2-4C2D-BA6C-2B99C80B5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414" y="1514886"/>
              <a:ext cx="2456151" cy="24561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624289" y="6534147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5</a:t>
            </a:fld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500" dirty="0"/>
              <a:t>World's </a:t>
            </a:r>
            <a:r>
              <a:rPr lang="en-US" sz="3500" b="1" dirty="0">
                <a:solidFill>
                  <a:schemeClr val="bg1"/>
                </a:solidFill>
              </a:rPr>
              <a:t>most popular </a:t>
            </a:r>
            <a:r>
              <a:rPr lang="en-US" sz="3500" dirty="0"/>
              <a:t>front-end 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component library</a:t>
            </a:r>
          </a:p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Open source </a:t>
            </a:r>
            <a:r>
              <a:rPr lang="en-US" sz="3500" dirty="0"/>
              <a:t>toolkit for developing with </a:t>
            </a:r>
            <a:r>
              <a:rPr lang="en-US" sz="3500" b="1" dirty="0">
                <a:solidFill>
                  <a:schemeClr val="bg1"/>
                </a:solidFill>
              </a:rPr>
              <a:t>HTML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CSS</a:t>
            </a:r>
            <a:r>
              <a:rPr lang="en-US" sz="3500" dirty="0"/>
              <a:t>, and </a:t>
            </a:r>
            <a:r>
              <a:rPr lang="en-US" sz="3500" b="1" dirty="0">
                <a:solidFill>
                  <a:schemeClr val="bg1"/>
                </a:solidFill>
              </a:rPr>
              <a:t>JS</a:t>
            </a:r>
          </a:p>
          <a:p>
            <a:r>
              <a:rPr lang="en-US" sz="3500" dirty="0"/>
              <a:t>Works with </a:t>
            </a:r>
          </a:p>
          <a:p>
            <a:pPr lvl="1"/>
            <a:r>
              <a:rPr lang="en-US" sz="3500" dirty="0"/>
              <a:t> Responsive </a:t>
            </a:r>
            <a:r>
              <a:rPr lang="en-US" sz="3500" b="1" dirty="0">
                <a:solidFill>
                  <a:schemeClr val="bg1"/>
                </a:solidFill>
              </a:rPr>
              <a:t>grid system</a:t>
            </a:r>
          </a:p>
          <a:p>
            <a:pPr lvl="1"/>
            <a:r>
              <a:rPr lang="en-US" sz="3500" dirty="0"/>
              <a:t> Extensive prebuilt </a:t>
            </a:r>
            <a:r>
              <a:rPr lang="en-US" sz="3500" b="1" dirty="0">
                <a:solidFill>
                  <a:schemeClr val="bg1"/>
                </a:solidFill>
              </a:rPr>
              <a:t>components</a:t>
            </a:r>
          </a:p>
          <a:p>
            <a:pPr lvl="1"/>
            <a:r>
              <a:rPr lang="en-US" sz="3500" dirty="0"/>
              <a:t> Powerful plugins built on </a:t>
            </a:r>
            <a:r>
              <a:rPr lang="en-US" sz="3500" b="1" dirty="0">
                <a:solidFill>
                  <a:schemeClr val="bg1"/>
                </a:solidFill>
              </a:rPr>
              <a:t>jQuery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A09806A0-6407-4758-BCC3-7AC551185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90105">
            <a:off x="7760847" y="3590636"/>
            <a:ext cx="3676073" cy="1838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128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47088" y="4663440"/>
            <a:ext cx="9108011" cy="914400"/>
          </a:xfrm>
        </p:spPr>
        <p:txBody>
          <a:bodyPr/>
          <a:lstStyle/>
          <a:p>
            <a:r>
              <a:rPr lang="en-US" dirty="0"/>
              <a:t>How to Import Bootstrap?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09" y="5490438"/>
            <a:ext cx="10961783" cy="499819"/>
          </a:xfrm>
        </p:spPr>
        <p:txBody>
          <a:bodyPr/>
          <a:lstStyle/>
          <a:p>
            <a:r>
              <a:rPr lang="en-US" dirty="0"/>
              <a:t>Import Options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72E650-F9FA-4E53-903C-54645BC7D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924" y="1310177"/>
            <a:ext cx="2601186" cy="260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5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7</a:t>
            </a:fld>
            <a:endParaRPr lang="en-US" sz="10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C5721C5-B9FC-4563-AEE4-CE72A5AFD3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295400"/>
            <a:ext cx="11807897" cy="54260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/>
              <a:t>Sometimes you need to include only a specific module</a:t>
            </a:r>
          </a:p>
          <a:p>
            <a:pPr lvl="1"/>
            <a:r>
              <a:rPr lang="en-US" sz="3300" dirty="0"/>
              <a:t>You can do that, using </a:t>
            </a:r>
            <a:r>
              <a:rPr lang="en-US" sz="3300" b="1" dirty="0">
                <a:solidFill>
                  <a:schemeClr val="bg1"/>
                </a:solidFill>
                <a:hlinkClick r:id="rId2"/>
              </a:rPr>
              <a:t>BootstrapCDN</a:t>
            </a:r>
            <a:endParaRPr lang="en-US" sz="3300" b="1" dirty="0">
              <a:solidFill>
                <a:schemeClr val="bg1"/>
              </a:solidFill>
            </a:endParaRPr>
          </a:p>
          <a:p>
            <a:pPr lvl="1"/>
            <a:r>
              <a:rPr lang="en-US" sz="3500" dirty="0"/>
              <a:t>Include Bootstrap's </a:t>
            </a:r>
            <a:r>
              <a:rPr lang="en-US" dirty="0"/>
              <a:t>compiled and minified </a:t>
            </a:r>
            <a:r>
              <a:rPr lang="en-US" sz="33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from a Bootstrap CDN </a:t>
            </a:r>
            <a:r>
              <a:rPr lang="bg-BG" dirty="0"/>
              <a:t>- </a:t>
            </a:r>
            <a:r>
              <a:rPr lang="en-US" dirty="0"/>
              <a:t>CSS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20590" y="4590288"/>
            <a:ext cx="10747642" cy="14184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dirty="0">
                <a:latin typeface="Consolas" panose="020B0609020204030204" pitchFamily="49" charset="0"/>
              </a:rPr>
              <a:t>&lt;link </a:t>
            </a:r>
            <a:r>
              <a:rPr lang="en-US" sz="2600" b="1" noProof="1">
                <a:latin typeface="Consolas" panose="020B0609020204030204" pitchFamily="49" charset="0"/>
              </a:rPr>
              <a:t>rel</a:t>
            </a:r>
            <a:r>
              <a:rPr lang="en-US" sz="2600" b="1" dirty="0">
                <a:latin typeface="Consolas" panose="020B0609020204030204" pitchFamily="49" charset="0"/>
              </a:rPr>
              <a:t>="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stylesheet</a:t>
            </a:r>
            <a:r>
              <a:rPr lang="en-US" sz="2600" b="1" dirty="0">
                <a:latin typeface="Consolas" panose="020B0609020204030204" pitchFamily="49" charset="0"/>
              </a:rPr>
              <a:t>" </a:t>
            </a:r>
            <a:r>
              <a:rPr lang="en-US" sz="2600" b="1" noProof="1">
                <a:latin typeface="Consolas" panose="020B0609020204030204" pitchFamily="49" charset="0"/>
              </a:rPr>
              <a:t>href</a:t>
            </a:r>
            <a:r>
              <a:rPr lang="en-US" sz="2600" b="1" dirty="0">
                <a:latin typeface="Consolas" panose="020B0609020204030204" pitchFamily="49" charset="0"/>
              </a:rPr>
              <a:t>="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hlinkClick r:id="rId3"/>
              </a:rPr>
              <a:t>https://stackpath.bootstrapcdn.com/bootstrap/4.1.2/css/bootstrap.min.css</a:t>
            </a:r>
            <a:r>
              <a:rPr lang="en-US" sz="2600" b="1" dirty="0">
                <a:latin typeface="Consolas" panose="020B0609020204030204" pitchFamily="49" charset="0"/>
              </a:rPr>
              <a:t>"/&gt;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1BEF1602-7D4D-4CE6-8D9F-A6D1EB10A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973" y="3735659"/>
            <a:ext cx="1652172" cy="542633"/>
          </a:xfrm>
          <a:prstGeom prst="wedgeRoundRectCallout">
            <a:avLst>
              <a:gd name="adj1" fmla="val 20679"/>
              <a:gd name="adj2" fmla="val 9616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Only CSS</a:t>
            </a:r>
          </a:p>
        </p:txBody>
      </p:sp>
    </p:spTree>
    <p:extLst>
      <p:ext uri="{BB962C8B-B14F-4D97-AF65-F5344CB8AC3E}">
        <p14:creationId xmlns:p14="http://schemas.microsoft.com/office/powerpoint/2010/main" val="248113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77549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8</a:t>
            </a:fld>
            <a:endParaRPr lang="en-US" sz="1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B6E68B-9376-4027-8DA5-44083CC35FD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70473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/>
              <a:t>Be sure to place </a:t>
            </a:r>
            <a:r>
              <a:rPr lang="en-US" sz="3400" b="1" dirty="0">
                <a:solidFill>
                  <a:schemeClr val="bg1"/>
                </a:solidFill>
              </a:rPr>
              <a:t>jQuery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Tether </a:t>
            </a:r>
            <a:r>
              <a:rPr lang="en-US" sz="3400" dirty="0"/>
              <a:t>first, as the Bootstrap </a:t>
            </a:r>
            <a:br>
              <a:rPr lang="en-US" sz="3400" dirty="0"/>
            </a:br>
            <a:r>
              <a:rPr lang="en-US" sz="3400" dirty="0"/>
              <a:t>code depends on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from a BootstrapCDN – JS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1BEF1602-7D4D-4CE6-8D9F-A6D1EB10A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14" y="2267188"/>
            <a:ext cx="2849141" cy="884274"/>
          </a:xfrm>
          <a:prstGeom prst="wedgeRoundRectCallout">
            <a:avLst>
              <a:gd name="adj1" fmla="val -39310"/>
              <a:gd name="adj2" fmla="val 6930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JavaScript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noProof="1">
                <a:solidFill>
                  <a:schemeClr val="bg2"/>
                </a:solidFill>
              </a:rPr>
              <a:t>Popper.js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>
                <a:solidFill>
                  <a:schemeClr val="bg2"/>
                </a:solidFill>
              </a:rPr>
              <a:t>and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chemeClr val="bg2"/>
                </a:solidFill>
              </a:rPr>
              <a:t>jQuery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459174" y="3319180"/>
            <a:ext cx="11446499" cy="1910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dirty="0">
                <a:latin typeface="Consolas" panose="020B0609020204030204" pitchFamily="49" charset="0"/>
              </a:rPr>
              <a:t>&lt;script src="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hlinkClick r:id="rId2"/>
              </a:rPr>
              <a:t>https://code.jquery.com/jquery-3.3.1.slim.min.js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200" b="1" dirty="0">
                <a:latin typeface="Consolas" panose="020B0609020204030204" pitchFamily="49" charset="0"/>
              </a:rPr>
              <a:t>&gt;&lt;/script&gt;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dirty="0">
                <a:latin typeface="Consolas" panose="020B0609020204030204" pitchFamily="49" charset="0"/>
              </a:rPr>
              <a:t>&lt;script </a:t>
            </a:r>
            <a:r>
              <a:rPr lang="en-US" sz="2200" b="1" noProof="1">
                <a:latin typeface="Consolas" panose="020B0609020204030204" pitchFamily="49" charset="0"/>
              </a:rPr>
              <a:t>src</a:t>
            </a:r>
            <a:r>
              <a:rPr lang="en-US" sz="2200" b="1" dirty="0">
                <a:latin typeface="Consolas" panose="020B0609020204030204" pitchFamily="49" charset="0"/>
              </a:rPr>
              <a:t>="</a:t>
            </a:r>
            <a:r>
              <a:rPr lang="en-US" sz="2200" b="1" dirty="0">
                <a:latin typeface="Consolas" panose="020B0609020204030204" pitchFamily="49" charset="0"/>
                <a:hlinkClick r:id="rId3"/>
              </a:rPr>
              <a:t>https://cdnjs.cloudflare.com/ajax/libs/tether/1.4.0/</a:t>
            </a:r>
            <a:r>
              <a:rPr lang="en-US" sz="2200" b="1" dirty="0" err="1">
                <a:latin typeface="Consolas" panose="020B0609020204030204" pitchFamily="49" charset="0"/>
                <a:hlinkClick r:id="rId3"/>
              </a:rPr>
              <a:t>js</a:t>
            </a:r>
            <a:r>
              <a:rPr lang="en-US" sz="2200" b="1" dirty="0">
                <a:latin typeface="Consolas" panose="020B0609020204030204" pitchFamily="49" charset="0"/>
                <a:hlinkClick r:id="rId3"/>
              </a:rPr>
              <a:t>/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dirty="0">
                <a:latin typeface="Consolas" panose="020B0609020204030204" pitchFamily="49" charset="0"/>
                <a:hlinkClick r:id="rId3"/>
              </a:rPr>
              <a:t>tether.min.js</a:t>
            </a:r>
            <a:r>
              <a:rPr lang="en-US" sz="2200" b="1" dirty="0">
                <a:latin typeface="Consolas" panose="020B0609020204030204" pitchFamily="49" charset="0"/>
              </a:rPr>
              <a:t>"&gt;&lt;/script&gt;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dirty="0">
                <a:latin typeface="Consolas" panose="020B0609020204030204" pitchFamily="49" charset="0"/>
              </a:rPr>
              <a:t>&lt;script src="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hlinkClick r:id="rId4"/>
              </a:rPr>
              <a:t>https://stackpath.bootstrapcdn.com/bootstrap/4.1.2/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hlinkClick r:id="rId4"/>
              </a:rPr>
              <a:t>js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hlinkClick r:id="rId4"/>
              </a:rPr>
              <a:t>/</a:t>
            </a:r>
            <a:b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hlinkClick r:id="rId4"/>
              </a:rPr>
            </a:b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hlinkClick r:id="rId4"/>
              </a:rPr>
              <a:t>bootstrap.min.js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200" b="1" dirty="0">
                <a:latin typeface="Consolas" panose="020B0609020204030204" pitchFamily="49" charset="0"/>
              </a:rPr>
              <a:t>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20284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9</a:t>
            </a:fld>
            <a:endParaRPr lang="en-US" sz="1000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0462" y="1066801"/>
            <a:ext cx="11807897" cy="557035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bg-BG" sz="3400" dirty="0"/>
              <a:t> </a:t>
            </a:r>
            <a:r>
              <a:rPr lang="en-US" sz="3400" dirty="0"/>
              <a:t>Compiled and minified </a:t>
            </a:r>
            <a:r>
              <a:rPr lang="en-US" sz="3400" b="1" dirty="0">
                <a:solidFill>
                  <a:schemeClr val="bg1"/>
                </a:solidFill>
              </a:rPr>
              <a:t>CSS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JavaScript</a:t>
            </a:r>
            <a:r>
              <a:rPr lang="en-US" sz="3400" dirty="0"/>
              <a:t>, and </a:t>
            </a:r>
            <a:r>
              <a:rPr lang="en-US" sz="3400" b="1" dirty="0">
                <a:solidFill>
                  <a:schemeClr val="bg1"/>
                </a:solidFill>
              </a:rPr>
              <a:t>fonts</a:t>
            </a:r>
            <a:r>
              <a:rPr lang="en-US" sz="3400" dirty="0"/>
              <a:t>.</a:t>
            </a:r>
            <a:br>
              <a:rPr lang="en-US" sz="3400" dirty="0"/>
            </a:br>
            <a:r>
              <a:rPr lang="en-US" sz="3600" dirty="0"/>
              <a:t> </a:t>
            </a:r>
            <a:r>
              <a:rPr lang="en-US" sz="3400" dirty="0"/>
              <a:t>No docs or original source files are included.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Resources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03292" y="2511374"/>
            <a:ext cx="7713972" cy="895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dirty="0">
                <a:latin typeface="Consolas" panose="020B0609020204030204" pitchFamily="49" charset="0"/>
              </a:rPr>
              <a:t>&lt;link rel="stylesheet" href="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../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bootstrap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bootstrap</a:t>
            </a:r>
            <a:r>
              <a:rPr lang="en-US" sz="2200" b="1" dirty="0">
                <a:latin typeface="Consolas" panose="020B0609020204030204" pitchFamily="49" charset="0"/>
              </a:rPr>
              <a:t>.min.css"/&gt;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98931" y="3670363"/>
            <a:ext cx="7713973" cy="895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dirty="0">
                <a:latin typeface="Consolas" panose="020B0609020204030204" pitchFamily="49" charset="0"/>
              </a:rPr>
              <a:t>&lt;script </a:t>
            </a:r>
            <a:r>
              <a:rPr lang="en-US" sz="2200" b="1" noProof="1">
                <a:latin typeface="Consolas" panose="020B0609020204030204" pitchFamily="49" charset="0"/>
              </a:rPr>
              <a:t>src</a:t>
            </a:r>
            <a:r>
              <a:rPr lang="en-US" sz="2200" b="1" dirty="0">
                <a:latin typeface="Consolas" panose="020B0609020204030204" pitchFamily="49" charset="0"/>
              </a:rPr>
              <a:t>="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../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jquery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jquery</a:t>
            </a:r>
            <a:r>
              <a:rPr lang="en-US" sz="2200" b="1" dirty="0">
                <a:latin typeface="Consolas" panose="020B0609020204030204" pitchFamily="49" charset="0"/>
              </a:rPr>
              <a:t>.3.2.1.min.js"&gt;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dirty="0">
                <a:latin typeface="Consolas" panose="020B0609020204030204" pitchFamily="49" charset="0"/>
              </a:rPr>
              <a:t>&lt;/script&gt;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03293" y="4881643"/>
            <a:ext cx="7798291" cy="895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dirty="0">
                <a:latin typeface="Consolas" panose="020B0609020204030204" pitchFamily="49" charset="0"/>
              </a:rPr>
              <a:t>&lt;script src="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../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bootstrap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js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bootstrap</a:t>
            </a:r>
            <a:r>
              <a:rPr lang="en-US" sz="2200" b="1" dirty="0">
                <a:latin typeface="Consolas" panose="020B0609020204030204" pitchFamily="49" charset="0"/>
              </a:rPr>
              <a:t>.min.js"&gt;&lt;/script&gt;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920" y="2511374"/>
            <a:ext cx="2747398" cy="2099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04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9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5953</TotalTime>
  <Words>2067</Words>
  <Application>Microsoft Office PowerPoint</Application>
  <PresentationFormat>Widescreen</PresentationFormat>
  <Paragraphs>338</Paragraphs>
  <Slides>37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Consolas</vt:lpstr>
      <vt:lpstr>Malgun Gothic (Body)</vt:lpstr>
      <vt:lpstr>Wingdings</vt:lpstr>
      <vt:lpstr>Wingdings 2</vt:lpstr>
      <vt:lpstr>1_SoftUni3_1</vt:lpstr>
      <vt:lpstr>JS for Front-End</vt:lpstr>
      <vt:lpstr>Table of Content</vt:lpstr>
      <vt:lpstr>Have a Question?</vt:lpstr>
      <vt:lpstr>PowerPoint Presentation</vt:lpstr>
      <vt:lpstr>Bootstrap</vt:lpstr>
      <vt:lpstr>PowerPoint Presentation</vt:lpstr>
      <vt:lpstr>Include from a Bootstrap CDN - CSS</vt:lpstr>
      <vt:lpstr>Include from a BootstrapCDN – JS</vt:lpstr>
      <vt:lpstr>Download Resources</vt:lpstr>
      <vt:lpstr>PowerPoint Presentation</vt:lpstr>
      <vt:lpstr>Bootstrap Grid System Demo</vt:lpstr>
      <vt:lpstr>Bootstrap Containers</vt:lpstr>
      <vt:lpstr>Column Classes</vt:lpstr>
      <vt:lpstr>Color</vt:lpstr>
      <vt:lpstr>Background Color</vt:lpstr>
      <vt:lpstr>Problem: Grid System</vt:lpstr>
      <vt:lpstr>PowerPoint Presentation</vt:lpstr>
      <vt:lpstr>Bootswatch</vt:lpstr>
      <vt:lpstr>PowerPoint Presentation</vt:lpstr>
      <vt:lpstr>Page Header and Breadcrumbs</vt:lpstr>
      <vt:lpstr>Button Groups</vt:lpstr>
      <vt:lpstr>Alerts</vt:lpstr>
      <vt:lpstr>Nav and Navbar</vt:lpstr>
      <vt:lpstr>Nav and Navbar with Bootstrap </vt:lpstr>
      <vt:lpstr>Problem: Navigation Bar </vt:lpstr>
      <vt:lpstr>Solution: Navigation Bar</vt:lpstr>
      <vt:lpstr>Solution: Navigation Bar (2)</vt:lpstr>
      <vt:lpstr>Forms</vt:lpstr>
      <vt:lpstr>Forms (2)</vt:lpstr>
      <vt:lpstr>Tables</vt:lpstr>
      <vt:lpstr>Jumbotron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Bootstrap</dc:title>
  <dc:creator>Alen Paunov</dc:creator>
  <cp:keywords>JS, JavaScript, programming, course, SoftUni, Software University</cp:keywords>
  <cp:lastModifiedBy>Hristomir Asenov</cp:lastModifiedBy>
  <cp:revision>343</cp:revision>
  <dcterms:created xsi:type="dcterms:W3CDTF">2018-05-23T13:08:44Z</dcterms:created>
  <dcterms:modified xsi:type="dcterms:W3CDTF">2019-08-02T14:53:01Z</dcterms:modified>
  <cp:category>JS, JavaScript, front-end, ES6, ES2015, ES2016, ES2017, Web development, computer programming, programming</cp:category>
</cp:coreProperties>
</file>