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9" r:id="rId5"/>
    <p:sldId id="270" r:id="rId6"/>
    <p:sldId id="302" r:id="rId7"/>
    <p:sldId id="271" r:id="rId8"/>
    <p:sldId id="297" r:id="rId9"/>
    <p:sldId id="306" r:id="rId10"/>
    <p:sldId id="305" r:id="rId11"/>
    <p:sldId id="307" r:id="rId12"/>
    <p:sldId id="309" r:id="rId13"/>
    <p:sldId id="310" r:id="rId14"/>
    <p:sldId id="311" r:id="rId15"/>
    <p:sldId id="312" r:id="rId16"/>
    <p:sldId id="290" r:id="rId17"/>
    <p:sldId id="291" r:id="rId18"/>
    <p:sldId id="581" r:id="rId19"/>
    <p:sldId id="582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03F42F-7FAB-4BFE-A830-75B7FC20261B}">
          <p14:sldIdLst>
            <p14:sldId id="257"/>
            <p14:sldId id="258"/>
            <p14:sldId id="259"/>
          </p14:sldIdLst>
        </p14:section>
        <p14:section name="Introduction" id="{C38631A5-4DA6-4539-A750-36A669F02829}">
          <p14:sldIdLst>
            <p14:sldId id="269"/>
            <p14:sldId id="270"/>
            <p14:sldId id="302"/>
            <p14:sldId id="271"/>
          </p14:sldIdLst>
        </p14:section>
        <p14:section name="Basic Builds" id="{832A730B-6DF4-4D62-94C6-3442A0F33CD4}">
          <p14:sldIdLst>
            <p14:sldId id="297"/>
            <p14:sldId id="306"/>
            <p14:sldId id="305"/>
            <p14:sldId id="307"/>
          </p14:sldIdLst>
        </p14:section>
        <p14:section name="Configuration" id="{65DD06DE-7403-436C-BDE1-68A1445AF1E0}">
          <p14:sldIdLst>
            <p14:sldId id="309"/>
            <p14:sldId id="310"/>
            <p14:sldId id="311"/>
            <p14:sldId id="312"/>
          </p14:sldIdLst>
        </p14:section>
        <p14:section name="Summary" id="{26F5F0CE-AAA3-404C-838A-A98D19DD7ACF}">
          <p14:sldIdLst>
            <p14:sldId id="290"/>
            <p14:sldId id="291"/>
            <p14:sldId id="581"/>
            <p14:sldId id="582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CA5E8-1D35-430A-9679-BFE021D8606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0ABB5-8E18-4608-B4D6-B45CC4624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61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58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3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40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26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4065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004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0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7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60D4550-665D-4558-9D09-5692A5838409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E5A48B-8711-44BC-987E-8599FC8435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68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62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6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8.png"/><Relationship Id="rId22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6.gif"/><Relationship Id="rId4" Type="http://schemas.openxmlformats.org/officeDocument/2006/relationships/image" Target="../media/image63.jpeg"/><Relationship Id="rId9" Type="http://schemas.openxmlformats.org/officeDocument/2006/relationships/hyperlink" Target="https://www.lukane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Process, Basic Builds, Configuration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701348" y="6298912"/>
            <a:ext cx="1702434" cy="351754"/>
          </a:xfrm>
        </p:spPr>
        <p:txBody>
          <a:bodyPr/>
          <a:lstStyle/>
          <a:p>
            <a:r>
              <a:rPr lang="en-US" sz="1800" dirty="0">
                <a:hlinkClick r:id="rId2"/>
              </a:rPr>
              <a:t>http://softuni.bg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245487"/>
            <a:ext cx="47339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Adjust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dirty="0"/>
              <a:t> to prevent an accidental publish of code:</a:t>
            </a:r>
          </a:p>
          <a:p>
            <a:pPr lvl="1"/>
            <a:r>
              <a:rPr lang="en-US" sz="3000" dirty="0"/>
              <a:t>Mark the package as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private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latin typeface="+mj-lt"/>
              </a:rPr>
              <a:t>Remove the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main</a:t>
            </a:r>
            <a:r>
              <a:rPr lang="en-US" sz="3000" dirty="0">
                <a:latin typeface="+mj-lt"/>
              </a:rPr>
              <a:t> entry</a:t>
            </a:r>
          </a:p>
          <a:p>
            <a:pPr marL="609219" lvl="1" indent="0">
              <a:buClr>
                <a:schemeClr val="tx1"/>
              </a:buClr>
              <a:buNone/>
            </a:pPr>
            <a:endParaRPr lang="en-US" sz="3000" dirty="0"/>
          </a:p>
          <a:p>
            <a:pPr lvl="1">
              <a:buClr>
                <a:schemeClr val="tx1"/>
              </a:buClr>
            </a:pPr>
            <a:endParaRPr lang="en-US" sz="3000" dirty="0"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2647" y="3629901"/>
            <a:ext cx="5593138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"main": "index.js",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remove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4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Bundle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a project for </a:t>
            </a:r>
            <a:r>
              <a:rPr lang="en-US" sz="3200" b="1" dirty="0">
                <a:solidFill>
                  <a:schemeClr val="bg1"/>
                </a:solidFill>
              </a:rPr>
              <a:t>locally</a:t>
            </a:r>
            <a:r>
              <a:rPr lang="en-US" sz="3200" dirty="0"/>
              <a:t> installed </a:t>
            </a:r>
            <a:r>
              <a:rPr lang="en-US" sz="3200" dirty="0" err="1"/>
              <a:t>webpack</a:t>
            </a:r>
            <a:r>
              <a:rPr lang="en-US" sz="3200" dirty="0"/>
              <a:t>, run </a:t>
            </a:r>
            <a:br>
              <a:rPr lang="en-US" sz="3200" dirty="0"/>
            </a:br>
            <a:r>
              <a:rPr lang="en-US" sz="3200" dirty="0"/>
              <a:t>either of the following commands: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 the main JS file is not named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  <a:r>
              <a:rPr lang="en-US" sz="3200" dirty="0"/>
              <a:t>, execute the </a:t>
            </a:r>
            <a:br>
              <a:rPr lang="en-US" sz="3200" dirty="0"/>
            </a:br>
            <a:r>
              <a:rPr lang="en-US" sz="3200" dirty="0"/>
              <a:t>following command to specify the name: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8846" y="3346980"/>
            <a:ext cx="487903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.\node_modules\.bin\webpack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727" y="2470458"/>
            <a:ext cx="244063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npx webpack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727" y="5607086"/>
            <a:ext cx="7654833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\.node_modules\.bin\webpack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.\src\myIndex.js</a:t>
            </a:r>
          </a:p>
        </p:txBody>
      </p:sp>
    </p:spTree>
    <p:extLst>
      <p:ext uri="{BB962C8B-B14F-4D97-AF65-F5344CB8AC3E}">
        <p14:creationId xmlns:p14="http://schemas.microsoft.com/office/powerpoint/2010/main" val="10155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webpack.config.js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2" y="142618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9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r>
              <a:rPr lang="en-US" sz="3200" dirty="0"/>
              <a:t> in your project folder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Entry</a:t>
            </a:r>
            <a:r>
              <a:rPr lang="en-US" sz="3000" dirty="0"/>
              <a:t> - the name of the </a:t>
            </a:r>
            <a:r>
              <a:rPr lang="en-US" sz="3000" b="1" dirty="0">
                <a:solidFill>
                  <a:schemeClr val="bg1"/>
                </a:solidFill>
              </a:rPr>
              <a:t>main source code </a:t>
            </a:r>
            <a:r>
              <a:rPr lang="en-US" sz="30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Filename</a:t>
            </a:r>
            <a:r>
              <a:rPr lang="en-US" sz="3000" dirty="0"/>
              <a:t> - the name of the file with </a:t>
            </a:r>
            <a:r>
              <a:rPr lang="en-US" sz="3000" b="1" dirty="0">
                <a:solidFill>
                  <a:schemeClr val="bg1"/>
                </a:solidFill>
              </a:rPr>
              <a:t>minified code</a:t>
            </a:r>
          </a:p>
          <a:p>
            <a:pPr marL="609219" lvl="1" indent="0">
              <a:buNone/>
            </a:pPr>
            <a:endParaRPr lang="en-US" sz="3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74448" y="3149398"/>
            <a:ext cx="7722127" cy="32477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const path = require('path');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module.exports =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entry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./src/index.js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output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path.resolve(__dirname, 'dist')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80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Configuration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build</a:t>
            </a:r>
            <a:r>
              <a:rPr lang="en-US" sz="3200" dirty="0"/>
              <a:t> again using the new </a:t>
            </a:r>
            <a:r>
              <a:rPr lang="en-US" sz="3200" b="1" dirty="0">
                <a:solidFill>
                  <a:schemeClr val="bg1"/>
                </a:solidFill>
              </a:rPr>
              <a:t>configuration</a:t>
            </a:r>
            <a:r>
              <a:rPr lang="en-US" sz="3200" dirty="0"/>
              <a:t> file, </a:t>
            </a:r>
            <a:br>
              <a:rPr lang="en-US" sz="3200" dirty="0"/>
            </a:br>
            <a:r>
              <a:rPr lang="en-US" sz="3200" dirty="0"/>
              <a:t>use the following command: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To use the '</a:t>
            </a:r>
            <a:r>
              <a:rPr lang="en-US" sz="3200" b="1" dirty="0" err="1">
                <a:solidFill>
                  <a:schemeClr val="bg1"/>
                </a:solidFill>
              </a:rPr>
              <a:t>npm</a:t>
            </a:r>
            <a:r>
              <a:rPr lang="en-US" sz="3200" b="1" dirty="0">
                <a:solidFill>
                  <a:schemeClr val="bg1"/>
                </a:solidFill>
              </a:rPr>
              <a:t> run build</a:t>
            </a:r>
            <a:r>
              <a:rPr lang="en-US" sz="3200" dirty="0"/>
              <a:t>'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command, adjust the </a:t>
            </a:r>
            <a:br>
              <a:rPr lang="en-US" sz="3200" dirty="0"/>
            </a:b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package.json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/>
              <a:t>file by adding a '</a:t>
            </a:r>
            <a:r>
              <a:rPr lang="en-US" sz="3200" b="1" dirty="0" err="1">
                <a:solidFill>
                  <a:schemeClr val="bg1"/>
                </a:solidFill>
              </a:rPr>
              <a:t>npm</a:t>
            </a:r>
            <a:r>
              <a:rPr lang="en-US" sz="3200" b="1" dirty="0">
                <a:solidFill>
                  <a:schemeClr val="bg1"/>
                </a:solidFill>
              </a:rPr>
              <a:t> script</a:t>
            </a:r>
            <a:r>
              <a:rPr lang="en-US" sz="3200" dirty="0"/>
              <a:t>':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65826" y="2446533"/>
            <a:ext cx="680963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npx webpack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--config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webpack.config.js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65826" y="4888556"/>
            <a:ext cx="4365516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"scripts" : 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         	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":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574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import</a:t>
            </a:r>
            <a:r>
              <a:rPr lang="en-US" sz="3200" dirty="0"/>
              <a:t> a CSS file within a JavaScript module, install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style-loader</a:t>
            </a:r>
            <a:r>
              <a:rPr lang="en-US" sz="3200" dirty="0"/>
              <a:t> and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-loader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Add the following code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webpack.config.js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1088" y="2304665"/>
            <a:ext cx="8185586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--save-dev style-loader css-loader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61088" y="3674936"/>
            <a:ext cx="5075273" cy="2859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module: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rules: [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/\.css$/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: [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style-loader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 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css-loader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] }</a:t>
            </a:r>
          </a:p>
        </p:txBody>
      </p:sp>
    </p:spTree>
    <p:extLst>
      <p:ext uri="{BB962C8B-B14F-4D97-AF65-F5344CB8AC3E}">
        <p14:creationId xmlns:p14="http://schemas.microsoft.com/office/powerpoint/2010/main" val="41023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9504" y="1322711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447086" y="1774287"/>
            <a:ext cx="8774004" cy="499716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Webpack</a:t>
            </a:r>
            <a:r>
              <a:rPr lang="en-US" sz="3400" dirty="0">
                <a:solidFill>
                  <a:schemeClr val="bg2"/>
                </a:solidFill>
              </a:rPr>
              <a:t> is a </a:t>
            </a:r>
            <a:r>
              <a:rPr lang="en-US" sz="3400" b="1" dirty="0">
                <a:solidFill>
                  <a:schemeClr val="bg1"/>
                </a:solidFill>
              </a:rPr>
              <a:t>module bundler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It comes with its </a:t>
            </a:r>
            <a:r>
              <a:rPr lang="en-US" sz="3400" b="1" dirty="0">
                <a:solidFill>
                  <a:schemeClr val="bg1"/>
                </a:solidFill>
              </a:rPr>
              <a:t>own</a:t>
            </a:r>
            <a:r>
              <a:rPr lang="en-US" sz="3400" dirty="0">
                <a:solidFill>
                  <a:schemeClr val="bg2"/>
                </a:solidFill>
              </a:rPr>
              <a:t> development </a:t>
            </a:r>
            <a:r>
              <a:rPr lang="en-US" sz="3400" b="1" dirty="0">
                <a:solidFill>
                  <a:schemeClr val="bg1"/>
                </a:solidFill>
              </a:rPr>
              <a:t>server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The "</a:t>
            </a:r>
            <a:r>
              <a:rPr lang="en-US" sz="3400" b="1" dirty="0">
                <a:solidFill>
                  <a:schemeClr val="bg1"/>
                </a:solidFill>
              </a:rPr>
              <a:t>distribution</a:t>
            </a:r>
            <a:r>
              <a:rPr lang="en-US" sz="3400" dirty="0">
                <a:solidFill>
                  <a:schemeClr val="bg2"/>
                </a:solidFill>
              </a:rPr>
              <a:t>" code is the </a:t>
            </a:r>
            <a:r>
              <a:rPr lang="en-US" sz="3400" b="1" dirty="0">
                <a:solidFill>
                  <a:schemeClr val="bg1"/>
                </a:solidFill>
              </a:rPr>
              <a:t>minimized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and </a:t>
            </a:r>
            <a:r>
              <a:rPr lang="en-US" sz="3400" b="1" dirty="0">
                <a:solidFill>
                  <a:schemeClr val="bg1"/>
                </a:solidFill>
              </a:rPr>
              <a:t>optimized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output</a:t>
            </a:r>
            <a:r>
              <a:rPr lang="en-US" sz="3400" dirty="0">
                <a:solidFill>
                  <a:schemeClr val="bg2"/>
                </a:solidFill>
              </a:rPr>
              <a:t> of the </a:t>
            </a:r>
            <a:r>
              <a:rPr lang="en-US" sz="3400" b="1" dirty="0">
                <a:solidFill>
                  <a:schemeClr val="bg1"/>
                </a:solidFill>
              </a:rPr>
              <a:t>build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process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To </a:t>
            </a:r>
            <a:r>
              <a:rPr lang="en-US" b="1" dirty="0">
                <a:solidFill>
                  <a:schemeClr val="bg1"/>
                </a:solidFill>
              </a:rPr>
              <a:t>load CSS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images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2"/>
                </a:solidFill>
              </a:rPr>
              <a:t>, certain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>
                <a:solidFill>
                  <a:schemeClr val="bg2"/>
                </a:solidFill>
              </a:rPr>
              <a:t> have to be </a:t>
            </a:r>
            <a:r>
              <a:rPr lang="en-US" b="1" dirty="0">
                <a:solidFill>
                  <a:schemeClr val="bg1"/>
                </a:solidFill>
              </a:rPr>
              <a:t>installed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imported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https://softuni.bg/courses/js-apps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2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Webpack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Build Process</a:t>
            </a:r>
          </a:p>
          <a:p>
            <a:r>
              <a:rPr lang="en-US" dirty="0"/>
              <a:t>Basic Builds</a:t>
            </a:r>
          </a:p>
          <a:p>
            <a:pPr lvl="1"/>
            <a:r>
              <a:rPr lang="en-US" dirty="0"/>
              <a:t>Creating a Bundle</a:t>
            </a:r>
          </a:p>
          <a:p>
            <a:r>
              <a:rPr lang="en-US" dirty="0"/>
              <a:t>Configuration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22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#JS-CORE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 bwMode="auto">
          <a:xfrm>
            <a:off x="4219574" y="762000"/>
            <a:ext cx="3705226" cy="3753846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Wicked Smart Module Bundler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9" y="1750387"/>
            <a:ext cx="6260172" cy="24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69418" y="1759130"/>
            <a:ext cx="10744799" cy="4772273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en-US" sz="3000" dirty="0"/>
              <a:t>Bundles </a:t>
            </a:r>
            <a:r>
              <a:rPr lang="en-US" sz="3000" b="1" dirty="0">
                <a:solidFill>
                  <a:schemeClr val="bg1"/>
                </a:solidFill>
              </a:rPr>
              <a:t>JavaScript</a:t>
            </a:r>
            <a:r>
              <a:rPr lang="en-US" sz="3000" dirty="0"/>
              <a:t> files for usage in a </a:t>
            </a:r>
            <a:r>
              <a:rPr lang="en-US" sz="3000" b="1" dirty="0">
                <a:solidFill>
                  <a:schemeClr val="bg1"/>
                </a:solidFill>
              </a:rPr>
              <a:t>browser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Supports </a:t>
            </a:r>
            <a:r>
              <a:rPr lang="en-US" sz="3000" b="1" dirty="0">
                <a:solidFill>
                  <a:schemeClr val="bg1"/>
                </a:solidFill>
              </a:rPr>
              <a:t>dependency</a:t>
            </a:r>
            <a:r>
              <a:rPr lang="en-US" sz="3000" dirty="0"/>
              <a:t> management</a:t>
            </a:r>
          </a:p>
          <a:p>
            <a:pPr lvl="1"/>
            <a:r>
              <a:rPr lang="en-US" sz="3000" dirty="0"/>
              <a:t>Can load any </a:t>
            </a:r>
            <a:r>
              <a:rPr lang="en-US" sz="3000" b="1" dirty="0">
                <a:solidFill>
                  <a:schemeClr val="bg1"/>
                </a:solidFill>
              </a:rPr>
              <a:t>3</a:t>
            </a:r>
            <a:r>
              <a:rPr lang="en-US" sz="3000" b="1" baseline="30000" dirty="0">
                <a:solidFill>
                  <a:schemeClr val="bg1"/>
                </a:solidFill>
              </a:rPr>
              <a:t>rd</a:t>
            </a:r>
            <a:r>
              <a:rPr lang="en-US" sz="3000" b="1" dirty="0">
                <a:solidFill>
                  <a:schemeClr val="bg1"/>
                </a:solidFill>
              </a:rPr>
              <a:t> party library </a:t>
            </a:r>
            <a:r>
              <a:rPr lang="en-US" sz="3000" dirty="0"/>
              <a:t>as a </a:t>
            </a:r>
            <a:r>
              <a:rPr lang="en-US" sz="3000" b="1" dirty="0">
                <a:solidFill>
                  <a:schemeClr val="bg1"/>
                </a:solidFill>
              </a:rPr>
              <a:t>module</a:t>
            </a:r>
          </a:p>
          <a:p>
            <a:pPr lvl="1"/>
            <a:r>
              <a:rPr lang="en-US" sz="3000" dirty="0"/>
              <a:t>Comes with it's </a:t>
            </a:r>
            <a:r>
              <a:rPr lang="en-US" sz="3000" b="1" dirty="0">
                <a:solidFill>
                  <a:schemeClr val="bg1"/>
                </a:solidFill>
              </a:rPr>
              <a:t>own</a:t>
            </a:r>
            <a:r>
              <a:rPr lang="en-US" sz="3000" dirty="0"/>
              <a:t> development </a:t>
            </a:r>
            <a:r>
              <a:rPr lang="en-US" sz="3000" b="1" dirty="0">
                <a:solidFill>
                  <a:schemeClr val="bg1"/>
                </a:solidFill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Webpack?	</a:t>
            </a:r>
            <a:endParaRPr lang="en-US" dirty="0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119467" y="4876363"/>
            <a:ext cx="1327152" cy="483066"/>
            <a:chOff x="2034098" y="5171375"/>
            <a:chExt cx="1327152" cy="48306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712" y="5171375"/>
              <a:ext cx="483066" cy="48306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034098" y="5251325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6" name="Групиране 5"/>
          <p:cNvGrpSpPr/>
          <p:nvPr/>
        </p:nvGrpSpPr>
        <p:grpSpPr>
          <a:xfrm>
            <a:off x="3297999" y="4875498"/>
            <a:ext cx="1327152" cy="483066"/>
            <a:chOff x="2271826" y="4796413"/>
            <a:chExt cx="1327152" cy="483066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6181" y="4796413"/>
              <a:ext cx="483066" cy="48306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2271826" y="4876363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5" name="Групиране 4"/>
          <p:cNvGrpSpPr/>
          <p:nvPr/>
        </p:nvGrpSpPr>
        <p:grpSpPr>
          <a:xfrm>
            <a:off x="3705307" y="4875499"/>
            <a:ext cx="1327152" cy="483066"/>
            <a:chOff x="2513359" y="4438857"/>
            <a:chExt cx="1327152" cy="483066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714" y="4438857"/>
              <a:ext cx="483066" cy="483066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513359" y="4518807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11" name="Групиране 10"/>
          <p:cNvGrpSpPr/>
          <p:nvPr/>
        </p:nvGrpSpPr>
        <p:grpSpPr>
          <a:xfrm>
            <a:off x="5920882" y="4835123"/>
            <a:ext cx="1327152" cy="565546"/>
            <a:chOff x="5730575" y="4847362"/>
            <a:chExt cx="1327152" cy="565546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4847362"/>
              <a:ext cx="565546" cy="56554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730575" y="4978745"/>
              <a:ext cx="132715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b="1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JS</a:t>
              </a:r>
            </a:p>
          </p:txBody>
        </p:sp>
      </p:grpSp>
      <p:grpSp>
        <p:nvGrpSpPr>
          <p:cNvPr id="9" name="Групиране 8"/>
          <p:cNvGrpSpPr/>
          <p:nvPr/>
        </p:nvGrpSpPr>
        <p:grpSpPr>
          <a:xfrm>
            <a:off x="3297999" y="5839121"/>
            <a:ext cx="1327152" cy="483066"/>
            <a:chOff x="2650624" y="5933795"/>
            <a:chExt cx="1327152" cy="483066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876" y="5933795"/>
              <a:ext cx="483066" cy="483066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2650624" y="6045118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8" name="Групиране 7"/>
          <p:cNvGrpSpPr/>
          <p:nvPr/>
        </p:nvGrpSpPr>
        <p:grpSpPr>
          <a:xfrm>
            <a:off x="4115038" y="5835807"/>
            <a:ext cx="1327152" cy="483066"/>
            <a:chOff x="3088727" y="5632517"/>
            <a:chExt cx="1327152" cy="483066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476" y="5632517"/>
              <a:ext cx="483066" cy="483066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088727" y="5737342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0" name="Групиране 9"/>
          <p:cNvGrpSpPr/>
          <p:nvPr/>
        </p:nvGrpSpPr>
        <p:grpSpPr>
          <a:xfrm>
            <a:off x="3705307" y="5845343"/>
            <a:ext cx="1327152" cy="483066"/>
            <a:chOff x="3124900" y="6207876"/>
            <a:chExt cx="1327152" cy="483066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649" y="6207876"/>
              <a:ext cx="483066" cy="483066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124900" y="6312701"/>
              <a:ext cx="132715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2" name="Групиране 11"/>
          <p:cNvGrpSpPr/>
          <p:nvPr/>
        </p:nvGrpSpPr>
        <p:grpSpPr>
          <a:xfrm>
            <a:off x="5920882" y="5797881"/>
            <a:ext cx="1327152" cy="565546"/>
            <a:chOff x="5730575" y="5892017"/>
            <a:chExt cx="1327152" cy="5655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13" name="Групиране 12"/>
          <p:cNvGrpSpPr/>
          <p:nvPr/>
        </p:nvGrpSpPr>
        <p:grpSpPr>
          <a:xfrm>
            <a:off x="7752534" y="4922122"/>
            <a:ext cx="1715297" cy="1390579"/>
            <a:chOff x="7036576" y="4922122"/>
            <a:chExt cx="1715297" cy="139057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3218" y="4922122"/>
              <a:ext cx="1390579" cy="1390579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7036576" y="5459173"/>
              <a:ext cx="1715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nsolas" panose="020B0609020204030204" pitchFamily="49" charset="0"/>
                </a:rPr>
                <a:t>Bundle</a:t>
              </a:r>
            </a:p>
          </p:txBody>
        </p:sp>
      </p:grpSp>
      <p:sp>
        <p:nvSpPr>
          <p:cNvPr id="59" name="Right Arrow 58"/>
          <p:cNvSpPr/>
          <p:nvPr/>
        </p:nvSpPr>
        <p:spPr bwMode="auto">
          <a:xfrm>
            <a:off x="5453435" y="5015467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Right Arrow 60"/>
          <p:cNvSpPr/>
          <p:nvPr/>
        </p:nvSpPr>
        <p:spPr bwMode="auto">
          <a:xfrm rot="1398265">
            <a:off x="7071901" y="5148655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6957" y="934800"/>
            <a:ext cx="96973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One of the newest tools, combining </a:t>
            </a:r>
            <a:r>
              <a:rPr lang="en-US" sz="3000" b="1" dirty="0">
                <a:solidFill>
                  <a:schemeClr val="bg1"/>
                </a:solidFill>
              </a:rPr>
              <a:t>build</a:t>
            </a:r>
            <a:r>
              <a:rPr lang="en-US" sz="3000" dirty="0"/>
              <a:t> steps and </a:t>
            </a:r>
            <a:r>
              <a:rPr lang="en-US" sz="3000" b="1" dirty="0">
                <a:solidFill>
                  <a:schemeClr val="bg1"/>
                </a:solidFill>
              </a:rPr>
              <a:t>bundling</a:t>
            </a:r>
          </a:p>
        </p:txBody>
      </p:sp>
      <p:sp>
        <p:nvSpPr>
          <p:cNvPr id="31" name="Right Arrow 58"/>
          <p:cNvSpPr/>
          <p:nvPr/>
        </p:nvSpPr>
        <p:spPr bwMode="auto">
          <a:xfrm>
            <a:off x="5442190" y="5978133"/>
            <a:ext cx="531690" cy="254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ight Arrow 60"/>
          <p:cNvSpPr/>
          <p:nvPr/>
        </p:nvSpPr>
        <p:spPr bwMode="auto">
          <a:xfrm rot="20602088">
            <a:off x="7081711" y="5919359"/>
            <a:ext cx="708415" cy="243538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1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31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r>
              <a:rPr lang="en-US" sz="3200" noProof="1"/>
              <a:t>Install </a:t>
            </a:r>
            <a:r>
              <a:rPr lang="en-US" sz="3200" b="1" noProof="1">
                <a:solidFill>
                  <a:schemeClr val="bg1"/>
                </a:solidFill>
              </a:rPr>
              <a:t>Webpack</a:t>
            </a:r>
            <a:r>
              <a:rPr lang="en-US" sz="3200" noProof="1"/>
              <a:t> via </a:t>
            </a:r>
            <a:r>
              <a:rPr lang="en-US" sz="3200" b="1" noProof="1">
                <a:solidFill>
                  <a:schemeClr val="bg1"/>
                </a:solidFill>
              </a:rPr>
              <a:t>npm locally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--save-dev </a:t>
            </a:r>
            <a:r>
              <a:rPr lang="en-US" sz="3000" noProof="1"/>
              <a:t>is used for production mode (</a:t>
            </a:r>
            <a:r>
              <a:rPr lang="en-US" sz="3000" b="1" noProof="1">
                <a:solidFill>
                  <a:schemeClr val="bg1"/>
                </a:solidFill>
              </a:rPr>
              <a:t>development dependency</a:t>
            </a:r>
            <a:r>
              <a:rPr lang="en-US" sz="3000" noProof="1"/>
              <a:t>)</a:t>
            </a:r>
          </a:p>
          <a:p>
            <a:endParaRPr lang="en-US" sz="3200" b="1" noProof="1">
              <a:solidFill>
                <a:schemeClr val="bg1"/>
              </a:solidFill>
            </a:endParaRPr>
          </a:p>
          <a:p>
            <a:endParaRPr lang="en-US" sz="3200" b="1" noProof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noProof="1"/>
              <a:t>Install the </a:t>
            </a:r>
            <a:r>
              <a:rPr lang="en-US" sz="3200" b="1" noProof="1">
                <a:solidFill>
                  <a:schemeClr val="bg1"/>
                </a:solidFill>
              </a:rPr>
              <a:t>Webpack-cli</a:t>
            </a:r>
            <a:r>
              <a:rPr lang="en-US" sz="3200" noProof="1"/>
              <a:t> 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Used to run Webpack on the </a:t>
            </a:r>
            <a:r>
              <a:rPr lang="en-US" sz="3000" b="1" noProof="1">
                <a:solidFill>
                  <a:schemeClr val="bg1"/>
                </a:solidFill>
              </a:rPr>
              <a:t>command line</a:t>
            </a:r>
          </a:p>
          <a:p>
            <a:pPr>
              <a:buClr>
                <a:schemeClr val="tx1"/>
              </a:buClr>
            </a:pPr>
            <a:endParaRPr lang="en-US" sz="3200" b="1" noProof="1"/>
          </a:p>
          <a:p>
            <a:pPr>
              <a:buClr>
                <a:schemeClr val="tx1"/>
              </a:buClr>
            </a:pPr>
            <a:endParaRPr lang="en-US" sz="3600" b="1" noProof="1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CLI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03753" y="2487445"/>
            <a:ext cx="5270922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 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3753" y="5278742"/>
            <a:ext cx="5976317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webpack-cli --save-dev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5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7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2431848"/>
            <a:ext cx="565546" cy="565546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3321096"/>
            <a:ext cx="1390579" cy="139057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Webpack</a:t>
            </a:r>
            <a:r>
              <a:rPr lang="en-US" dirty="0"/>
              <a:t> Build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917276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0" y="2107099"/>
            <a:ext cx="3162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JS modules with dependencies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0085" y="3834176"/>
            <a:ext cx="2286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Stylesheets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3456" y="4936336"/>
            <a:ext cx="3009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Images and other assets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0022193" y="3762997"/>
            <a:ext cx="21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Deployment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58616" y="1918897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546027" y="192383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762228" y="3038312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0960" y="3010879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64" y="5123750"/>
            <a:ext cx="568024" cy="568024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60" y="5137591"/>
            <a:ext cx="568024" cy="568024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1" y="5137591"/>
            <a:ext cx="568024" cy="568024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567" y="5154132"/>
            <a:ext cx="568024" cy="568024"/>
          </a:xfrm>
          <a:prstGeom prst="rect">
            <a:avLst/>
          </a:prstGeom>
        </p:spPr>
      </p:pic>
      <p:sp>
        <p:nvSpPr>
          <p:cNvPr id="178" name="TextBox 177"/>
          <p:cNvSpPr txBox="1"/>
          <p:nvPr/>
        </p:nvSpPr>
        <p:spPr>
          <a:xfrm>
            <a:off x="7616838" y="3780000"/>
            <a:ext cx="1715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</a:rPr>
              <a:t>Bundle</a:t>
            </a:r>
          </a:p>
        </p:txBody>
      </p:sp>
      <p:sp>
        <p:nvSpPr>
          <p:cNvPr id="179" name="Right Arrow 178"/>
          <p:cNvSpPr/>
          <p:nvPr/>
        </p:nvSpPr>
        <p:spPr bwMode="auto">
          <a:xfrm>
            <a:off x="4898112" y="257909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Right Arrow 179"/>
          <p:cNvSpPr/>
          <p:nvPr/>
        </p:nvSpPr>
        <p:spPr bwMode="auto">
          <a:xfrm>
            <a:off x="4898112" y="4068501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Right Arrow 180"/>
          <p:cNvSpPr/>
          <p:nvPr/>
        </p:nvSpPr>
        <p:spPr bwMode="auto">
          <a:xfrm>
            <a:off x="4904345" y="5305123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" name="Right Arrow 181"/>
          <p:cNvSpPr/>
          <p:nvPr/>
        </p:nvSpPr>
        <p:spPr bwMode="auto">
          <a:xfrm rot="1524219">
            <a:off x="6843127" y="2884550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" name="Right Arrow 182"/>
          <p:cNvSpPr/>
          <p:nvPr/>
        </p:nvSpPr>
        <p:spPr bwMode="auto">
          <a:xfrm>
            <a:off x="6782957" y="4074833"/>
            <a:ext cx="847542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" name="Right Arrow 184"/>
          <p:cNvSpPr/>
          <p:nvPr/>
        </p:nvSpPr>
        <p:spPr bwMode="auto">
          <a:xfrm>
            <a:off x="9113539" y="3912364"/>
            <a:ext cx="943544" cy="267219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5648443" y="2519543"/>
            <a:ext cx="13271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>
                <a:solidFill>
                  <a:schemeClr val="accent3"/>
                </a:solidFill>
                <a:latin typeface="Consolas" panose="020B0609020204030204" pitchFamily="49" charset="0"/>
              </a:rPr>
              <a:t>JS</a:t>
            </a:r>
          </a:p>
        </p:txBody>
      </p:sp>
      <p:grpSp>
        <p:nvGrpSpPr>
          <p:cNvPr id="9" name="Групиране 8"/>
          <p:cNvGrpSpPr/>
          <p:nvPr/>
        </p:nvGrpSpPr>
        <p:grpSpPr>
          <a:xfrm>
            <a:off x="3148003" y="1775030"/>
            <a:ext cx="1377890" cy="1694014"/>
            <a:chOff x="2985518" y="1669825"/>
            <a:chExt cx="1377890" cy="1694014"/>
          </a:xfrm>
        </p:grpSpPr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518" y="1669825"/>
              <a:ext cx="565546" cy="565546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929" y="1674760"/>
              <a:ext cx="565546" cy="565546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9130" y="2798293"/>
              <a:ext cx="565546" cy="565546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7862" y="2779913"/>
              <a:ext cx="565546" cy="565546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3253742" y="229549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3505092" y="1952598"/>
              <a:ext cx="339726" cy="9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3508673" y="3088267"/>
              <a:ext cx="319943" cy="97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3509013" y="2310998"/>
              <a:ext cx="316022" cy="4324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7"/>
            <p:cNvCxnSpPr/>
            <p:nvPr/>
          </p:nvCxnSpPr>
          <p:spPr>
            <a:xfrm>
              <a:off x="4048688" y="2273349"/>
              <a:ext cx="0" cy="4720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Групиране 72"/>
          <p:cNvGrpSpPr/>
          <p:nvPr/>
        </p:nvGrpSpPr>
        <p:grpSpPr>
          <a:xfrm>
            <a:off x="2744067" y="3902816"/>
            <a:ext cx="1327152" cy="565546"/>
            <a:chOff x="5730575" y="5892017"/>
            <a:chExt cx="1327152" cy="565546"/>
          </a:xfrm>
        </p:grpSpPr>
        <p:pic>
          <p:nvPicPr>
            <p:cNvPr id="74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5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6" name="Групиране 75"/>
          <p:cNvGrpSpPr/>
          <p:nvPr/>
        </p:nvGrpSpPr>
        <p:grpSpPr>
          <a:xfrm>
            <a:off x="3539013" y="3919338"/>
            <a:ext cx="1327152" cy="565546"/>
            <a:chOff x="5730575" y="5892017"/>
            <a:chExt cx="1327152" cy="565546"/>
          </a:xfrm>
        </p:grpSpPr>
        <p:pic>
          <p:nvPicPr>
            <p:cNvPr id="77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78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grpSp>
        <p:nvGrpSpPr>
          <p:cNvPr id="79" name="Групиране 78"/>
          <p:cNvGrpSpPr/>
          <p:nvPr/>
        </p:nvGrpSpPr>
        <p:grpSpPr>
          <a:xfrm>
            <a:off x="5663764" y="3902816"/>
            <a:ext cx="1327152" cy="565546"/>
            <a:chOff x="5730575" y="5892017"/>
            <a:chExt cx="1327152" cy="565546"/>
          </a:xfrm>
        </p:grpSpPr>
        <p:pic>
          <p:nvPicPr>
            <p:cNvPr id="80" name="Picture 3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378" y="5892017"/>
              <a:ext cx="565546" cy="565546"/>
            </a:xfrm>
            <a:prstGeom prst="rect">
              <a:avLst/>
            </a:prstGeom>
          </p:spPr>
        </p:pic>
        <p:sp>
          <p:nvSpPr>
            <p:cNvPr id="81" name="TextBox 52"/>
            <p:cNvSpPr txBox="1"/>
            <p:nvPr/>
          </p:nvSpPr>
          <p:spPr>
            <a:xfrm>
              <a:off x="5730575" y="6029730"/>
              <a:ext cx="132715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CSS</a:t>
              </a:r>
            </a:p>
          </p:txBody>
        </p:sp>
      </p:grpSp>
      <p:sp>
        <p:nvSpPr>
          <p:cNvPr id="82" name="Right Arrow 182"/>
          <p:cNvSpPr/>
          <p:nvPr/>
        </p:nvSpPr>
        <p:spPr bwMode="auto">
          <a:xfrm rot="20146167">
            <a:off x="6762875" y="5105612"/>
            <a:ext cx="849171" cy="260887"/>
          </a:xfrm>
          <a:prstGeom prst="rightArrow">
            <a:avLst>
              <a:gd name="adj1" fmla="val 50000"/>
              <a:gd name="adj2" fmla="val 5265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064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224" grpId="0"/>
      <p:bldP spid="178" grpId="0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7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Builds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Creating a Bundle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13" y="1339763"/>
            <a:ext cx="2891934" cy="276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Run the following command to initialize a project:</a:t>
            </a:r>
          </a:p>
          <a:p>
            <a:endParaRPr lang="en-US" sz="3200" dirty="0"/>
          </a:p>
          <a:p>
            <a:r>
              <a:rPr lang="en-US" sz="3200" dirty="0"/>
              <a:t>Create a folder </a:t>
            </a:r>
            <a:r>
              <a:rPr lang="en-US" sz="3200" b="1" dirty="0" err="1">
                <a:solidFill>
                  <a:schemeClr val="bg1"/>
                </a:solidFill>
              </a:rPr>
              <a:t>src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Inside it create files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index.html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</a:p>
          <a:p>
            <a:r>
              <a:rPr lang="en-US" sz="3200" dirty="0"/>
              <a:t>The project directory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/>
              <a:t> should look like this: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92646" y="4450533"/>
            <a:ext cx="3346327" cy="2084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webpack-demo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|- package.json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|- /src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  |- index.html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  |- index.js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2646" y="1802461"/>
            <a:ext cx="278027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init --yes</a:t>
            </a:r>
          </a:p>
        </p:txBody>
      </p:sp>
    </p:spTree>
    <p:extLst>
      <p:ext uri="{BB962C8B-B14F-4D97-AF65-F5344CB8AC3E}">
        <p14:creationId xmlns:p14="http://schemas.microsoft.com/office/powerpoint/2010/main" val="998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714</TotalTime>
  <Words>595</Words>
  <Application>Microsoft Office PowerPoint</Application>
  <PresentationFormat>Widescreen</PresentationFormat>
  <Paragraphs>163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1_SoftUni3_1</vt:lpstr>
      <vt:lpstr>Webpack</vt:lpstr>
      <vt:lpstr>Table of Contents</vt:lpstr>
      <vt:lpstr>Have a Question?</vt:lpstr>
      <vt:lpstr>PowerPoint Presentation</vt:lpstr>
      <vt:lpstr>What is Webpack? </vt:lpstr>
      <vt:lpstr>Installation and CLI</vt:lpstr>
      <vt:lpstr>Webpack Build Process</vt:lpstr>
      <vt:lpstr>PowerPoint Presentation</vt:lpstr>
      <vt:lpstr>Getting Started</vt:lpstr>
      <vt:lpstr>Getting Started</vt:lpstr>
      <vt:lpstr>Creating a Bundle</vt:lpstr>
      <vt:lpstr>PowerPoint Presentation</vt:lpstr>
      <vt:lpstr>Creating Configuration</vt:lpstr>
      <vt:lpstr>Creating Configuration</vt:lpstr>
      <vt:lpstr>Loading CSS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Tools and Libraries</dc:title>
  <dc:creator>happy.bozanko@gmail.com</dc:creator>
  <cp:lastModifiedBy>Hristomir Asenov</cp:lastModifiedBy>
  <cp:revision>181</cp:revision>
  <dcterms:created xsi:type="dcterms:W3CDTF">2018-09-25T13:53:39Z</dcterms:created>
  <dcterms:modified xsi:type="dcterms:W3CDTF">2019-07-26T14:17:25Z</dcterms:modified>
</cp:coreProperties>
</file>