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7" r:id="rId2"/>
    <p:sldId id="258" r:id="rId3"/>
    <p:sldId id="259" r:id="rId4"/>
    <p:sldId id="289" r:id="rId5"/>
    <p:sldId id="260" r:id="rId6"/>
    <p:sldId id="261" r:id="rId7"/>
    <p:sldId id="262" r:id="rId8"/>
    <p:sldId id="263" r:id="rId9"/>
    <p:sldId id="264" r:id="rId10"/>
    <p:sldId id="265" r:id="rId11"/>
    <p:sldId id="292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0" r:id="rId32"/>
    <p:sldId id="291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40A221C-A2A8-4DF3-A7DC-EDC7FCEE39DD}">
          <p14:sldIdLst>
            <p14:sldId id="257"/>
            <p14:sldId id="258"/>
            <p14:sldId id="259"/>
          </p14:sldIdLst>
        </p14:section>
        <p14:section name="AJAX Concepts" id="{2B9D78CB-B2DB-4434-AEE8-BE6D4FCA82EA}">
          <p14:sldIdLst>
            <p14:sldId id="289"/>
            <p14:sldId id="260"/>
            <p14:sldId id="261"/>
          </p14:sldIdLst>
        </p14:section>
        <p14:section name="XMLHttpRequest" id="{FCDDC740-441B-49F0-9138-FBC4BB8EE4A0}">
          <p14:sldIdLst>
            <p14:sldId id="262"/>
            <p14:sldId id="263"/>
          </p14:sldIdLst>
        </p14:section>
        <p14:section name="jQuery AJAX" id="{6F73487D-8835-4BE2-93ED-B184648FB448}">
          <p14:sldIdLst>
            <p14:sldId id="264"/>
            <p14:sldId id="265"/>
            <p14:sldId id="292"/>
            <p14:sldId id="266"/>
            <p14:sldId id="267"/>
            <p14:sldId id="268"/>
            <p14:sldId id="269"/>
            <p14:sldId id="270"/>
          </p14:sldIdLst>
        </p14:section>
        <p14:section name="AJAX - Examples" id="{74E10507-F842-40D3-99AC-E2A55519190E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Live Exercises" id="{68B94FF5-64A7-4119-88CF-80A61E67E79D}">
          <p14:sldIdLst>
            <p14:sldId id="282"/>
          </p14:sldIdLst>
        </p14:section>
        <p14:section name="Summary" id="{66274954-71F0-4847-9F84-BA7024017980}">
          <p14:sldIdLst>
            <p14:sldId id="283"/>
            <p14:sldId id="284"/>
            <p14:sldId id="290"/>
            <p14:sldId id="291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89" d="100"/>
          <a:sy n="89" d="100"/>
        </p:scale>
        <p:origin x="63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77DF3-7C3E-4996-9B99-8DE8EB5F2AD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66DC9-4D50-47C3-9443-33C903B96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0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5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84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135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3523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757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3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72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A7AB86-0623-4E6E-9FA4-A61A1C6CAF3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91D8AA-8C36-4A89-9791-8216FD67ECB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33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AB86-0623-4E6E-9FA4-A61A1C6CAF3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D8AA-8C36-4A89-9791-8216FD67ECBB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69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AB86-0623-4E6E-9FA4-A61A1C6CAF3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D8AA-8C36-4A89-9791-8216FD67ECB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9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6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02113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0A7AB86-0623-4E6E-9FA4-A61A1C6CAF3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91D8AA-8C36-4A89-9791-8216FD67ECB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0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210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A7AB86-0623-4E6E-9FA4-A61A1C6CAF3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91D8AA-8C36-4A89-9791-8216FD67E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8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93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0A7AB86-0623-4E6E-9FA4-A61A1C6CAF3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91D8AA-8C36-4A89-9791-8216FD67E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1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0A7AB86-0623-4E6E-9FA4-A61A1C6CAF3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91D8AA-8C36-4A89-9791-8216FD67ECB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9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0A7AB86-0623-4E6E-9FA4-A61A1C6CAF3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91D8AA-8C36-4A89-9791-8216FD67ECB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04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60A7AB86-0623-4E6E-9FA4-A61A1C6CAF3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91D8AA-8C36-4A89-9791-8216FD67ECBB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8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0A7AB86-0623-4E6E-9FA4-A61A1C6CAF3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391D8AA-8C36-4A89-9791-8216FD67ECB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9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0A7AB86-0623-4E6E-9FA4-A61A1C6CAF3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391D8AA-8C36-4A89-9791-8216FD67ECB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48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68/Lab-AJAX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Access_control_CORS" TargetMode="External"/><Relationship Id="rId2" Type="http://schemas.openxmlformats.org/officeDocument/2006/relationships/hyperlink" Target="https://developer.mozilla.org/en-US/docs/Web/Security/Same-origin_policy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68/Lab-AJAX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console.firebase.google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68/Lab-AJAX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pp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1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0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4.png"/><Relationship Id="rId10" Type="http://schemas.openxmlformats.org/officeDocument/2006/relationships/image" Target="../media/image68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5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5.jpeg"/><Relationship Id="rId7" Type="http://schemas.openxmlformats.org/officeDocument/2006/relationships/image" Target="../media/image7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8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68/Lab-AJAX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/>
              <a:t>AJAX Concepts, </a:t>
            </a:r>
            <a:r>
              <a:rPr lang="en-US" sz="3600" noProof="1"/>
              <a:t>XMLHttpRequest</a:t>
            </a:r>
            <a:r>
              <a:rPr lang="en-US" sz="3600" dirty="0"/>
              <a:t>,</a:t>
            </a:r>
            <a:br>
              <a:rPr lang="en-US" sz="3600" dirty="0"/>
            </a:br>
            <a:r>
              <a:rPr lang="en-US" sz="3600" dirty="0"/>
              <a:t>jQuery AJAX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and jQuery AJAX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http://softuni.bg</a:t>
            </a:r>
            <a:endParaRPr lang="en-US" sz="1800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3A9578-2C87-4B20-9062-7992B6119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562670"/>
            <a:ext cx="2210565" cy="221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06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03268" y="1567541"/>
            <a:ext cx="9866811" cy="4820941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+mj-lt"/>
              </a:rPr>
              <a:t>Load</a:t>
            </a:r>
            <a:r>
              <a:rPr lang="en-US" sz="3000" dirty="0">
                <a:latin typeface="+mj-lt"/>
              </a:rPr>
              <a:t> any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static</a:t>
            </a:r>
            <a:r>
              <a:rPr lang="en-US" sz="3000" dirty="0">
                <a:latin typeface="+mj-lt"/>
              </a:rPr>
              <a:t>/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dynamic</a:t>
            </a:r>
            <a:r>
              <a:rPr lang="en-US" sz="3000" dirty="0">
                <a:latin typeface="+mj-lt"/>
              </a:rPr>
              <a:t> data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latin typeface="+mj-lt"/>
              </a:rPr>
              <a:t>Pass data to the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server</a:t>
            </a:r>
            <a:r>
              <a:rPr lang="en-US" sz="3000" dirty="0">
                <a:latin typeface="+mj-lt"/>
              </a:rPr>
              <a:t> using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data</a:t>
            </a:r>
            <a:r>
              <a:rPr lang="en-US" sz="3000" dirty="0">
                <a:latin typeface="+mj-lt"/>
              </a:rPr>
              <a:t> parameter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jQuery methods</a:t>
            </a:r>
            <a:r>
              <a:rPr lang="en-US" sz="3200" dirty="0">
                <a:latin typeface="+mj-lt"/>
              </a:rPr>
              <a:t> can be called during the life cycle of </a:t>
            </a:r>
            <a:br>
              <a:rPr lang="bg-BG" sz="3200" dirty="0">
                <a:latin typeface="+mj-lt"/>
              </a:rPr>
            </a:br>
            <a:r>
              <a:rPr lang="en-US" sz="3200" b="1" dirty="0">
                <a:solidFill>
                  <a:schemeClr val="bg1"/>
                </a:solidFill>
                <a:latin typeface="+mj-lt"/>
              </a:rPr>
              <a:t>AJAX call</a:t>
            </a:r>
            <a:r>
              <a:rPr lang="en-US" sz="3200" dirty="0">
                <a:latin typeface="+mj-lt"/>
              </a:rPr>
              <a:t> progress 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+mj-lt"/>
              </a:rPr>
              <a:t>ajaxSuccess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(callback) - callback for whenever an AJAX   request completes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successfully</a:t>
            </a:r>
            <a:endParaRPr lang="en-US" sz="3000" dirty="0">
              <a:latin typeface="+mj-lt"/>
            </a:endParaRPr>
          </a:p>
          <a:p>
            <a:pPr marL="990266" lvl="1" indent="-45720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+mj-lt"/>
              </a:rPr>
              <a:t>ajaxStop</a:t>
            </a:r>
            <a:r>
              <a:rPr lang="en-US" sz="3000" dirty="0">
                <a:latin typeface="+mj-lt"/>
              </a:rPr>
              <a:t>(callback) - </a:t>
            </a:r>
            <a:r>
              <a:rPr lang="en-US" sz="3000" dirty="0"/>
              <a:t>callback</a:t>
            </a:r>
            <a:r>
              <a:rPr lang="en-US" sz="3000" dirty="0">
                <a:latin typeface="+mj-lt"/>
              </a:rPr>
              <a:t> for whenever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all AJAX </a:t>
            </a:r>
            <a:br>
              <a:rPr lang="en-US" sz="3000" b="1" dirty="0">
                <a:solidFill>
                  <a:schemeClr val="bg1"/>
                </a:solidFill>
                <a:latin typeface="+mj-lt"/>
              </a:rPr>
            </a:br>
            <a:r>
              <a:rPr lang="en-US" sz="3000" b="1" dirty="0">
                <a:solidFill>
                  <a:schemeClr val="bg1"/>
                </a:solidFill>
                <a:latin typeface="+mj-lt"/>
              </a:rPr>
              <a:t>requests </a:t>
            </a:r>
            <a:r>
              <a:rPr lang="en-US" sz="3000" dirty="0">
                <a:latin typeface="+mj-lt"/>
              </a:rPr>
              <a:t>have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ended</a:t>
            </a:r>
            <a:endParaRPr lang="en-US" sz="30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AJAX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6957" y="878901"/>
            <a:ext cx="383175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b="1" dirty="0"/>
              <a:t>Simplifies AJAX calls</a:t>
            </a:r>
          </a:p>
        </p:txBody>
      </p:sp>
    </p:spTree>
    <p:extLst>
      <p:ext uri="{BB962C8B-B14F-4D97-AF65-F5344CB8AC3E}">
        <p14:creationId xmlns:p14="http://schemas.microsoft.com/office/powerpoint/2010/main" val="46733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holding a </a:t>
            </a:r>
            <a:r>
              <a:rPr lang="en-US" b="1" dirty="0">
                <a:solidFill>
                  <a:schemeClr val="bg1"/>
                </a:solidFill>
              </a:rPr>
              <a:t>button</a:t>
            </a:r>
            <a:r>
              <a:rPr lang="en-US" b="1" dirty="0"/>
              <a:t>.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Clicking the button should </a:t>
            </a:r>
            <a:r>
              <a:rPr lang="en-US" b="1" dirty="0">
                <a:solidFill>
                  <a:schemeClr val="bg1"/>
                </a:solidFill>
              </a:rPr>
              <a:t>load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html fragment </a:t>
            </a:r>
            <a:r>
              <a:rPr lang="en-US" dirty="0"/>
              <a:t>and display it inside a </a:t>
            </a:r>
            <a:r>
              <a:rPr lang="en-US" b="1" dirty="0">
                <a:solidFill>
                  <a:schemeClr val="bg1"/>
                </a:solidFill>
              </a:rPr>
              <a:t>div</a:t>
            </a:r>
            <a:r>
              <a:rPr lang="en-US" b="1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47" y="3678546"/>
            <a:ext cx="4584408" cy="2124796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AJAX Load</a:t>
            </a:r>
          </a:p>
        </p:txBody>
      </p:sp>
      <p:sp>
        <p:nvSpPr>
          <p:cNvPr id="6" name="Arrow: Right 13"/>
          <p:cNvSpPr/>
          <p:nvPr/>
        </p:nvSpPr>
        <p:spPr>
          <a:xfrm>
            <a:off x="3824488" y="5181600"/>
            <a:ext cx="2515353" cy="274278"/>
          </a:xfrm>
          <a:prstGeom prst="rightArrow">
            <a:avLst>
              <a:gd name="adj1" fmla="val 28667"/>
              <a:gd name="adj2" fmla="val 1033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13167"/>
          <a:stretch/>
        </p:blipFill>
        <p:spPr>
          <a:xfrm>
            <a:off x="6722734" y="3997242"/>
            <a:ext cx="4604027" cy="18061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0476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AJAX Load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5640" y="1745179"/>
            <a:ext cx="1079532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&lt;h1&gt;AJAX jQuery.load()&lt;/h1&gt;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loadTitle()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"&gt;Load Title&lt;/button&gt;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16" y="6107863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Check your solution here: </a:t>
            </a:r>
            <a:r>
              <a:rPr lang="en-US" dirty="0">
                <a:latin typeface="+mj-lt"/>
                <a:hlinkClick r:id="rId2"/>
              </a:rPr>
              <a:t>https://judge.softuni.bg/Contests/1568/Lab-AJAX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94688" y="4399335"/>
            <a:ext cx="6314124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loadTitle()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('#text')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.load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("text.html");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85012" y="4399335"/>
            <a:ext cx="4405948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&lt;h1&gt;Voilla!&lt;/h1&gt;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&lt;p&gt;I am a text loaded with AJAX request&lt;/p&gt;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95164" y="1168883"/>
            <a:ext cx="1079532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ajax-load.html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95164" y="3823039"/>
            <a:ext cx="6313648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ajax-load.js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085012" y="3823039"/>
            <a:ext cx="440547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text.html</a:t>
            </a:r>
          </a:p>
        </p:txBody>
      </p:sp>
    </p:spTree>
    <p:extLst>
      <p:ext uri="{BB962C8B-B14F-4D97-AF65-F5344CB8AC3E}">
        <p14:creationId xmlns:p14="http://schemas.microsoft.com/office/powerpoint/2010/main" val="144189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489229"/>
            <a:ext cx="9929724" cy="4907963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3200" dirty="0"/>
              <a:t>To their </a:t>
            </a:r>
            <a:r>
              <a:rPr lang="en-US" sz="3200" b="1" dirty="0">
                <a:solidFill>
                  <a:schemeClr val="bg1"/>
                </a:solidFill>
              </a:rPr>
              <a:t>origin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same-origin policy</a:t>
            </a:r>
            <a:r>
              <a:rPr lang="en-US" sz="32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When the remote server explicitly allows AJAX                     calls via </a:t>
            </a:r>
            <a:r>
              <a:rPr lang="en-US" sz="3200" b="1" dirty="0">
                <a:hlinkClick r:id="rId3"/>
              </a:rPr>
              <a:t>CORS</a:t>
            </a:r>
            <a:endParaRPr lang="en-US" sz="3200" b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22867" y="3512574"/>
            <a:ext cx="9396905" cy="2884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$(document).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ajaxError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(function(event, req, settings) {</a:t>
            </a:r>
          </a:p>
          <a:p>
            <a:pPr marL="719138" indent="-71913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$('#text').text(`Error loading data: 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req.status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 (${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req.statusText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})`);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loadTitle()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('#text')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.load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("http://dir.bg");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Закръглено правоъгълно изнесено означение 7"/>
          <p:cNvSpPr/>
          <p:nvPr/>
        </p:nvSpPr>
        <p:spPr bwMode="auto">
          <a:xfrm>
            <a:off x="5873388" y="2739647"/>
            <a:ext cx="3823064" cy="704057"/>
          </a:xfrm>
          <a:prstGeom prst="wedgeRoundRectCallout">
            <a:avLst>
              <a:gd name="adj1" fmla="val -57568"/>
              <a:gd name="adj2" fmla="val -23545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chemeClr val="bg2"/>
                </a:solidFill>
                <a:cs typeface="Consolas" pitchFamily="49" charset="0"/>
              </a:rPr>
              <a:t>Uses a special HTTP header: </a:t>
            </a:r>
            <a:r>
              <a:rPr lang="bg-BG" sz="2400" noProof="1">
                <a:solidFill>
                  <a:schemeClr val="bg2"/>
                </a:solidFill>
                <a:cs typeface="Consolas" pitchFamily="49" charset="0"/>
              </a:rPr>
              <a:t>                     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Access-Control-Allow-Origin</a:t>
            </a:r>
          </a:p>
        </p:txBody>
      </p:sp>
      <p:sp>
        <p:nvSpPr>
          <p:cNvPr id="6" name="Закръглено правоъгълно изнесено означение 7"/>
          <p:cNvSpPr/>
          <p:nvPr/>
        </p:nvSpPr>
        <p:spPr bwMode="auto">
          <a:xfrm>
            <a:off x="8658710" y="4875436"/>
            <a:ext cx="3061062" cy="1153941"/>
          </a:xfrm>
          <a:prstGeom prst="wedgeRoundRectCallout">
            <a:avLst>
              <a:gd name="adj1" fmla="val -59072"/>
              <a:gd name="adj2" fmla="val 3173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chemeClr val="bg2"/>
                </a:solidFill>
                <a:cs typeface="Consolas" pitchFamily="49" charset="0"/>
              </a:rPr>
              <a:t>This cross-origin AJAX request will fail due to missing CORS headers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56669F-3EC5-4E02-8908-CC73E65503D5}"/>
              </a:ext>
            </a:extLst>
          </p:cNvPr>
          <p:cNvSpPr/>
          <p:nvPr/>
        </p:nvSpPr>
        <p:spPr>
          <a:xfrm>
            <a:off x="1296957" y="804806"/>
            <a:ext cx="6282361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b="1" dirty="0"/>
              <a:t>Scripts can execute AJAX requests</a:t>
            </a:r>
          </a:p>
        </p:txBody>
      </p:sp>
    </p:spTree>
    <p:extLst>
      <p:ext uri="{BB962C8B-B14F-4D97-AF65-F5344CB8AC3E}">
        <p14:creationId xmlns:p14="http://schemas.microsoft.com/office/powerpoint/2010/main" val="56407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GitHub Repos with AJAX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19148" y="1489211"/>
            <a:ext cx="10670224" cy="18535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GitHub username: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value="k1r1L"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loadRepos()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"&gt;Load Repos&lt;/button&gt;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&lt;ul id="repos"&gt;&lt;/ul&gt;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9148" y="3423639"/>
            <a:ext cx="10670224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loadRepos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AJAX call 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9041"/>
          <a:stretch/>
        </p:blipFill>
        <p:spPr>
          <a:xfrm>
            <a:off x="6346640" y="3429001"/>
            <a:ext cx="5142732" cy="26355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014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Load GitHub Repos with AJAX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78304" y="1521010"/>
            <a:ext cx="8035391" cy="45158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loadRepos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("#repos").empty();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let url = "https://api.github.com/users/"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("#username").val() + "/repos";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$.ajax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success: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displayRepos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error: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displayRepos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(respos)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displayError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(err)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055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Load GitHub Repos with AJAX (2)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15315" y="1525243"/>
            <a:ext cx="8158196" cy="40695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displayRepos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(respos)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repo of respos)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link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').text(repo.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full_name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link.attr('href', repo.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html_url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("#repos").append(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').append(link));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displayError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(err)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("#repos").append(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("&lt;li&gt;Error&lt;/li&gt;"));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3664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https://judge.softuni.bg/Contests/1568/Lab-AJAX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5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AJAX - 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jQuery to Access REST APIs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637" y="1703958"/>
            <a:ext cx="3840726" cy="20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04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</a:t>
            </a:r>
            <a:r>
              <a:rPr lang="bg-BG" dirty="0"/>
              <a:t> </a:t>
            </a:r>
            <a:r>
              <a:rPr lang="en-US" dirty="0"/>
              <a:t>Phonebook App in Firebase</a:t>
            </a:r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190412" y="1151121"/>
            <a:ext cx="11531325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Create a mini </a:t>
            </a:r>
            <a:r>
              <a:rPr lang="en-US" sz="3200" b="1" dirty="0">
                <a:solidFill>
                  <a:schemeClr val="bg1"/>
                </a:solidFill>
              </a:rPr>
              <a:t>phonebook app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that hold your data in </a:t>
            </a:r>
            <a:r>
              <a:rPr lang="en-US" sz="3200" b="1" dirty="0">
                <a:solidFill>
                  <a:schemeClr val="bg1"/>
                </a:solidFill>
              </a:rPr>
              <a:t>Firebase</a:t>
            </a:r>
            <a:r>
              <a:rPr lang="en-US" sz="3200" b="1" dirty="0"/>
              <a:t>.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Disable the authentication to simplify your work. Implement "</a:t>
            </a:r>
            <a:r>
              <a:rPr lang="en-US" sz="3200" b="1" dirty="0">
                <a:solidFill>
                  <a:schemeClr val="bg1"/>
                </a:solidFill>
              </a:rPr>
              <a:t>list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phones</a:t>
            </a:r>
            <a:r>
              <a:rPr lang="en-US" sz="3200" dirty="0"/>
              <a:t>", "</a:t>
            </a:r>
            <a:r>
              <a:rPr lang="en-US" sz="3200" b="1" dirty="0">
                <a:solidFill>
                  <a:schemeClr val="bg1"/>
                </a:solidFill>
              </a:rPr>
              <a:t>add phone</a:t>
            </a:r>
            <a:r>
              <a:rPr lang="en-US" sz="3200" dirty="0"/>
              <a:t>", "</a:t>
            </a:r>
            <a:r>
              <a:rPr lang="en-US" sz="3200" b="1" dirty="0">
                <a:solidFill>
                  <a:schemeClr val="bg1"/>
                </a:solidFill>
              </a:rPr>
              <a:t>delete phone</a:t>
            </a:r>
            <a:r>
              <a:rPr lang="en-US" sz="3200" dirty="0"/>
              <a:t>“.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3197"/>
          <a:stretch/>
        </p:blipFill>
        <p:spPr>
          <a:xfrm>
            <a:off x="2593441" y="2964493"/>
            <a:ext cx="3362633" cy="3269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813" t="56954" r="1813" b="11802"/>
          <a:stretch/>
        </p:blipFill>
        <p:spPr>
          <a:xfrm>
            <a:off x="6467060" y="3700045"/>
            <a:ext cx="3362633" cy="1798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881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Create a new project at </a:t>
            </a:r>
            <a:r>
              <a:rPr lang="en-US" sz="3200" dirty="0">
                <a:hlinkClick r:id="rId2"/>
              </a:rPr>
              <a:t>Firebase</a:t>
            </a:r>
            <a:r>
              <a:rPr lang="en-US" sz="3200" dirty="0"/>
              <a:t> and enable public read/write access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Setup a Firebase DB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644" y="1929055"/>
            <a:ext cx="3354083" cy="4680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450" y="2294273"/>
            <a:ext cx="3856914" cy="37363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170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446088" indent="-446088">
              <a:lnSpc>
                <a:spcPct val="110000"/>
              </a:lnSpc>
              <a:buFontTx/>
              <a:buAutoNum type="arabicPeriod"/>
            </a:pPr>
            <a:r>
              <a:rPr lang="en-US" sz="4000" dirty="0"/>
              <a:t>AJAX Concepts</a:t>
            </a:r>
          </a:p>
          <a:p>
            <a:pPr marL="446088" indent="-446088">
              <a:lnSpc>
                <a:spcPct val="110000"/>
              </a:lnSpc>
              <a:buFontTx/>
              <a:buAutoNum type="arabicPeriod"/>
            </a:pPr>
            <a:r>
              <a:rPr lang="en-US" sz="4000" noProof="1"/>
              <a:t>XMLHttpRequest</a:t>
            </a:r>
          </a:p>
          <a:p>
            <a:pPr marL="446088" indent="-446088">
              <a:lnSpc>
                <a:spcPct val="110000"/>
              </a:lnSpc>
              <a:buFontTx/>
              <a:buAutoNum type="arabicPeriod"/>
            </a:pPr>
            <a:r>
              <a:rPr lang="en-US" sz="4000" dirty="0"/>
              <a:t>jQuery AJAX</a:t>
            </a:r>
          </a:p>
          <a:p>
            <a:pPr marL="761946" lvl="1" indent="-457200">
              <a:lnSpc>
                <a:spcPct val="110000"/>
              </a:lnSpc>
              <a:buClr>
                <a:schemeClr val="tx1"/>
              </a:buClr>
            </a:pPr>
            <a:r>
              <a:rPr lang="en-US" sz="4100" dirty="0">
                <a:latin typeface="Consolas" panose="020B0609020204030204" pitchFamily="49" charset="0"/>
              </a:rPr>
              <a:t>$.load</a:t>
            </a:r>
          </a:p>
          <a:p>
            <a:pPr marL="761946" lvl="1" indent="-457200">
              <a:lnSpc>
                <a:spcPct val="110000"/>
              </a:lnSpc>
              <a:buClr>
                <a:schemeClr val="tx1"/>
              </a:buClr>
            </a:pPr>
            <a:r>
              <a:rPr lang="en-US" sz="4100" dirty="0">
                <a:latin typeface="Consolas" panose="020B0609020204030204" pitchFamily="49" charset="0"/>
              </a:rPr>
              <a:t>$.get()</a:t>
            </a:r>
            <a:r>
              <a:rPr lang="en-US" sz="4100" dirty="0"/>
              <a:t> / </a:t>
            </a:r>
            <a:r>
              <a:rPr lang="en-US" sz="4100" dirty="0">
                <a:latin typeface="Consolas" panose="020B0609020204030204" pitchFamily="49" charset="0"/>
              </a:rPr>
              <a:t>$.post()</a:t>
            </a:r>
          </a:p>
          <a:p>
            <a:pPr marL="761946" lvl="1" indent="-457200">
              <a:lnSpc>
                <a:spcPct val="110000"/>
              </a:lnSpc>
              <a:buClr>
                <a:schemeClr val="tx1"/>
              </a:buClr>
            </a:pPr>
            <a:r>
              <a:rPr lang="en-US" sz="4100" dirty="0">
                <a:latin typeface="Consolas" panose="020B0609020204030204" pitchFamily="49" charset="0"/>
              </a:rPr>
              <a:t>$.ajax()</a:t>
            </a:r>
          </a:p>
          <a:p>
            <a:pPr marL="457200" indent="-457200">
              <a:lnSpc>
                <a:spcPct val="110000"/>
              </a:lnSpc>
            </a:pPr>
            <a:r>
              <a:rPr lang="en-US" sz="4000" dirty="0"/>
              <a:t>AJAX </a:t>
            </a:r>
            <a:r>
              <a:rPr lang="bg-BG" sz="4000" dirty="0"/>
              <a:t>-</a:t>
            </a:r>
            <a:r>
              <a:rPr lang="en-US" sz="4000" dirty="0"/>
              <a:t> Examples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4100" dirty="0"/>
              <a:t>Accessing Firebase with AJAX</a:t>
            </a:r>
            <a:endParaRPr lang="en-US" sz="41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6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Sample Data in Firebase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97" y="1365816"/>
            <a:ext cx="9581606" cy="4942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8965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Your REST Service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83" y="1383165"/>
            <a:ext cx="11277600" cy="4962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538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r>
              <a:rPr lang="bg-BG" dirty="0"/>
              <a:t> </a:t>
            </a:r>
            <a:r>
              <a:rPr lang="en-US" dirty="0"/>
              <a:t>Phonebook in Firebase - HTML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9120" y="1741715"/>
            <a:ext cx="10670224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&lt;h1&gt;Phonebook&lt;/h1&gt;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phonebook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btnLoad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"&gt;Load&lt;/button&gt;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&lt;h2&gt;Create Contact&lt;/h2&gt;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Person: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&lt;input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type="text"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Phone: 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phone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btnCreate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"&gt;Create&lt;/button&gt;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655" y="1741715"/>
            <a:ext cx="2906689" cy="3838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166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r>
              <a:rPr lang="bg-BG" dirty="0"/>
              <a:t> </a:t>
            </a:r>
            <a:r>
              <a:rPr lang="en-US" dirty="0"/>
              <a:t>Phonebook in Firebase - JS Code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88728" y="1639389"/>
            <a:ext cx="8214543" cy="45158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$('#btnLoad').click(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loadContacts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$('#btnCreate').click(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createContact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baseServiceUrl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'</a:t>
            </a:r>
            <a:r>
              <a:rPr lang="en-US" sz="2400" b="1" noProof="1">
                <a:cs typeface="Consolas" pitchFamily="49" charset="0"/>
              </a:rPr>
              <a:t>https://phonebook-nakov.firebaseio.com/phonebook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loadContacts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displayContacts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(contacts)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displayError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(err) { …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createContact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deleteContact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(key)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7894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r>
              <a:rPr lang="bg-BG" dirty="0"/>
              <a:t> </a:t>
            </a:r>
            <a:r>
              <a:rPr lang="en-US" dirty="0"/>
              <a:t>Phonebook in Firebase - JS Code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05535" y="1824922"/>
            <a:ext cx="798093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loadContacts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$("#phonebook").empty();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$.get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(baseServiceUrl + '.json')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.then(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displayContacts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.catch(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displayError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displayError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(err)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$("#phonebook").append($("&lt;li&gt;Error&lt;/li&gt;"));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079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r>
              <a:rPr lang="bg-BG" dirty="0"/>
              <a:t> </a:t>
            </a:r>
            <a:r>
              <a:rPr lang="en-US" dirty="0"/>
              <a:t>Phonebook in Firebase - JS Code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74191" y="1414685"/>
            <a:ext cx="904361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displayContacts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(contacts)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(let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 contacts)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let person = contacts[key]['person'];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let phone = contacts[key]['phone'];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let li = $("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li.text(person + ': ' + phone + 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$("#phonebook").append(li);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li.append($("&lt;button&gt;Delete&lt;/button&gt;")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.click(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deleteContact.bind(this, key)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Закръглено правоъгълно изнесено означение 7"/>
          <p:cNvSpPr/>
          <p:nvPr/>
        </p:nvSpPr>
        <p:spPr bwMode="auto">
          <a:xfrm>
            <a:off x="6096000" y="5645842"/>
            <a:ext cx="3857898" cy="878892"/>
          </a:xfrm>
          <a:prstGeom prst="wedgeRoundRectCallout">
            <a:avLst>
              <a:gd name="adj1" fmla="val -43578"/>
              <a:gd name="adj2" fmla="val -7074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</a:t>
            </a:r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event handler with 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key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76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r>
              <a:rPr lang="bg-BG" dirty="0"/>
              <a:t> </a:t>
            </a:r>
            <a:r>
              <a:rPr lang="en-US" dirty="0"/>
              <a:t>Phonebook in Firebase - JS Code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83435" y="1458973"/>
            <a:ext cx="1002513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createContact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let newContactJSON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JSON.stringify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person: $('#person').val(),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phone: $('#phone').val()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$.post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(baseServiceUrl + '.json', newContactJSON)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.then(loadContacts)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.catch(displayError);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$('#person').val('');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$('#phone').val('');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467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r>
              <a:rPr lang="bg-BG" dirty="0"/>
              <a:t> </a:t>
            </a:r>
            <a:r>
              <a:rPr lang="en-US" dirty="0"/>
              <a:t>Phonebook in Firebase - JS Code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07045" y="1548326"/>
            <a:ext cx="10665776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deleteContact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(key)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let request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method: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url: baseServiceUrl + '/' + key + '.json'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$.ajax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(request)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.then(loadContacts)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.catch(displayError);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36640"/>
            <a:ext cx="105568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Check your solution here: </a:t>
            </a:r>
            <a:r>
              <a:rPr lang="en-US" sz="2600" dirty="0">
                <a:hlinkClick r:id="rId2"/>
              </a:rPr>
              <a:t>https://judge.softuni.bg/Contests/1568/Lab-AJAX</a:t>
            </a:r>
            <a:endParaRPr lang="en-US" sz="2600" dirty="0"/>
          </a:p>
        </p:txBody>
      </p:sp>
      <p:sp>
        <p:nvSpPr>
          <p:cNvPr id="6" name="Закръглено правоъгълно изнесено означение 7"/>
          <p:cNvSpPr/>
          <p:nvPr/>
        </p:nvSpPr>
        <p:spPr bwMode="auto">
          <a:xfrm>
            <a:off x="6589161" y="1742849"/>
            <a:ext cx="4040776" cy="1185862"/>
          </a:xfrm>
          <a:prstGeom prst="wedgeRoundRectCallout">
            <a:avLst>
              <a:gd name="adj1" fmla="val -63492"/>
              <a:gd name="adj2" fmla="val 453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correct contact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come as parameter (due to binding)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1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Practice: jQuery AJAX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2" y="793509"/>
            <a:ext cx="3676207" cy="3676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165" y="635000"/>
            <a:ext cx="3121423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65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636" y="1322712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1839" y="1530912"/>
            <a:ext cx="8286317" cy="5570537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AJAX</a:t>
            </a:r>
            <a:r>
              <a:rPr lang="en-US" sz="3200" dirty="0">
                <a:solidFill>
                  <a:schemeClr val="bg2"/>
                </a:solidFill>
              </a:rPr>
              <a:t> == Asynchronous JavaScript and XML</a:t>
            </a:r>
          </a:p>
          <a:p>
            <a:r>
              <a:rPr lang="en-US" sz="3200" dirty="0">
                <a:solidFill>
                  <a:schemeClr val="bg2"/>
                </a:solidFill>
              </a:rPr>
              <a:t>AJAX sends </a:t>
            </a:r>
            <a:r>
              <a:rPr lang="en-US" sz="3200" b="1" dirty="0">
                <a:solidFill>
                  <a:schemeClr val="bg1"/>
                </a:solidFill>
              </a:rPr>
              <a:t>asynchronous HTTP </a:t>
            </a:r>
            <a:r>
              <a:rPr lang="en-US" sz="3200" dirty="0">
                <a:solidFill>
                  <a:schemeClr val="bg2"/>
                </a:solidFill>
              </a:rPr>
              <a:t>requests    </a:t>
            </a:r>
          </a:p>
          <a:p>
            <a:r>
              <a:rPr lang="en-US" sz="3200" dirty="0">
                <a:solidFill>
                  <a:schemeClr val="bg2"/>
                </a:solidFill>
              </a:rPr>
              <a:t>Scripts can </a:t>
            </a:r>
            <a:r>
              <a:rPr lang="en-US" sz="3200" b="1" dirty="0">
                <a:solidFill>
                  <a:schemeClr val="bg1"/>
                </a:solidFill>
              </a:rPr>
              <a:t>execute</a:t>
            </a:r>
            <a:r>
              <a:rPr lang="en-US" sz="3200" dirty="0">
                <a:solidFill>
                  <a:schemeClr val="bg2"/>
                </a:solidFill>
              </a:rPr>
              <a:t> AJAX requests     </a:t>
            </a:r>
          </a:p>
          <a:p>
            <a:r>
              <a:rPr lang="en-US" sz="3200" dirty="0">
                <a:solidFill>
                  <a:schemeClr val="bg2"/>
                </a:solidFill>
              </a:rPr>
              <a:t>jQuery </a:t>
            </a:r>
            <a:r>
              <a:rPr lang="en-US" sz="3200" b="1" dirty="0">
                <a:solidFill>
                  <a:schemeClr val="bg1"/>
                </a:solidFill>
              </a:rPr>
              <a:t>simplifies</a:t>
            </a:r>
            <a:r>
              <a:rPr lang="en-US" sz="3200" dirty="0">
                <a:solidFill>
                  <a:schemeClr val="bg2"/>
                </a:solidFill>
              </a:rPr>
              <a:t> AJAX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de-DE" sz="3200" dirty="0" err="1">
                <a:solidFill>
                  <a:schemeClr val="bg2"/>
                </a:solidFill>
              </a:rPr>
              <a:t>calls</a:t>
            </a:r>
            <a:r>
              <a:rPr lang="de-DE" sz="3200" dirty="0">
                <a:solidFill>
                  <a:schemeClr val="bg2"/>
                </a:solidFill>
              </a:rPr>
              <a:t> </a:t>
            </a:r>
            <a:endParaRPr lang="bg-BG" sz="3200" dirty="0">
              <a:solidFill>
                <a:schemeClr val="bg2"/>
              </a:solidFill>
            </a:endParaRPr>
          </a:p>
          <a:p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$.ajax() </a:t>
            </a:r>
            <a:r>
              <a:rPr lang="en-US" sz="3200" dirty="0">
                <a:solidFill>
                  <a:schemeClr val="bg2"/>
                </a:solidFill>
              </a:rPr>
              <a:t>function underlies all AJAX                              requests sent by jQuery</a:t>
            </a:r>
            <a:endParaRPr lang="bg-BG" sz="3200" dirty="0">
              <a:solidFill>
                <a:schemeClr val="bg2"/>
              </a:solidFill>
            </a:endParaRPr>
          </a:p>
          <a:p>
            <a:endParaRPr lang="en-US" sz="3200" dirty="0">
              <a:solidFill>
                <a:schemeClr val="bg2"/>
              </a:solidFill>
            </a:endParaRPr>
          </a:p>
          <a:p>
            <a:endParaRPr lang="bg-BG" sz="3200" dirty="0">
              <a:solidFill>
                <a:schemeClr val="bg2"/>
              </a:solidFill>
            </a:endParaRPr>
          </a:p>
          <a:p>
            <a:endParaRPr lang="de-DE" sz="3200" dirty="0">
              <a:solidFill>
                <a:schemeClr val="bg2"/>
              </a:solidFill>
            </a:endParaRPr>
          </a:p>
          <a:p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7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#JS-CORE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40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7368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  <a:hlinkClick r:id="rId3"/>
              </a:rPr>
              <a:t>https://softuni.bg/courses/js-apps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74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69624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444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</a:t>
            </a:r>
            <a:r>
              <a:rPr lang="bg-BG" sz="3199"/>
              <a:t>-</a:t>
            </a:r>
            <a:r>
              <a:rPr lang="en-US" sz="3199"/>
              <a:t> </a:t>
            </a:r>
            <a:r>
              <a:rPr lang="en-US" sz="3199" dirty="0"/>
              <a:t>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41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                                                     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                      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66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" y="5490438"/>
            <a:ext cx="12192000" cy="499819"/>
          </a:xfrm>
        </p:spPr>
        <p:txBody>
          <a:bodyPr/>
          <a:lstStyle/>
          <a:p>
            <a:r>
              <a:rPr lang="en-US" sz="4000" dirty="0"/>
              <a:t>Asynchronous JavaScript </a:t>
            </a:r>
            <a:r>
              <a:rPr lang="bg-BG" sz="4000" dirty="0"/>
              <a:t>а</a:t>
            </a:r>
            <a:r>
              <a:rPr lang="en-US" sz="4000" dirty="0"/>
              <a:t>nd XML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86" y="1709023"/>
            <a:ext cx="2970965" cy="142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1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09054" y="1564534"/>
            <a:ext cx="9908775" cy="4775305"/>
          </a:xfrm>
        </p:spPr>
        <p:txBody>
          <a:bodyPr>
            <a:noAutofit/>
          </a:bodyPr>
          <a:lstStyle/>
          <a:p>
            <a:pPr lvl="1"/>
            <a:r>
              <a:rPr lang="en-US" sz="2900" dirty="0">
                <a:latin typeface="+mj-lt"/>
              </a:rPr>
              <a:t>Background loading of </a:t>
            </a:r>
            <a:r>
              <a:rPr lang="en-US" sz="2900" b="1" dirty="0">
                <a:solidFill>
                  <a:schemeClr val="bg1"/>
                </a:solidFill>
                <a:latin typeface="+mj-lt"/>
              </a:rPr>
              <a:t>dynamic content/data</a:t>
            </a:r>
            <a:endParaRPr lang="bg-BG" sz="2900" b="1" dirty="0">
              <a:solidFill>
                <a:schemeClr val="bg1"/>
              </a:solidFill>
              <a:latin typeface="+mj-lt"/>
            </a:endParaRPr>
          </a:p>
          <a:p>
            <a:pPr lvl="1"/>
            <a:r>
              <a:rPr lang="en-US" sz="2900" dirty="0">
                <a:latin typeface="+mj-lt"/>
              </a:rPr>
              <a:t>Load data from the Web server and </a:t>
            </a:r>
            <a:r>
              <a:rPr lang="en-US" sz="2900" b="1" dirty="0">
                <a:solidFill>
                  <a:schemeClr val="bg1"/>
                </a:solidFill>
                <a:latin typeface="+mj-lt"/>
              </a:rPr>
              <a:t>render</a:t>
            </a:r>
            <a:r>
              <a:rPr lang="en-US" sz="2900" dirty="0">
                <a:latin typeface="+mj-lt"/>
              </a:rPr>
              <a:t> it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latin typeface="+mj-lt"/>
              </a:rPr>
              <a:t>Two types of AJAX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Partial page rendering</a:t>
            </a:r>
          </a:p>
          <a:p>
            <a:pPr lvl="2"/>
            <a:r>
              <a:rPr lang="en-US" sz="2900" dirty="0">
                <a:latin typeface="+mj-lt"/>
              </a:rPr>
              <a:t>Load HTML fragment + show it in a </a:t>
            </a:r>
            <a:r>
              <a:rPr lang="en-US" sz="29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&lt;div&gt;</a:t>
            </a:r>
            <a:endParaRPr lang="en-US" sz="2900" dirty="0">
              <a:solidFill>
                <a:schemeClr val="bg1"/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JSON service</a:t>
            </a:r>
          </a:p>
          <a:p>
            <a:pPr lvl="2"/>
            <a:r>
              <a:rPr lang="en-US" sz="2900" dirty="0">
                <a:latin typeface="+mj-lt"/>
              </a:rPr>
              <a:t>Load JSON object and display it with JS/jQuery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6957" y="808844"/>
            <a:ext cx="6371681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400" b="1" dirty="0">
                <a:solidFill>
                  <a:schemeClr val="bg1"/>
                </a:solidFill>
              </a:rPr>
              <a:t>Asynchronous JavaScript And XML</a:t>
            </a:r>
          </a:p>
        </p:txBody>
      </p:sp>
    </p:spTree>
    <p:extLst>
      <p:ext uri="{BB962C8B-B14F-4D97-AF65-F5344CB8AC3E}">
        <p14:creationId xmlns:p14="http://schemas.microsoft.com/office/powerpoint/2010/main" val="38724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808316" y="1274946"/>
            <a:ext cx="0" cy="5249679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19689" y="1274946"/>
            <a:ext cx="0" cy="5249679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99967" y="4223613"/>
            <a:ext cx="36593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Returns data as JSON / HTML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26472" y="2199583"/>
            <a:ext cx="2116982" cy="2458833"/>
            <a:chOff x="1785220" y="3851122"/>
            <a:chExt cx="2116982" cy="2458833"/>
          </a:xfrm>
        </p:grpSpPr>
        <p:pic>
          <p:nvPicPr>
            <p:cNvPr id="28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857837" y="5786735"/>
              <a:ext cx="1822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Web Client</a:t>
              </a:r>
            </a:p>
          </p:txBody>
        </p:sp>
        <p:pic>
          <p:nvPicPr>
            <p:cNvPr id="34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9770152" y="2320495"/>
            <a:ext cx="2005288" cy="2465792"/>
            <a:chOff x="8060004" y="3823226"/>
            <a:chExt cx="2005288" cy="2465792"/>
          </a:xfrm>
        </p:grpSpPr>
        <p:sp>
          <p:nvSpPr>
            <p:cNvPr id="36" name="TextBox 35"/>
            <p:cNvSpPr txBox="1"/>
            <p:nvPr/>
          </p:nvSpPr>
          <p:spPr>
            <a:xfrm>
              <a:off x="8060004" y="5765798"/>
              <a:ext cx="2005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Web Server</a:t>
              </a:r>
            </a:p>
          </p:txBody>
        </p:sp>
        <p:pic>
          <p:nvPicPr>
            <p:cNvPr id="37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://cdn2.hubspot.net/hubfs/295648/computer-icon-1.png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44" y="5051419"/>
            <a:ext cx="1777393" cy="149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Закръглено правоъгълно изнесено означение 7"/>
          <p:cNvSpPr/>
          <p:nvPr/>
        </p:nvSpPr>
        <p:spPr bwMode="auto">
          <a:xfrm>
            <a:off x="3009717" y="2925563"/>
            <a:ext cx="2187555" cy="531403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b="1" dirty="0">
                <a:solidFill>
                  <a:schemeClr val="bg2"/>
                </a:solidFill>
              </a:rPr>
              <a:t>UI Interaction</a:t>
            </a:r>
            <a:endParaRPr lang="en-GB" sz="2500" dirty="0">
              <a:solidFill>
                <a:schemeClr val="bg2"/>
              </a:solidFill>
            </a:endParaRPr>
          </a:p>
        </p:txBody>
      </p:sp>
      <p:sp>
        <p:nvSpPr>
          <p:cNvPr id="42" name="Закръглено правоъгълно изнесено означение 7"/>
          <p:cNvSpPr/>
          <p:nvPr/>
        </p:nvSpPr>
        <p:spPr bwMode="auto">
          <a:xfrm>
            <a:off x="3004114" y="3901059"/>
            <a:ext cx="2187555" cy="402327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b="1" dirty="0">
                <a:solidFill>
                  <a:schemeClr val="bg2"/>
                </a:solidFill>
              </a:rPr>
              <a:t>AJAX handler</a:t>
            </a:r>
          </a:p>
        </p:txBody>
      </p:sp>
      <p:sp>
        <p:nvSpPr>
          <p:cNvPr id="43" name="Закръглено правоъгълно изнесено означение 7"/>
          <p:cNvSpPr/>
          <p:nvPr/>
        </p:nvSpPr>
        <p:spPr bwMode="auto">
          <a:xfrm>
            <a:off x="3194555" y="5298960"/>
            <a:ext cx="1931125" cy="997931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b="1" dirty="0">
                <a:solidFill>
                  <a:schemeClr val="bg2"/>
                </a:solidFill>
              </a:rPr>
              <a:t>Modify the page DOM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595FEA-8B68-4DE0-8DE6-EF80130149B9}"/>
              </a:ext>
            </a:extLst>
          </p:cNvPr>
          <p:cNvGrpSpPr/>
          <p:nvPr/>
        </p:nvGrpSpPr>
        <p:grpSpPr>
          <a:xfrm>
            <a:off x="3416875" y="1132655"/>
            <a:ext cx="5602755" cy="613791"/>
            <a:chOff x="3416875" y="1132655"/>
            <a:chExt cx="5602755" cy="613791"/>
          </a:xfrm>
        </p:grpSpPr>
        <p:sp>
          <p:nvSpPr>
            <p:cNvPr id="10" name="TextBox 9"/>
            <p:cNvSpPr txBox="1"/>
            <p:nvPr/>
          </p:nvSpPr>
          <p:spPr>
            <a:xfrm>
              <a:off x="3554930" y="1132655"/>
              <a:ext cx="54647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1. HTTP request (initial page load)</a:t>
              </a:r>
            </a:p>
          </p:txBody>
        </p:sp>
        <p:sp>
          <p:nvSpPr>
            <p:cNvPr id="5" name="Right Arrow 4"/>
            <p:cNvSpPr/>
            <p:nvPr/>
          </p:nvSpPr>
          <p:spPr bwMode="auto">
            <a:xfrm>
              <a:off x="3416875" y="1460344"/>
              <a:ext cx="5602755" cy="286102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336CA4F-8D4E-4CCF-A2D9-537FA46F3C52}"/>
              </a:ext>
            </a:extLst>
          </p:cNvPr>
          <p:cNvGrpSpPr/>
          <p:nvPr/>
        </p:nvGrpSpPr>
        <p:grpSpPr>
          <a:xfrm>
            <a:off x="3415569" y="1965855"/>
            <a:ext cx="5604061" cy="736664"/>
            <a:chOff x="3415569" y="1965855"/>
            <a:chExt cx="5604061" cy="736664"/>
          </a:xfrm>
        </p:grpSpPr>
        <p:sp>
          <p:nvSpPr>
            <p:cNvPr id="12" name="TextBox 11"/>
            <p:cNvSpPr txBox="1"/>
            <p:nvPr/>
          </p:nvSpPr>
          <p:spPr>
            <a:xfrm>
              <a:off x="4432069" y="1965855"/>
              <a:ext cx="3953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/>
                <a:t>2. HTTP response (HTML page)</a:t>
              </a:r>
            </a:p>
          </p:txBody>
        </p:sp>
        <p:sp>
          <p:nvSpPr>
            <p:cNvPr id="6" name="Left Arrow 5"/>
            <p:cNvSpPr/>
            <p:nvPr/>
          </p:nvSpPr>
          <p:spPr bwMode="auto">
            <a:xfrm>
              <a:off x="3415569" y="2389931"/>
              <a:ext cx="5604061" cy="312588"/>
            </a:xfrm>
            <a:prstGeom prst="lef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321DAB-3575-48EC-B576-33E57E1926D3}"/>
              </a:ext>
            </a:extLst>
          </p:cNvPr>
          <p:cNvGrpSpPr/>
          <p:nvPr/>
        </p:nvGrpSpPr>
        <p:grpSpPr>
          <a:xfrm>
            <a:off x="5259388" y="2782348"/>
            <a:ext cx="3760242" cy="741091"/>
            <a:chOff x="5259388" y="2604913"/>
            <a:chExt cx="3760242" cy="741091"/>
          </a:xfrm>
        </p:grpSpPr>
        <p:sp>
          <p:nvSpPr>
            <p:cNvPr id="20" name="TextBox 19"/>
            <p:cNvSpPr txBox="1"/>
            <p:nvPr/>
          </p:nvSpPr>
          <p:spPr>
            <a:xfrm>
              <a:off x="5259388" y="2604913"/>
              <a:ext cx="3640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AJAX request</a:t>
              </a: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5398672" y="3035800"/>
              <a:ext cx="3620958" cy="310204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B574CC-FA77-4779-852D-86D69D7EA886}"/>
              </a:ext>
            </a:extLst>
          </p:cNvPr>
          <p:cNvGrpSpPr/>
          <p:nvPr/>
        </p:nvGrpSpPr>
        <p:grpSpPr>
          <a:xfrm>
            <a:off x="5379777" y="3515173"/>
            <a:ext cx="3799998" cy="736717"/>
            <a:chOff x="5398672" y="3422060"/>
            <a:chExt cx="3799998" cy="736717"/>
          </a:xfrm>
        </p:grpSpPr>
        <p:sp>
          <p:nvSpPr>
            <p:cNvPr id="24" name="TextBox 23"/>
            <p:cNvSpPr txBox="1"/>
            <p:nvPr/>
          </p:nvSpPr>
          <p:spPr>
            <a:xfrm>
              <a:off x="5539331" y="3422060"/>
              <a:ext cx="3659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AJAX response (asynchronous)</a:t>
              </a:r>
            </a:p>
          </p:txBody>
        </p:sp>
        <p:sp>
          <p:nvSpPr>
            <p:cNvPr id="8" name="Left Arrow 7"/>
            <p:cNvSpPr/>
            <p:nvPr/>
          </p:nvSpPr>
          <p:spPr bwMode="auto">
            <a:xfrm>
              <a:off x="5398672" y="3857911"/>
              <a:ext cx="3620958" cy="300866"/>
            </a:xfrm>
            <a:prstGeom prst="lef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" name="Down Arrow 17"/>
          <p:cNvSpPr/>
          <p:nvPr/>
        </p:nvSpPr>
        <p:spPr bwMode="auto">
          <a:xfrm>
            <a:off x="3897835" y="4481197"/>
            <a:ext cx="367206" cy="6619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5390285" y="5623753"/>
            <a:ext cx="705715" cy="3483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79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0" grpId="0" animBg="1"/>
      <p:bldP spid="42" grpId="0" animBg="1"/>
      <p:bldP spid="43" grpId="0" animBg="1"/>
      <p:bldP spid="18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Using the XMLHttpRequest Object</a:t>
            </a:r>
            <a:endParaRPr lang="en-US" dirty="0"/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107085" y="1624407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flipH="1" flipV="1">
            <a:off x="4107084" y="2902603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065538" y="1867263"/>
            <a:ext cx="215014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bg2"/>
                </a:solidFill>
                <a:cs typeface="Consolas" panose="020B0609020204030204" pitchFamily="49" charset="0"/>
              </a:rPr>
              <a:t>AJAX request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18461" y="1576441"/>
            <a:ext cx="1907248" cy="2256641"/>
            <a:chOff x="8157204" y="3823226"/>
            <a:chExt cx="1907248" cy="2256641"/>
          </a:xfrm>
        </p:grpSpPr>
        <p:sp>
          <p:nvSpPr>
            <p:cNvPr id="8" name="TextBox 7"/>
            <p:cNvSpPr txBox="1"/>
            <p:nvPr/>
          </p:nvSpPr>
          <p:spPr>
            <a:xfrm>
              <a:off x="8219128" y="57105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Web Server</a:t>
              </a:r>
            </a:p>
          </p:txBody>
        </p:sp>
        <p:pic>
          <p:nvPicPr>
            <p:cNvPr id="9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2046477" y="1604337"/>
            <a:ext cx="2116982" cy="2304945"/>
            <a:chOff x="1785220" y="3851122"/>
            <a:chExt cx="2116982" cy="2304945"/>
          </a:xfrm>
        </p:grpSpPr>
        <p:pic>
          <p:nvPicPr>
            <p:cNvPr id="11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940700" y="57867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Web Client</a:t>
              </a:r>
            </a:p>
          </p:txBody>
        </p:sp>
        <p:pic>
          <p:nvPicPr>
            <p:cNvPr id="13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004631" y="2885074"/>
            <a:ext cx="236417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AJAX response</a:t>
            </a:r>
          </a:p>
        </p:txBody>
      </p:sp>
    </p:spTree>
    <p:extLst>
      <p:ext uri="{BB962C8B-B14F-4D97-AF65-F5344CB8AC3E}">
        <p14:creationId xmlns:p14="http://schemas.microsoft.com/office/powerpoint/2010/main" val="127294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XMLHttpRequest - </a:t>
            </a:r>
            <a:r>
              <a:rPr lang="en-US" dirty="0"/>
              <a:t>Standard API for AJAX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9712" y="1159250"/>
            <a:ext cx="10947176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loadRepos()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"&gt;Load Repos&lt;/button&gt;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"&gt;&lt;/div&gt;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9236" y="2104875"/>
            <a:ext cx="10947176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loadRepos()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req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XMLHttpRequest()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req.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onreadystatechange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readyState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== 4 &amp;&amp; 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== 200)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document.getElementById("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").textContent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req.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open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https://api.github.com/users/testnakov/repos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", true);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req.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10136" y="6312932"/>
            <a:ext cx="7086316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/>
            <a:r>
              <a:rPr lang="en-US" dirty="0"/>
              <a:t>Check your code here: </a:t>
            </a:r>
            <a:r>
              <a:rPr lang="en-US" dirty="0">
                <a:hlinkClick r:id="rId2"/>
              </a:rPr>
              <a:t>https://judge.softuni.bg/Contests/1568/Lab-AJAX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5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jQuery AJAX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Simplified AJAX Calls with jQuery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664832"/>
            <a:ext cx="3809524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72686"/>
      </p:ext>
    </p:extLst>
  </p:cSld>
  <p:clrMapOvr>
    <a:masterClrMapping/>
  </p:clrMapOvr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423</TotalTime>
  <Words>1506</Words>
  <Application>Microsoft Office PowerPoint</Application>
  <PresentationFormat>Widescreen</PresentationFormat>
  <Paragraphs>253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1_SoftUni3_1</vt:lpstr>
      <vt:lpstr>AJAX and jQuery AJAX</vt:lpstr>
      <vt:lpstr>Table of Contents</vt:lpstr>
      <vt:lpstr>Have a Question?</vt:lpstr>
      <vt:lpstr>PowerPoint Presentation</vt:lpstr>
      <vt:lpstr>What is AJAX?</vt:lpstr>
      <vt:lpstr>AJAX: Workflow</vt:lpstr>
      <vt:lpstr>PowerPoint Presentation</vt:lpstr>
      <vt:lpstr>XMLHttpRequest - Standard API for AJAX</vt:lpstr>
      <vt:lpstr>PowerPoint Presentation</vt:lpstr>
      <vt:lpstr>jQuery AJAX</vt:lpstr>
      <vt:lpstr>Problem: AJAX Load</vt:lpstr>
      <vt:lpstr>Solution: AJAX Load</vt:lpstr>
      <vt:lpstr>Handling Errors</vt:lpstr>
      <vt:lpstr>Problem: Load GitHub Repos with AJAX</vt:lpstr>
      <vt:lpstr>Solution: Load GitHub Repos with AJAX</vt:lpstr>
      <vt:lpstr>Solution: Load GitHub Repos with AJAX (2)</vt:lpstr>
      <vt:lpstr>PowerPoint Presentation</vt:lpstr>
      <vt:lpstr>Problem: Phonebook App in Firebase</vt:lpstr>
      <vt:lpstr>Solution: Setup a Firebase DB</vt:lpstr>
      <vt:lpstr>Solution: Add Sample Data in Firebase</vt:lpstr>
      <vt:lpstr>Solution: Test Your REST Service</vt:lpstr>
      <vt:lpstr>Solution: Phonebook in Firebase - HTML</vt:lpstr>
      <vt:lpstr>Solution: Phonebook in Firebase - JS Code</vt:lpstr>
      <vt:lpstr>Solution: Phonebook in Firebase - JS Code</vt:lpstr>
      <vt:lpstr>Solution: Phonebook in Firebase - JS Code</vt:lpstr>
      <vt:lpstr>Solution: Phonebook in Firebase - JS Code</vt:lpstr>
      <vt:lpstr>Solution: Phonebook in Firebase - JS Code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and jQuery AJAX</dc:title>
  <dc:creator>happy.bozanko@gmail.com</dc:creator>
  <cp:lastModifiedBy>User</cp:lastModifiedBy>
  <cp:revision>114</cp:revision>
  <dcterms:created xsi:type="dcterms:W3CDTF">2018-09-25T12:18:11Z</dcterms:created>
  <dcterms:modified xsi:type="dcterms:W3CDTF">2019-03-22T15:20:11Z</dcterms:modified>
</cp:coreProperties>
</file>