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59"/>
  </p:notesMasterIdLst>
  <p:handoutMasterIdLst>
    <p:handoutMasterId r:id="rId60"/>
  </p:handoutMasterIdLst>
  <p:sldIdLst>
    <p:sldId id="558" r:id="rId3"/>
    <p:sldId id="466" r:id="rId4"/>
    <p:sldId id="548" r:id="rId5"/>
    <p:sldId id="507" r:id="rId6"/>
    <p:sldId id="562" r:id="rId7"/>
    <p:sldId id="501" r:id="rId8"/>
    <p:sldId id="514" r:id="rId9"/>
    <p:sldId id="563" r:id="rId10"/>
    <p:sldId id="604" r:id="rId11"/>
    <p:sldId id="564" r:id="rId12"/>
    <p:sldId id="565" r:id="rId13"/>
    <p:sldId id="559" r:id="rId14"/>
    <p:sldId id="506" r:id="rId15"/>
    <p:sldId id="566" r:id="rId16"/>
    <p:sldId id="547" r:id="rId17"/>
    <p:sldId id="526" r:id="rId18"/>
    <p:sldId id="528" r:id="rId19"/>
    <p:sldId id="570" r:id="rId20"/>
    <p:sldId id="560" r:id="rId21"/>
    <p:sldId id="571" r:id="rId22"/>
    <p:sldId id="605" r:id="rId23"/>
    <p:sldId id="523" r:id="rId24"/>
    <p:sldId id="603" r:id="rId25"/>
    <p:sldId id="524" r:id="rId26"/>
    <p:sldId id="525" r:id="rId27"/>
    <p:sldId id="521" r:id="rId28"/>
    <p:sldId id="530" r:id="rId29"/>
    <p:sldId id="531" r:id="rId30"/>
    <p:sldId id="534" r:id="rId31"/>
    <p:sldId id="535" r:id="rId32"/>
    <p:sldId id="536" r:id="rId33"/>
    <p:sldId id="537" r:id="rId34"/>
    <p:sldId id="538" r:id="rId35"/>
    <p:sldId id="540" r:id="rId36"/>
    <p:sldId id="539" r:id="rId37"/>
    <p:sldId id="541" r:id="rId38"/>
    <p:sldId id="561" r:id="rId39"/>
    <p:sldId id="511" r:id="rId40"/>
    <p:sldId id="606" r:id="rId41"/>
    <p:sldId id="572" r:id="rId42"/>
    <p:sldId id="544" r:id="rId43"/>
    <p:sldId id="573" r:id="rId44"/>
    <p:sldId id="576" r:id="rId45"/>
    <p:sldId id="575" r:id="rId46"/>
    <p:sldId id="586" r:id="rId47"/>
    <p:sldId id="587" r:id="rId48"/>
    <p:sldId id="599" r:id="rId49"/>
    <p:sldId id="600" r:id="rId50"/>
    <p:sldId id="601" r:id="rId51"/>
    <p:sldId id="579" r:id="rId52"/>
    <p:sldId id="550" r:id="rId53"/>
    <p:sldId id="551" r:id="rId54"/>
    <p:sldId id="581" r:id="rId55"/>
    <p:sldId id="602" r:id="rId56"/>
    <p:sldId id="582" r:id="rId57"/>
    <p:sldId id="583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58"/>
            <p14:sldId id="466"/>
            <p14:sldId id="548"/>
          </p14:sldIdLst>
        </p14:section>
        <p14:section name="Asynchronous Programming" id="{8A63B03A-A79A-49E0-A7D1-879E8FBDDFB7}">
          <p14:sldIdLst>
            <p14:sldId id="507"/>
            <p14:sldId id="562"/>
            <p14:sldId id="501"/>
            <p14:sldId id="514"/>
            <p14:sldId id="563"/>
            <p14:sldId id="604"/>
            <p14:sldId id="564"/>
            <p14:sldId id="565"/>
          </p14:sldIdLst>
        </p14:section>
        <p14:section name="Promises" id="{857E2BF5-D7C0-433F-83B0-C6B1BAA22B1E}">
          <p14:sldIdLst>
            <p14:sldId id="559"/>
            <p14:sldId id="506"/>
            <p14:sldId id="566"/>
            <p14:sldId id="547"/>
            <p14:sldId id="526"/>
            <p14:sldId id="528"/>
          </p14:sldIdLst>
        </p14:section>
        <p14:section name="Exercise" id="{A9C08006-0C07-4343-B335-CD0B3008FFC5}">
          <p14:sldIdLst>
            <p14:sldId id="570"/>
          </p14:sldIdLst>
        </p14:section>
        <p14:section name="Promises with AJAX" id="{EF51A892-C3F2-4217-99B3-FD08B33AE319}">
          <p14:sldIdLst>
            <p14:sldId id="560"/>
            <p14:sldId id="571"/>
            <p14:sldId id="605"/>
            <p14:sldId id="523"/>
            <p14:sldId id="603"/>
            <p14:sldId id="524"/>
            <p14:sldId id="525"/>
            <p14:sldId id="521"/>
            <p14:sldId id="530"/>
            <p14:sldId id="531"/>
            <p14:sldId id="534"/>
            <p14:sldId id="535"/>
            <p14:sldId id="536"/>
            <p14:sldId id="537"/>
            <p14:sldId id="538"/>
            <p14:sldId id="540"/>
            <p14:sldId id="539"/>
            <p14:sldId id="541"/>
          </p14:sldIdLst>
        </p14:section>
        <p14:section name="Async / Await" id="{E29E1E66-D094-4D42-95EF-D7EEB4C9E91F}">
          <p14:sldIdLst>
            <p14:sldId id="561"/>
            <p14:sldId id="511"/>
            <p14:sldId id="606"/>
            <p14:sldId id="572"/>
            <p14:sldId id="544"/>
            <p14:sldId id="573"/>
            <p14:sldId id="576"/>
            <p14:sldId id="575"/>
            <p14:sldId id="586"/>
            <p14:sldId id="587"/>
            <p14:sldId id="599"/>
            <p14:sldId id="600"/>
            <p14:sldId id="601"/>
            <p14:sldId id="579"/>
          </p14:sldIdLst>
        </p14:section>
        <p14:section name="Conclusion" id="{43BD757C-5017-47D2-98A9-4D861095A3BB}">
          <p14:sldIdLst>
            <p14:sldId id="550"/>
            <p14:sldId id="551"/>
            <p14:sldId id="581"/>
            <p14:sldId id="602"/>
            <p14:sldId id="582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8DC9E"/>
    <a:srgbClr val="FBEEDC"/>
    <a:srgbClr val="FBEEC9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9" autoAdjust="0"/>
    <p:restoredTop sz="94384" autoAdjust="0"/>
  </p:normalViewPr>
  <p:slideViewPr>
    <p:cSldViewPr>
      <p:cViewPr varScale="1">
        <p:scale>
          <a:sx n="58" d="100"/>
          <a:sy n="58" d="100"/>
        </p:scale>
        <p:origin x="108" y="15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7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2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4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8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678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78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5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0" TargetMode="Externa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judge.softuni.bg/Contests/1570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7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9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8.png"/><Relationship Id="rId22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7.gif"/><Relationship Id="rId4" Type="http://schemas.openxmlformats.org/officeDocument/2006/relationships/image" Target="../media/image74.jpeg"/><Relationship Id="rId9" Type="http://schemas.openxmlformats.org/officeDocument/2006/relationships/hyperlink" Target="https://www.lukanet.com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5711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4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0412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531" y="4987190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3853" y="5984174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0412" y="2617796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Some people decide that dealing with asynchronous code is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too complicated </a:t>
            </a:r>
            <a:r>
              <a:rPr lang="en-US" dirty="0"/>
              <a:t>to work with, so they try to make everything </a:t>
            </a:r>
            <a:r>
              <a:rPr lang="en-US" dirty="0">
                <a:solidFill>
                  <a:schemeClr val="bg1"/>
                </a:solidFill>
              </a:rPr>
              <a:t>synchronous</a:t>
            </a:r>
          </a:p>
          <a:p>
            <a:pPr>
              <a:buClr>
                <a:schemeClr val="tx1"/>
              </a:buClr>
            </a:pPr>
            <a:r>
              <a:rPr lang="en-US" dirty="0"/>
              <a:t>When doing an </a:t>
            </a:r>
            <a:r>
              <a:rPr lang="en-US" dirty="0">
                <a:solidFill>
                  <a:schemeClr val="bg1"/>
                </a:solidFill>
              </a:rPr>
              <a:t>AJAX </a:t>
            </a:r>
            <a:r>
              <a:rPr lang="en-US" dirty="0"/>
              <a:t>call, it is possible to set an option to </a:t>
            </a:r>
            <a:br>
              <a:rPr lang="en-US" dirty="0"/>
            </a:br>
            <a:r>
              <a:rPr lang="en-US" dirty="0"/>
              <a:t>make the call synchronous rather than asynchronous </a:t>
            </a:r>
            <a:br>
              <a:rPr lang="en-US" dirty="0"/>
            </a:br>
            <a:r>
              <a:rPr lang="en-US" dirty="0"/>
              <a:t>(although this option is slowly losing browser support)</a:t>
            </a:r>
          </a:p>
          <a:p>
            <a:pPr>
              <a:buClr>
                <a:schemeClr val="tx1"/>
              </a:buClr>
            </a:pPr>
            <a:r>
              <a:rPr lang="en-US" dirty="0"/>
              <a:t>There are also </a:t>
            </a:r>
            <a:r>
              <a:rPr lang="en-US" dirty="0">
                <a:solidFill>
                  <a:schemeClr val="bg1"/>
                </a:solidFill>
              </a:rPr>
              <a:t>synchronous alternatives </a:t>
            </a:r>
            <a:r>
              <a:rPr lang="en-US" dirty="0"/>
              <a:t>to many </a:t>
            </a:r>
            <a:br>
              <a:rPr lang="en-US" dirty="0"/>
            </a:br>
            <a:r>
              <a:rPr lang="en-US" dirty="0"/>
              <a:t>asynchronous functions in </a:t>
            </a:r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we need asynchronous programming in JS?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2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771459" cy="52010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Trying to </a:t>
            </a:r>
            <a:r>
              <a:rPr lang="en-US" dirty="0">
                <a:solidFill>
                  <a:schemeClr val="bg1"/>
                </a:solidFill>
              </a:rPr>
              <a:t>avoid asynchronous code </a:t>
            </a:r>
            <a:r>
              <a:rPr lang="en-US" dirty="0"/>
              <a:t>and replacing it with </a:t>
            </a:r>
            <a:br>
              <a:rPr lang="en-US" dirty="0"/>
            </a:br>
            <a:r>
              <a:rPr lang="en-US" dirty="0"/>
              <a:t>synchronous code </a:t>
            </a:r>
            <a:r>
              <a:rPr lang="en-US" dirty="0">
                <a:solidFill>
                  <a:schemeClr val="bg1"/>
                </a:solidFill>
              </a:rPr>
              <a:t>is almost always a bad idea </a:t>
            </a:r>
            <a:r>
              <a:rPr lang="en-US" dirty="0"/>
              <a:t>in 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JavaScript only has a </a:t>
            </a:r>
            <a:r>
              <a:rPr lang="en-US" dirty="0">
                <a:solidFill>
                  <a:schemeClr val="bg1"/>
                </a:solidFill>
              </a:rPr>
              <a:t>single thread </a:t>
            </a:r>
            <a:r>
              <a:rPr lang="en-US" dirty="0"/>
              <a:t>(except when using Web Workers)</a:t>
            </a:r>
          </a:p>
          <a:p>
            <a:pPr>
              <a:buClr>
                <a:schemeClr val="tx1"/>
              </a:buClr>
            </a:pPr>
            <a:r>
              <a:rPr lang="en-US" dirty="0"/>
              <a:t>The webpage will be </a:t>
            </a:r>
            <a:r>
              <a:rPr lang="en-US" dirty="0">
                <a:solidFill>
                  <a:schemeClr val="bg1"/>
                </a:solidFill>
              </a:rPr>
              <a:t>unresponsive</a:t>
            </a:r>
            <a:r>
              <a:rPr lang="en-US" dirty="0"/>
              <a:t> while the script is running. If you </a:t>
            </a:r>
            <a:br>
              <a:rPr lang="en-US" dirty="0"/>
            </a:br>
            <a:r>
              <a:rPr lang="en-US" dirty="0"/>
              <a:t>use a synchronous AJAX call, then the user will not be able to do </a:t>
            </a:r>
            <a:br>
              <a:rPr lang="en-US" dirty="0"/>
            </a:br>
            <a:r>
              <a:rPr lang="en-US" dirty="0"/>
              <a:t>anything while they are running</a:t>
            </a:r>
          </a:p>
          <a:p>
            <a:pPr>
              <a:buClr>
                <a:schemeClr val="tx1"/>
              </a:buClr>
            </a:pPr>
            <a:r>
              <a:rPr lang="en-US" dirty="0"/>
              <a:t>The issue is even </a:t>
            </a:r>
            <a:r>
              <a:rPr lang="en-US" dirty="0">
                <a:solidFill>
                  <a:schemeClr val="bg1"/>
                </a:solidFill>
              </a:rPr>
              <a:t>worse </a:t>
            </a:r>
            <a:r>
              <a:rPr lang="en-US" dirty="0"/>
              <a:t>when using </a:t>
            </a:r>
            <a:r>
              <a:rPr lang="en-US" dirty="0">
                <a:solidFill>
                  <a:schemeClr val="bg1"/>
                </a:solidFill>
              </a:rPr>
              <a:t>server-side JavaScript</a:t>
            </a:r>
            <a:r>
              <a:rPr lang="en-US" dirty="0"/>
              <a:t>: the server will not be able to respond to </a:t>
            </a:r>
            <a:r>
              <a:rPr lang="en-US" dirty="0">
                <a:solidFill>
                  <a:schemeClr val="bg1"/>
                </a:solidFill>
              </a:rPr>
              <a:t>any requests </a:t>
            </a:r>
            <a:r>
              <a:rPr lang="en-US" dirty="0"/>
              <a:t>while waiting for </a:t>
            </a:r>
            <a:br>
              <a:rPr lang="en-US" dirty="0"/>
            </a:br>
            <a:r>
              <a:rPr lang="en-US" dirty="0"/>
              <a:t>synchronous functions to complete, which means that </a:t>
            </a:r>
            <a:r>
              <a:rPr lang="en-US" dirty="0">
                <a:solidFill>
                  <a:schemeClr val="bg1"/>
                </a:solidFill>
              </a:rPr>
              <a:t>every user </a:t>
            </a:r>
            <a:br>
              <a:rPr lang="en-US" dirty="0"/>
            </a:br>
            <a:r>
              <a:rPr lang="en-US" dirty="0"/>
              <a:t>making a request to the server will have to wait to get a response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we need asynchronous programming in JS?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6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319EFA-5C69-44D0-8DF4-EDE600E4D46B}"/>
              </a:ext>
            </a:extLst>
          </p:cNvPr>
          <p:cNvGrpSpPr/>
          <p:nvPr/>
        </p:nvGrpSpPr>
        <p:grpSpPr>
          <a:xfrm>
            <a:off x="4870201" y="1671901"/>
            <a:ext cx="2448421" cy="1953057"/>
            <a:chOff x="4809032" y="1675074"/>
            <a:chExt cx="2448421" cy="1953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8259CB-89D5-42D8-9F7C-D71261CF00A3}"/>
                </a:ext>
              </a:extLst>
            </p:cNvPr>
            <p:cNvSpPr txBox="1"/>
            <p:nvPr/>
          </p:nvSpPr>
          <p:spPr>
            <a:xfrm>
              <a:off x="4809032" y="1675074"/>
              <a:ext cx="1544041" cy="8275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dirty="0">
                  <a:solidFill>
                    <a:schemeClr val="bg2"/>
                  </a:solidFill>
                </a:rPr>
                <a:t>.then()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0D6C81-FBB6-4D33-AC5F-238AC1366FC6}"/>
                </a:ext>
              </a:extLst>
            </p:cNvPr>
            <p:cNvSpPr txBox="1"/>
            <p:nvPr/>
          </p:nvSpPr>
          <p:spPr>
            <a:xfrm>
              <a:off x="5581053" y="2800624"/>
              <a:ext cx="1676400" cy="8275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dirty="0">
                  <a:solidFill>
                    <a:schemeClr val="bg2"/>
                  </a:solidFill>
                </a:rPr>
                <a:t>.catch()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2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9612" y="1614609"/>
            <a:ext cx="9927138" cy="5276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/>
              <a:t>States: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Pending</a:t>
            </a:r>
            <a:r>
              <a:rPr lang="en-US" sz="3000" dirty="0"/>
              <a:t> - operation still running (unfinished)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en-US" sz="3000" dirty="0"/>
              <a:t>operation finished </a:t>
            </a:r>
            <a:r>
              <a:rPr lang="bg-BG" sz="3000" dirty="0"/>
              <a:t>(</a:t>
            </a:r>
            <a:r>
              <a:rPr lang="en-US" sz="3000" dirty="0"/>
              <a:t>the result is available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Failed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en-US" sz="3000" dirty="0"/>
              <a:t>operation failed</a:t>
            </a:r>
            <a:r>
              <a:rPr lang="bg-BG" sz="3000" dirty="0"/>
              <a:t> (</a:t>
            </a:r>
            <a:r>
              <a:rPr lang="en-US" sz="3000" dirty="0"/>
              <a:t>an error is available)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dirty="0"/>
              <a:t>Promises use the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3012" y="4953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executor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6620" y="914400"/>
            <a:ext cx="77438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/>
              <a:t>An object holding an asynchronous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2454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1012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2174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250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8249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6413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6412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8356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3403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30" name="Straight Connector 29"/>
          <p:cNvCxnSpPr>
            <a:stCxn id="13" idx="0"/>
          </p:cNvCxnSpPr>
          <p:nvPr/>
        </p:nvCxnSpPr>
        <p:spPr>
          <a:xfrm flipV="1">
            <a:off x="4506330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6330" y="1863302"/>
            <a:ext cx="2807282" cy="2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3612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165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281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6888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6888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7051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7050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7899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4041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stCxn id="13" idx="3"/>
            <a:endCxn id="43" idx="1"/>
          </p:cNvCxnSpPr>
          <p:nvPr/>
        </p:nvCxnSpPr>
        <p:spPr>
          <a:xfrm flipV="1">
            <a:off x="5520486" y="3400425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499795" y="3850342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7157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7157" y="1863302"/>
            <a:ext cx="137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84350" y="1455504"/>
            <a:ext cx="12512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17156" y="1510138"/>
            <a:ext cx="13860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3583" y="33077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  <a:latin typeface="Consolas" panose="020B0609020204030204" pitchFamily="49" charset="0"/>
              </a:rPr>
              <a:t>r</a:t>
            </a:r>
            <a:r>
              <a:rPr lang="en-US" sz="1500" b="1" cap="none" spc="0" dirty="0">
                <a:ln w="0"/>
                <a:latin typeface="Consolas" panose="020B0609020204030204" pitchFamily="49" charset="0"/>
              </a:rPr>
              <a:t>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2550" y="41382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  <a:latin typeface="Consolas" panose="020B0609020204030204" pitchFamily="49" charset="0"/>
              </a:rPr>
              <a:t>throw error</a:t>
            </a:r>
            <a:endParaRPr lang="en-US" sz="1500" b="1" cap="none" spc="0" dirty="0">
              <a:ln w="0"/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28185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56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21149"/>
            <a:ext cx="10033549" cy="5276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Promise.reject</a:t>
            </a:r>
            <a:r>
              <a:rPr lang="en-US" sz="3200" dirty="0"/>
              <a:t>(reason)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Returns an object that is rejected with the given reason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200" dirty="0"/>
              <a:t>(value)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Returns an object that is resolved with the given value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200" dirty="0"/>
              <a:t>(iterable)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000" dirty="0"/>
              <a:t>Returns a promise that either 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</a:t>
            </a:r>
            <a:br>
              <a:rPr lang="en-US" sz="3000" dirty="0"/>
            </a:br>
            <a:r>
              <a:rPr lang="en-US" sz="3000" dirty="0"/>
              <a:t>promises </a:t>
            </a:r>
            <a:r>
              <a:rPr lang="en-US" sz="3000" b="1" dirty="0">
                <a:solidFill>
                  <a:schemeClr val="bg1"/>
                </a:solidFill>
              </a:rPr>
              <a:t>have fulfilled </a:t>
            </a:r>
            <a:r>
              <a:rPr lang="en-US" sz="3000" dirty="0"/>
              <a:t>or 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</a:t>
            </a:r>
            <a:br>
              <a:rPr lang="en-US" sz="3000" dirty="0"/>
            </a:br>
            <a:r>
              <a:rPr lang="en-US" sz="3000" dirty="0"/>
              <a:t>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5578" y="2110577"/>
            <a:ext cx="6931434" cy="376369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('done');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console.log('Then returned: ' + res);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232142"/>
            <a:ext cx="5410200" cy="629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198812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2812" y="6056751"/>
            <a:ext cx="5410200" cy="629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6283" y="3020442"/>
            <a:ext cx="2961129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6283" y="3760268"/>
            <a:ext cx="2961129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79079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39439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3212" y="2233186"/>
            <a:ext cx="8534400" cy="33204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reject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('fail');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(function(result) { console.log(result);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(function(error) { console.log(error); 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3212" y="1368942"/>
            <a:ext cx="5410200" cy="629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436812" y="3892388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3212" y="5768546"/>
            <a:ext cx="5410200" cy="629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79338" y="2840204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979338" y="3515030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979338" y="4189856"/>
            <a:ext cx="153467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fail</a:t>
            </a:r>
          </a:p>
        </p:txBody>
      </p:sp>
    </p:spTree>
    <p:extLst>
      <p:ext uri="{BB962C8B-B14F-4D97-AF65-F5344CB8AC3E}">
        <p14:creationId xmlns:p14="http://schemas.microsoft.com/office/powerpoint/2010/main" val="31386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2457"/>
            <a:ext cx="10670224" cy="498673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value="nakov" /&gt; &lt;br&gt;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Repo: 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value="nakov.io.cin" /&gt;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 Commits&lt;/button&gt;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Use Fetch API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2" y="3788812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D8D7E1C-86F5-4C3F-A008-1633D77FADE9}"/>
              </a:ext>
            </a:extLst>
          </p:cNvPr>
          <p:cNvGrpSpPr/>
          <p:nvPr/>
        </p:nvGrpSpPr>
        <p:grpSpPr>
          <a:xfrm>
            <a:off x="4870201" y="1671901"/>
            <a:ext cx="2448421" cy="1953057"/>
            <a:chOff x="4809032" y="1675074"/>
            <a:chExt cx="2448421" cy="1953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4044A4-FF1C-41E8-8B9F-EAC628865891}"/>
                </a:ext>
              </a:extLst>
            </p:cNvPr>
            <p:cNvSpPr txBox="1"/>
            <p:nvPr/>
          </p:nvSpPr>
          <p:spPr>
            <a:xfrm>
              <a:off x="4809032" y="1675074"/>
              <a:ext cx="1544041" cy="8275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dirty="0">
                  <a:solidFill>
                    <a:schemeClr val="bg2"/>
                  </a:solidFill>
                </a:rPr>
                <a:t>.then()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CD176E-BDF7-4BFE-BBBD-F074DE2B278C}"/>
                </a:ext>
              </a:extLst>
            </p:cNvPr>
            <p:cNvSpPr txBox="1"/>
            <p:nvPr/>
          </p:nvSpPr>
          <p:spPr>
            <a:xfrm>
              <a:off x="5581053" y="2800624"/>
              <a:ext cx="1676400" cy="8275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dirty="0">
                  <a:solidFill>
                    <a:schemeClr val="bg2"/>
                  </a:solidFill>
                </a:rPr>
                <a:t>.catch()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7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4949" y="4953000"/>
            <a:ext cx="10958928" cy="768084"/>
          </a:xfrm>
        </p:spPr>
        <p:txBody>
          <a:bodyPr/>
          <a:lstStyle/>
          <a:p>
            <a:r>
              <a:rPr lang="en-US" dirty="0"/>
              <a:t>Promises with jQuery AJAX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51" y="521964"/>
            <a:ext cx="3809524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5" y="1371601"/>
            <a:ext cx="8180332" cy="479594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Promises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noProof="1"/>
              <a:t>Async</a:t>
            </a:r>
            <a:r>
              <a:rPr lang="en-US" sz="4000" b="1" dirty="0"/>
              <a:t> / </a:t>
            </a:r>
            <a:r>
              <a:rPr lang="en-US" sz="4000" b="1" noProof="1"/>
              <a:t>Await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3383" y="1821879"/>
            <a:ext cx="9927138" cy="527604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000" dirty="0"/>
              <a:t>Can register </a:t>
            </a:r>
            <a:r>
              <a:rPr lang="en-US" sz="3000" b="1" dirty="0">
                <a:solidFill>
                  <a:schemeClr val="bg1"/>
                </a:solidFill>
              </a:rPr>
              <a:t>multiple callbacks </a:t>
            </a:r>
            <a:r>
              <a:rPr lang="en-US" sz="3000" dirty="0"/>
              <a:t>into callback queues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Invoke </a:t>
            </a:r>
            <a:r>
              <a:rPr lang="en-US" sz="3000" b="1" dirty="0">
                <a:solidFill>
                  <a:schemeClr val="bg1"/>
                </a:solidFill>
              </a:rPr>
              <a:t>callback queues</a:t>
            </a:r>
            <a:r>
              <a:rPr lang="en-US" sz="3000" dirty="0"/>
              <a:t> and relay the success or failure         state of a function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Is </a:t>
            </a:r>
            <a:r>
              <a:rPr lang="en-US" sz="3000" b="1" dirty="0" err="1">
                <a:solidFill>
                  <a:schemeClr val="bg1"/>
                </a:solidFill>
              </a:rPr>
              <a:t>thenable</a:t>
            </a:r>
            <a:r>
              <a:rPr lang="en-US" sz="3000" dirty="0"/>
              <a:t> - can be casted to </a:t>
            </a:r>
            <a:r>
              <a:rPr lang="en-US" sz="3000" b="1" dirty="0">
                <a:solidFill>
                  <a:schemeClr val="bg1"/>
                </a:solidFill>
              </a:rPr>
              <a:t>native Promise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Some of the arguments passed to </a:t>
            </a:r>
            <a:r>
              <a:rPr lang="en-US" sz="3000" b="1" dirty="0">
                <a:solidFill>
                  <a:schemeClr val="bg1"/>
                </a:solidFill>
              </a:rPr>
              <a:t>then() </a:t>
            </a:r>
            <a:r>
              <a:rPr lang="en-US" sz="3000" dirty="0"/>
              <a:t>method will be </a:t>
            </a:r>
            <a:r>
              <a:rPr lang="en-US" sz="3000" b="1" dirty="0">
                <a:solidFill>
                  <a:schemeClr val="bg1"/>
                </a:solidFill>
              </a:rPr>
              <a:t>discarded</a:t>
            </a:r>
            <a:r>
              <a:rPr lang="en-US" sz="3000" dirty="0"/>
              <a:t> 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Promise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6620" y="939225"/>
            <a:ext cx="85118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Deferred object</a:t>
            </a:r>
            <a:r>
              <a:rPr lang="en-US" sz="3200" b="1" dirty="0"/>
              <a:t> </a:t>
            </a:r>
            <a:r>
              <a:rPr lang="en-US" sz="3200" dirty="0"/>
              <a:t>is a </a:t>
            </a:r>
            <a:r>
              <a:rPr lang="en-US" sz="3200" b="1" dirty="0">
                <a:solidFill>
                  <a:schemeClr val="bg1"/>
                </a:solidFill>
              </a:rPr>
              <a:t>chainable</a:t>
            </a:r>
            <a:r>
              <a:rPr lang="en-US" sz="3200" dirty="0"/>
              <a:t> utility object.   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746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Promise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991" y="1340613"/>
            <a:ext cx="11568651" cy="51924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Deferred object</a:t>
            </a:r>
            <a:r>
              <a:rPr lang="en-US" dirty="0"/>
              <a:t>, introduced in jQuery 1.5, is a chainable </a:t>
            </a:r>
            <a:br>
              <a:rPr lang="en-US" dirty="0"/>
            </a:br>
            <a:r>
              <a:rPr lang="en-US" dirty="0"/>
              <a:t>utility object created by calling the </a:t>
            </a:r>
            <a:r>
              <a:rPr lang="en-US" dirty="0" err="1">
                <a:solidFill>
                  <a:schemeClr val="bg1"/>
                </a:solidFill>
              </a:rPr>
              <a:t>jQuery.Deferred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method. It can register multiple callbacks into callback queues, invoke </a:t>
            </a:r>
            <a:br>
              <a:rPr lang="en-US" dirty="0"/>
            </a:br>
            <a:r>
              <a:rPr lang="en-US" dirty="0"/>
              <a:t>callback queues, and relay the success or failure state of any </a:t>
            </a:r>
            <a:br>
              <a:rPr lang="en-US" dirty="0"/>
            </a:br>
            <a:r>
              <a:rPr lang="en-US" dirty="0"/>
              <a:t>synchronous or asynchronous function</a:t>
            </a:r>
          </a:p>
          <a:p>
            <a:r>
              <a:rPr lang="en-US" dirty="0">
                <a:solidFill>
                  <a:schemeClr val="bg1"/>
                </a:solidFill>
              </a:rPr>
              <a:t>jQuery 3.0 </a:t>
            </a:r>
            <a:r>
              <a:rPr lang="en-US" dirty="0"/>
              <a:t>and newer </a:t>
            </a:r>
            <a:r>
              <a:rPr lang="en-US" dirty="0">
                <a:solidFill>
                  <a:schemeClr val="bg1"/>
                </a:solidFill>
              </a:rPr>
              <a:t>Deferred object</a:t>
            </a:r>
            <a:r>
              <a:rPr lang="en-US" dirty="0"/>
              <a:t> is a </a:t>
            </a:r>
            <a:r>
              <a:rPr lang="en-GB" dirty="0">
                <a:solidFill>
                  <a:schemeClr val="bg1"/>
                </a:solidFill>
              </a:rPr>
              <a:t>Promises/A+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implementation</a:t>
            </a:r>
          </a:p>
          <a:p>
            <a:r>
              <a:rPr lang="en-US" dirty="0"/>
              <a:t>Deferred object is </a:t>
            </a:r>
            <a:r>
              <a:rPr lang="en-US" dirty="0" err="1">
                <a:solidFill>
                  <a:schemeClr val="bg1"/>
                </a:solidFill>
              </a:rPr>
              <a:t>thanable</a:t>
            </a:r>
            <a:r>
              <a:rPr lang="en-US" dirty="0"/>
              <a:t>, so can be casted to </a:t>
            </a:r>
            <a:r>
              <a:rPr lang="en-US" dirty="0">
                <a:solidFill>
                  <a:schemeClr val="bg1"/>
                </a:solidFill>
              </a:rPr>
              <a:t>native JS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Promise</a:t>
            </a:r>
            <a:r>
              <a:rPr lang="en-US" dirty="0"/>
              <a:t>, but some of the arguments passed to </a:t>
            </a:r>
            <a:r>
              <a:rPr lang="en-US" dirty="0">
                <a:solidFill>
                  <a:schemeClr val="bg1"/>
                </a:solidFill>
              </a:rPr>
              <a:t>than() </a:t>
            </a:r>
            <a:r>
              <a:rPr lang="en-US" dirty="0"/>
              <a:t>method will </a:t>
            </a:r>
            <a:br>
              <a:rPr lang="en-US" dirty="0"/>
            </a:br>
            <a:r>
              <a:rPr lang="en-US" dirty="0"/>
              <a:t>be discarded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5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Promise interface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2A70081-8163-4350-9C92-7BDCC55384EF}"/>
              </a:ext>
            </a:extLst>
          </p:cNvPr>
          <p:cNvSpPr txBox="1">
            <a:spLocks/>
          </p:cNvSpPr>
          <p:nvPr/>
        </p:nvSpPr>
        <p:spPr>
          <a:xfrm>
            <a:off x="367991" y="1340613"/>
            <a:ext cx="11568651" cy="519240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550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 of jQuery 1.5, all of jQuery's Ajax methods return a superset of the </a:t>
            </a:r>
            <a:r>
              <a:rPr lang="en-US">
                <a:solidFill>
                  <a:schemeClr val="bg1"/>
                </a:solidFill>
              </a:rPr>
              <a:t>XMLHTTPRequest</a:t>
            </a:r>
            <a:r>
              <a:rPr lang="en-US"/>
              <a:t> object. This jQuery </a:t>
            </a:r>
            <a:br>
              <a:rPr lang="en-US"/>
            </a:br>
            <a:r>
              <a:rPr lang="en-US"/>
              <a:t>XHR object, or "</a:t>
            </a:r>
            <a:r>
              <a:rPr lang="en-US">
                <a:solidFill>
                  <a:schemeClr val="bg1"/>
                </a:solidFill>
              </a:rPr>
              <a:t>jqXHR</a:t>
            </a:r>
            <a:r>
              <a:rPr lang="en-US"/>
              <a:t>“, implements the </a:t>
            </a:r>
            <a:r>
              <a:rPr lang="en-US">
                <a:solidFill>
                  <a:schemeClr val="bg1"/>
                </a:solidFill>
              </a:rPr>
              <a:t>Promise interface</a:t>
            </a:r>
            <a:r>
              <a:rPr lang="en-US"/>
              <a:t>.</a:t>
            </a:r>
          </a:p>
          <a:p>
            <a:r>
              <a:rPr lang="en-US"/>
              <a:t>jqXHR.</a:t>
            </a:r>
            <a:r>
              <a:rPr lang="en-US">
                <a:solidFill>
                  <a:schemeClr val="bg1"/>
                </a:solidFill>
              </a:rPr>
              <a:t>done</a:t>
            </a:r>
            <a:r>
              <a:rPr lang="en-US"/>
              <a:t>(function( data, textStatus, jqXHR ) {}); </a:t>
            </a:r>
          </a:p>
          <a:p>
            <a:pPr lvl="1"/>
            <a:r>
              <a:rPr lang="en-US"/>
              <a:t>An alternative construct to the success callback option</a:t>
            </a:r>
          </a:p>
          <a:p>
            <a:r>
              <a:rPr lang="en-US"/>
              <a:t>jqXHR.</a:t>
            </a:r>
            <a:r>
              <a:rPr lang="en-US">
                <a:solidFill>
                  <a:schemeClr val="bg1"/>
                </a:solidFill>
              </a:rPr>
              <a:t>fail</a:t>
            </a:r>
            <a:r>
              <a:rPr lang="en-US"/>
              <a:t>(function( jqXHR, textStatus, errorThrown ) {}); </a:t>
            </a:r>
          </a:p>
          <a:p>
            <a:pPr lvl="1"/>
            <a:r>
              <a:rPr lang="en-US"/>
              <a:t>An alternative construct to the error callback option, the .fail() method replaces the deprecated .error() method</a:t>
            </a:r>
          </a:p>
          <a:p>
            <a:r>
              <a:rPr lang="en-US"/>
              <a:t>jqXHR.</a:t>
            </a:r>
            <a:r>
              <a:rPr lang="en-US">
                <a:solidFill>
                  <a:schemeClr val="bg1"/>
                </a:solidFill>
              </a:rPr>
              <a:t>always</a:t>
            </a:r>
            <a:r>
              <a:rPr lang="en-US"/>
              <a:t>(function( data|jqXHR, textStatus, jqXHR|errorThrown ) { }); (added in jQuery 1.6) </a:t>
            </a:r>
          </a:p>
          <a:p>
            <a:pPr lvl="1"/>
            <a:r>
              <a:rPr lang="en-US"/>
              <a:t>An alternative construct to the complete callback option, the .always() method replaces the deprecated </a:t>
            </a:r>
            <a:br>
              <a:rPr lang="en-US"/>
            </a:br>
            <a:r>
              <a:rPr lang="en-US"/>
              <a:t>.complete() method.</a:t>
            </a:r>
          </a:p>
          <a:p>
            <a:pPr lvl="1"/>
            <a:r>
              <a:rPr lang="en-US"/>
              <a:t>In response to a successful request, the function's arguments are the same as those of .done(): data, textStatus, and the jqXHR object For failed requests the arguments are the same as those of .fail(): the jqXHR object, </a:t>
            </a:r>
            <a:br>
              <a:rPr lang="en-US"/>
            </a:br>
            <a:r>
              <a:rPr lang="en-US"/>
              <a:t>textStatus, and errorThrown</a:t>
            </a:r>
          </a:p>
          <a:p>
            <a:r>
              <a:rPr lang="en-US"/>
              <a:t>jqXHR.</a:t>
            </a:r>
            <a:r>
              <a:rPr lang="en-US">
                <a:solidFill>
                  <a:schemeClr val="bg1"/>
                </a:solidFill>
              </a:rPr>
              <a:t>then</a:t>
            </a:r>
            <a:r>
              <a:rPr lang="en-US"/>
              <a:t>(function( data, textStatus, jqXHR ) {}, function( jqXHR, textStatus, errorThrown ) {});</a:t>
            </a:r>
          </a:p>
          <a:p>
            <a:pPr lvl="1"/>
            <a:r>
              <a:rPr lang="en-US"/>
              <a:t>Incorporates the functionality of the .done() and .fail() methods, allowing (as of jQuery 1.8) the underlying </a:t>
            </a:r>
            <a:br>
              <a:rPr lang="en-US"/>
            </a:br>
            <a:r>
              <a:rPr lang="en-US"/>
              <a:t>Promise to be manipulated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 with AJAX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2457"/>
            <a:ext cx="10670224" cy="498673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value="nakov" /&gt; &lt;br&gt;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Repo: 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value="nakov.io.cin" /&gt;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 Commits&lt;/button&gt;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AJAX call … 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2" y="3788812"/>
            <a:ext cx="5248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Commits with AJAX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1012" y="1150068"/>
            <a:ext cx="8460424" cy="550687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$("#commits").empty();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url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https://api.github.com/repos/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$("#username").val()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$("#repo").val()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(url)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(displayCommits)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(commits) { …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01118" y="3733800"/>
            <a:ext cx="3017494" cy="685800"/>
          </a:xfrm>
          <a:prstGeom prst="wedgeRoundRectCallout">
            <a:avLst>
              <a:gd name="adj1" fmla="val -60465"/>
              <a:gd name="adj2" fmla="val -196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jQuery AJAX methods return </a:t>
            </a:r>
            <a:r>
              <a:rPr lang="en-US" b="1" noProof="1">
                <a:solidFill>
                  <a:schemeClr val="bg1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304296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Solution: Load GitHub Commits with AJAX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6212" y="1219200"/>
            <a:ext cx="8993824" cy="46870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(commits)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commit of commits)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commit.commit.author.name + ":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commit.commit.message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").text("Error: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err.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 (' + err.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')'));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12" y="620389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200" dirty="0"/>
              <a:t>Create a </a:t>
            </a:r>
            <a:r>
              <a:rPr lang="en-US" sz="3200" b="1" noProof="1">
                <a:solidFill>
                  <a:schemeClr val="bg1"/>
                </a:solidFill>
              </a:rPr>
              <a:t>Kinvey</a:t>
            </a:r>
            <a:r>
              <a:rPr lang="en-US" sz="3200" b="1" dirty="0">
                <a:solidFill>
                  <a:schemeClr val="bg1"/>
                </a:solidFill>
              </a:rPr>
              <a:t> app </a:t>
            </a:r>
            <a:r>
              <a:rPr lang="en-US" sz="3200" dirty="0"/>
              <a:t>and then add </a:t>
            </a:r>
            <a:r>
              <a:rPr lang="en-US" sz="3200" b="1" dirty="0">
                <a:solidFill>
                  <a:schemeClr val="bg1"/>
                </a:solidFill>
              </a:rPr>
              <a:t>user </a:t>
            </a:r>
            <a:r>
              <a:rPr lang="en-US" sz="3200" dirty="0"/>
              <a:t>"peter" with </a:t>
            </a:r>
            <a:r>
              <a:rPr lang="en-US" sz="3200" b="1" dirty="0">
                <a:solidFill>
                  <a:schemeClr val="bg1"/>
                </a:solidFill>
              </a:rPr>
              <a:t>password</a:t>
            </a:r>
            <a:r>
              <a:rPr lang="en-US" sz="3200" dirty="0"/>
              <a:t> "p"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Create </a:t>
            </a:r>
            <a:r>
              <a:rPr lang="en-US" sz="3000" b="1" dirty="0">
                <a:solidFill>
                  <a:schemeClr val="bg1"/>
                </a:solidFill>
              </a:rPr>
              <a:t>comments</a:t>
            </a:r>
            <a:r>
              <a:rPr lang="en-US" sz="3000" dirty="0"/>
              <a:t> "Com1a" and "Com1b" for "Post1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3000" dirty="0"/>
              <a:t>Create </a:t>
            </a:r>
            <a:r>
              <a:rPr lang="en-US" sz="3000" b="1" dirty="0">
                <a:solidFill>
                  <a:schemeClr val="bg1"/>
                </a:solidFill>
              </a:rPr>
              <a:t>comments</a:t>
            </a:r>
            <a:r>
              <a:rPr lang="en-US" sz="3000" dirty="0"/>
              <a:t> "Com2a", "Com2b" and "Com2c" for "Post2“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Display </a:t>
            </a:r>
            <a:r>
              <a:rPr lang="en-US" sz="3000" b="1" dirty="0">
                <a:solidFill>
                  <a:schemeClr val="bg1"/>
                </a:solidFill>
              </a:rPr>
              <a:t>all posts </a:t>
            </a:r>
            <a:r>
              <a:rPr lang="en-US" sz="3000" dirty="0"/>
              <a:t>and view the </a:t>
            </a:r>
            <a:r>
              <a:rPr lang="en-US" sz="3000" b="1" dirty="0">
                <a:solidFill>
                  <a:schemeClr val="bg1"/>
                </a:solidFill>
              </a:rPr>
              <a:t>selected </a:t>
            </a:r>
            <a:r>
              <a:rPr lang="en-US" sz="3000" dirty="0"/>
              <a:t>post along with its </a:t>
            </a:r>
            <a:r>
              <a:rPr lang="en-US" sz="30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4267200"/>
            <a:ext cx="3467100" cy="1628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12" y="3638549"/>
            <a:ext cx="2400300" cy="2886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3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Create First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1397" y="1841625"/>
            <a:ext cx="8651468" cy="245373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cGV0ZXI6cA==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"title":"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Post1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"body":"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 #1 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51012" y="4800600"/>
            <a:ext cx="865146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"title": "Post3", "body": "Post #3 body",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…,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 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43082" y="5852609"/>
            <a:ext cx="3217483" cy="410009"/>
          </a:xfrm>
          <a:prstGeom prst="wedgeRoundRectCallout">
            <a:avLst>
              <a:gd name="adj1" fmla="val -52126"/>
              <a:gd name="adj2" fmla="val -941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Remember the </a:t>
            </a:r>
            <a:r>
              <a:rPr lang="en-US" b="1" noProof="1">
                <a:solidFill>
                  <a:schemeClr val="bg1"/>
                </a:solidFill>
              </a:rPr>
              <a:t>post _id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3612" y="3048000"/>
            <a:ext cx="2516180" cy="395791"/>
          </a:xfrm>
          <a:prstGeom prst="wedgeRoundRectCallout">
            <a:avLst>
              <a:gd name="adj1" fmla="val -62987"/>
              <a:gd name="adj2" fmla="val -506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Base64(user:pass)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99012" y="1371600"/>
            <a:ext cx="4131883" cy="409852"/>
          </a:xfrm>
          <a:prstGeom prst="wedgeRoundRectCallout">
            <a:avLst>
              <a:gd name="adj1" fmla="val -24388"/>
              <a:gd name="adj2" fmla="val 9637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Insert your Kinvey </a:t>
            </a:r>
            <a:r>
              <a:rPr lang="en-US" b="1" noProof="1">
                <a:solidFill>
                  <a:schemeClr val="bg1"/>
                </a:solidFill>
              </a:rPr>
              <a:t>App ID</a:t>
            </a:r>
            <a:r>
              <a:rPr lang="bg-BG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5676785" y="4330203"/>
            <a:ext cx="380346" cy="4355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6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Create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211813"/>
            <a:ext cx="10670224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cGV0ZXI6cA==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"text":"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Com1a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"post_id":"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893953"/>
            <a:ext cx="10670224" cy="245373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cGV0ZXI6cA==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"text":"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Com2a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"post_id":"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51812" y="2438400"/>
            <a:ext cx="2895600" cy="674449"/>
          </a:xfrm>
          <a:prstGeom prst="wedgeRoundRectCallout">
            <a:avLst>
              <a:gd name="adj1" fmla="val -61486"/>
              <a:gd name="adj2" fmla="val 551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Use </a:t>
            </a:r>
            <a:r>
              <a:rPr lang="en-US" b="1" noProof="1">
                <a:solidFill>
                  <a:schemeClr val="bg1"/>
                </a:solidFill>
              </a:rPr>
              <a:t>post _id </a:t>
            </a:r>
            <a:r>
              <a:rPr lang="en-US" b="1" noProof="1">
                <a:solidFill>
                  <a:srgbClr val="FFFFFF"/>
                </a:solidFill>
              </a:rPr>
              <a:t>from the previous request</a:t>
            </a:r>
          </a:p>
        </p:txBody>
      </p:sp>
    </p:spTree>
    <p:extLst>
      <p:ext uri="{BB962C8B-B14F-4D97-AF65-F5344CB8AC3E}">
        <p14:creationId xmlns:p14="http://schemas.microsoft.com/office/powerpoint/2010/main" val="1680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HTML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445125"/>
            <a:ext cx="7620000" cy="46697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jquery-3.1.1.min.js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blog.js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&lt;h1&gt;All Posts&lt;/h1&gt;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btnLoadPosts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&lt;select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"&gt;&lt;/select&gt;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btnViewPost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"&gt;View&lt;/button&gt;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&lt;h1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"&gt;Post Details&lt;/h1&gt;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&lt;h2&gt;Comments&lt;/h2&gt;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2" y="2227411"/>
            <a:ext cx="2914650" cy="3105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</a:t>
            </a:r>
            <a:r>
              <a:rPr lang="bg-BG" sz="11497" b="1" dirty="0"/>
              <a:t>-</a:t>
            </a:r>
            <a:r>
              <a:rPr lang="en-US" sz="11497" b="1" dirty="0"/>
              <a:t>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9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JS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0331" y="1169554"/>
            <a:ext cx="11127424" cy="553648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kinveyAppId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serviceUrl = "https://baas.kinvey.com/appdata/" +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kinveyAppId;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kinveyUsername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kinveyPassword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base64auth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btoa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(kinveyUsername + ":" +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kinveyPassword);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authHeaders = { "Authorization": "Basic " + base64auth };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#btnLoadPosts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").click(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#btnViewPost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").click(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701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Load Posts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8318" y="1600200"/>
            <a:ext cx="6760094" cy="417528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loadPostsRequest =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serviceUrl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authHeaders,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(loadPostsRequest)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(displayPosts)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78" y="2697241"/>
            <a:ext cx="3282898" cy="1981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2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Display Posts as Options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7612" y="1480631"/>
            <a:ext cx="6326824" cy="420689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(posts)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").empty();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of posts)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let option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&lt;option&gt;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.text(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post.title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.val(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post._id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").append(option);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E2A5D-0AEA-42C9-9D8E-33DB9DDF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94" y="4800600"/>
            <a:ext cx="840105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04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Handle AJAX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3412" y="1447800"/>
            <a:ext cx="8079424" cy="474358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errorDiv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").text("Error: " +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err.status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 ('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err.statusText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')');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$(document.body).prepend(errorDiv);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$(errorDiv).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$(errorDiv).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7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noProof="1"/>
              <a:t>Kinvey</a:t>
            </a:r>
            <a:r>
              <a:rPr lang="en-US" sz="3200" dirty="0"/>
              <a:t> allows querying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Load Post Comments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0012" y="1905000"/>
            <a:ext cx="9451024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https://baas.kinvey.com/appdata/</a:t>
            </a:r>
            <a:r>
              <a:rPr lang="en-US" b="1" dirty="0"/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/comments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4CAD3-BEAB-40FB-8B87-3BC8EB5F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9" y="2953192"/>
            <a:ext cx="9305925" cy="3752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33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[View Post] Button Click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51012" y="1342793"/>
            <a:ext cx="8305800" cy="50388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selectedPostId = $("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").val();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(!selectedPostId) return;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requestPosts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serviceUrl + "/posts/" + selectedPostId,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authHeaders });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requestComments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serviceUrl + `/comments/?query={"post_id":"${selectedPostId}"}`,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authHeaders });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Promise.all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requestPosts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requestComments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(displayPostWithComments)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Solution: Blog - Display Post with its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1315941"/>
            <a:ext cx="9753600" cy="46820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displayPostWithComments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])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").text(post.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").text(post.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").empty();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comment of comments)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let commentItem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.text(comment.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.append(commentItem);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804" y="6166363"/>
            <a:ext cx="10556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https://judge.softuni.bg/Contests/1570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2133207"/>
            <a:ext cx="2381250" cy="290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03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/ </a:t>
            </a:r>
            <a:r>
              <a:rPr lang="en-US" noProof="1"/>
              <a:t>Await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en-US" dirty="0"/>
              <a:t>Simplified Promises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192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6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429994"/>
            <a:ext cx="9927138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 an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/>
              <a:t> expression that: </a:t>
            </a:r>
          </a:p>
          <a:p>
            <a:pPr lvl="1"/>
            <a:r>
              <a:rPr lang="en-US" dirty="0"/>
              <a:t>Is only valid inside </a:t>
            </a:r>
            <a:r>
              <a:rPr lang="en-US" b="1" dirty="0">
                <a:solidFill>
                  <a:schemeClr val="bg1"/>
                </a:solidFill>
              </a:rPr>
              <a:t>async 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Pauses</a:t>
            </a:r>
            <a:r>
              <a:rPr lang="en-US" dirty="0"/>
              <a:t> the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Waits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Promise's resolution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Async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similar to combining </a:t>
            </a:r>
            <a:r>
              <a:rPr lang="en-US" b="1" dirty="0">
                <a:solidFill>
                  <a:schemeClr val="bg1"/>
                </a:solidFill>
              </a:rPr>
              <a:t>generators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and promises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6620" y="796792"/>
            <a:ext cx="7349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/>
              <a:t>Operate asynchronously via the </a:t>
            </a:r>
            <a:r>
              <a:rPr lang="en-US" sz="3200" b="1" dirty="0">
                <a:solidFill>
                  <a:schemeClr val="bg1"/>
                </a:solidFill>
              </a:rPr>
              <a:t>event loop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93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991" y="1340613"/>
            <a:ext cx="11568651" cy="519240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function </a:t>
            </a:r>
            <a:r>
              <a:rPr lang="en-US" dirty="0"/>
              <a:t>declaration defines an asynchronous </a:t>
            </a:r>
            <a:br>
              <a:rPr lang="en-US" dirty="0"/>
            </a:br>
            <a:r>
              <a:rPr lang="en-US" dirty="0"/>
              <a:t>function, which returns an </a:t>
            </a:r>
            <a:r>
              <a:rPr lang="en-US" dirty="0" err="1">
                <a:solidFill>
                  <a:schemeClr val="bg1"/>
                </a:solidFill>
              </a:rPr>
              <a:t>AsyncFunction</a:t>
            </a:r>
            <a:r>
              <a:rPr lang="en-US" dirty="0"/>
              <a:t> object</a:t>
            </a:r>
          </a:p>
          <a:p>
            <a:r>
              <a:rPr lang="en-US" dirty="0"/>
              <a:t> An </a:t>
            </a:r>
            <a:r>
              <a:rPr lang="en-US" dirty="0">
                <a:solidFill>
                  <a:schemeClr val="bg1"/>
                </a:solidFill>
              </a:rPr>
              <a:t>asynchronous function </a:t>
            </a:r>
            <a:r>
              <a:rPr lang="en-US" dirty="0"/>
              <a:t>is a function which operates </a:t>
            </a:r>
            <a:br>
              <a:rPr lang="en-US" dirty="0"/>
            </a:br>
            <a:r>
              <a:rPr lang="en-US" dirty="0"/>
              <a:t>asynchronously via the </a:t>
            </a:r>
            <a:r>
              <a:rPr lang="en-US" dirty="0">
                <a:solidFill>
                  <a:schemeClr val="bg1"/>
                </a:solidFill>
              </a:rPr>
              <a:t>event loop</a:t>
            </a:r>
            <a:r>
              <a:rPr lang="en-US" dirty="0"/>
              <a:t>, using an implicit </a:t>
            </a:r>
            <a:r>
              <a:rPr lang="en-US" dirty="0">
                <a:solidFill>
                  <a:schemeClr val="bg1"/>
                </a:solidFill>
              </a:rPr>
              <a:t>Promise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return its result</a:t>
            </a:r>
          </a:p>
          <a:p>
            <a:r>
              <a:rPr lang="en-US" dirty="0"/>
              <a:t>The syntax and </a:t>
            </a:r>
            <a:r>
              <a:rPr lang="en-US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your code using </a:t>
            </a:r>
            <a:r>
              <a:rPr lang="en-US" dirty="0" err="1"/>
              <a:t>async</a:t>
            </a:r>
            <a:r>
              <a:rPr lang="en-US" dirty="0"/>
              <a:t> functions is much more like using </a:t>
            </a:r>
            <a:r>
              <a:rPr lang="en-US" dirty="0">
                <a:solidFill>
                  <a:schemeClr val="bg1"/>
                </a:solidFill>
              </a:rPr>
              <a:t>standard synchronous functions</a:t>
            </a:r>
          </a:p>
        </p:txBody>
      </p:sp>
    </p:spTree>
    <p:extLst>
      <p:ext uri="{BB962C8B-B14F-4D97-AF65-F5344CB8AC3E}">
        <p14:creationId xmlns:p14="http://schemas.microsoft.com/office/powerpoint/2010/main" val="36201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Synchronous vs Asynchronous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19" y="1676400"/>
            <a:ext cx="2067785" cy="20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991" y="1340613"/>
            <a:ext cx="11568651" cy="5192405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function </a:t>
            </a:r>
            <a:r>
              <a:rPr lang="en-US" dirty="0"/>
              <a:t>can contain an </a:t>
            </a:r>
            <a:r>
              <a:rPr lang="en-US" dirty="0">
                <a:solidFill>
                  <a:schemeClr val="bg1"/>
                </a:solidFill>
              </a:rPr>
              <a:t>await</a:t>
            </a:r>
            <a:r>
              <a:rPr lang="en-US" dirty="0"/>
              <a:t> expression that pauses the execution and waits for the passed </a:t>
            </a:r>
            <a:r>
              <a:rPr lang="en-US" dirty="0">
                <a:solidFill>
                  <a:schemeClr val="bg1"/>
                </a:solidFill>
              </a:rPr>
              <a:t>Promise's resolution</a:t>
            </a:r>
          </a:p>
          <a:p>
            <a:r>
              <a:rPr lang="en-US" dirty="0"/>
              <a:t>After resolution the </a:t>
            </a:r>
            <a:r>
              <a:rPr lang="en-US" dirty="0" err="1"/>
              <a:t>async</a:t>
            </a:r>
            <a:r>
              <a:rPr lang="en-US" dirty="0"/>
              <a:t> function's execution </a:t>
            </a:r>
            <a:r>
              <a:rPr lang="en-US" dirty="0">
                <a:solidFill>
                  <a:schemeClr val="bg1"/>
                </a:solidFill>
              </a:rPr>
              <a:t>resumes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resolved value is available</a:t>
            </a:r>
            <a:endParaRPr lang="bg-BG" dirty="0"/>
          </a:p>
          <a:p>
            <a:r>
              <a:rPr lang="bg-BG" dirty="0"/>
              <a:t>Т</a:t>
            </a:r>
            <a:r>
              <a:rPr lang="en-US" dirty="0"/>
              <a:t>he </a:t>
            </a:r>
            <a:r>
              <a:rPr lang="en-US" dirty="0">
                <a:solidFill>
                  <a:schemeClr val="bg1"/>
                </a:solidFill>
              </a:rPr>
              <a:t>await</a:t>
            </a:r>
            <a:r>
              <a:rPr lang="en-US" dirty="0"/>
              <a:t> keyword is only valid inside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functions</a:t>
            </a:r>
          </a:p>
          <a:p>
            <a:r>
              <a:rPr lang="en-US" dirty="0"/>
              <a:t>The purpose of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/await</a:t>
            </a:r>
            <a:r>
              <a:rPr lang="en-US" dirty="0"/>
              <a:t> functions is to </a:t>
            </a:r>
            <a:r>
              <a:rPr lang="en-US" dirty="0">
                <a:solidFill>
                  <a:schemeClr val="bg1"/>
                </a:solidFill>
              </a:rPr>
              <a:t>simplify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behavior of using </a:t>
            </a:r>
            <a:r>
              <a:rPr lang="en-US" dirty="0">
                <a:solidFill>
                  <a:schemeClr val="bg1"/>
                </a:solidFill>
              </a:rPr>
              <a:t>promises synchronously </a:t>
            </a:r>
          </a:p>
          <a:p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/await </a:t>
            </a:r>
            <a:r>
              <a:rPr lang="en-US" dirty="0"/>
              <a:t>is similar to combining </a:t>
            </a:r>
            <a:r>
              <a:rPr lang="en-US" dirty="0">
                <a:solidFill>
                  <a:schemeClr val="bg1"/>
                </a:solidFill>
              </a:rPr>
              <a:t>generators and promises</a:t>
            </a:r>
          </a:p>
        </p:txBody>
      </p:sp>
    </p:spTree>
    <p:extLst>
      <p:ext uri="{BB962C8B-B14F-4D97-AF65-F5344CB8AC3E}">
        <p14:creationId xmlns:p14="http://schemas.microsoft.com/office/powerpoint/2010/main" val="10220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5812" y="1371600"/>
            <a:ext cx="5133392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resolveAfter2Seconds() {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=&gt; {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setTimeout(() =&gt; {  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'resolved'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}, 2000);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55812" y="4495831"/>
            <a:ext cx="80772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function asyncCall() {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console.log('calling');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result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resolveAfter2Seconds();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console.log(result);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8833" y="2794650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2097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213" y="1143000"/>
            <a:ext cx="11874611" cy="175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Do not confuse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marL="990106" lvl="1" indent="-457200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await two or more </a:t>
            </a:r>
            <a:r>
              <a:rPr lang="en-US" sz="3000" dirty="0"/>
              <a:t>promises in </a:t>
            </a:r>
            <a:r>
              <a:rPr lang="en-US" sz="3000" b="1" dirty="0">
                <a:solidFill>
                  <a:schemeClr val="bg1"/>
                </a:solidFill>
              </a:rPr>
              <a:t>parallel</a:t>
            </a:r>
            <a:r>
              <a:rPr lang="en-US" sz="3000" dirty="0"/>
              <a:t>, use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marL="0" indent="0">
              <a:buNone/>
            </a:pPr>
            <a:r>
              <a:rPr lang="en-US" sz="3200" dirty="0"/>
              <a:t>If a promise resolves normally, then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promise </a:t>
            </a:r>
            <a:r>
              <a:rPr lang="en-US" sz="3200" b="1" dirty="0">
                <a:solidFill>
                  <a:schemeClr val="bg1"/>
                </a:solidFill>
              </a:rPr>
              <a:t>returns the result</a:t>
            </a:r>
          </a:p>
          <a:p>
            <a:r>
              <a:rPr lang="en-US" sz="3000" dirty="0"/>
              <a:t>In case of a rejection, it </a:t>
            </a:r>
            <a:r>
              <a:rPr lang="en-US" sz="3000" b="1" dirty="0">
                <a:solidFill>
                  <a:schemeClr val="bg1"/>
                </a:solidFill>
              </a:rPr>
              <a:t>throws an error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2" y="3717944"/>
            <a:ext cx="5219811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f() {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let response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fetch();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let user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response.json();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latin typeface="Consolas" panose="020B0609020204030204" pitchFamily="49" charset="0"/>
              </a:rPr>
              <a:t> (err)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catches errors both in fetch and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response.json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alert(err);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56838" y="3717944"/>
            <a:ext cx="4724388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f()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let response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fetch();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f() becomes a rejected promise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f().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1800" b="1" dirty="0">
                <a:latin typeface="Consolas" panose="020B0609020204030204" pitchFamily="49" charset="0"/>
              </a:rPr>
              <a:t>alert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latin typeface="Consolas" panose="020B0609020204030204" pitchFamily="49" charset="0"/>
              </a:rPr>
              <a:t>; 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7818" y="2087350"/>
            <a:ext cx="4438794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function doJob(x,sec)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return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new Promise</a:t>
            </a:r>
            <a:r>
              <a:rPr lang="en-US" sz="1800" b="1" dirty="0">
                <a:latin typeface="Consolas" panose="020B0609020204030204" pitchFamily="49" charset="0"/>
              </a:rPr>
              <a:t>(resolve =&gt;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console.log('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Start:</a:t>
            </a:r>
            <a:r>
              <a:rPr lang="en-US" sz="1800" b="1" dirty="0">
                <a:latin typeface="Consolas" panose="020B0609020204030204" pitchFamily="49" charset="0"/>
              </a:rPr>
              <a:t> ' +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setTimeout(() =&gt;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console.log('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End:</a:t>
            </a:r>
            <a:r>
              <a:rPr lang="en-US" sz="1800" b="1" dirty="0">
                <a:latin typeface="Consolas" panose="020B0609020204030204" pitchFamily="49" charset="0"/>
              </a:rPr>
              <a:t> ' +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resolve(x)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},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sec *1000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43484" y="2087350"/>
            <a:ext cx="4343400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SerialFlow()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result1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doJob(1,1);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result2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doJob(2,2);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result3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doJob(3,3);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finalResult</a:t>
            </a:r>
            <a:r>
              <a:rPr lang="en-US" sz="1800" b="1" dirty="0">
                <a:latin typeface="Consolas" panose="020B0609020204030204" pitchFamily="49" charset="0"/>
              </a:rPr>
              <a:t> = result1 +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                 result2 + 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                 result3;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console.log(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finalResult</a:t>
            </a:r>
            <a:r>
              <a:rPr lang="en-US" sz="1800" b="1" dirty="0">
                <a:latin typeface="Consolas" panose="020B0609020204030204" pitchFamily="49" charset="0"/>
              </a:rPr>
              <a:t>);  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83756" y="2087350"/>
            <a:ext cx="1810685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1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1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2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2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6</a:t>
            </a:r>
            <a:endParaRPr lang="en-US" sz="1800" b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05184"/>
            <a:ext cx="118865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To execute different promise methods </a:t>
            </a:r>
            <a:r>
              <a:rPr lang="en-US" sz="3200" b="1" dirty="0">
                <a:ln w="0"/>
                <a:solidFill>
                  <a:schemeClr val="bg1"/>
                </a:solidFill>
              </a:rPr>
              <a:t>one by one</a:t>
            </a:r>
            <a:r>
              <a:rPr lang="en-US" sz="3200" dirty="0">
                <a:ln w="0"/>
              </a:rPr>
              <a:t>, use </a:t>
            </a:r>
            <a:r>
              <a:rPr lang="en-US" sz="3200" b="1" dirty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3200" dirty="0">
                <a:ln w="0"/>
              </a:rPr>
              <a:t> /</a:t>
            </a:r>
            <a:r>
              <a:rPr lang="en-US" sz="3200" b="1" dirty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6829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70012" y="1727200"/>
            <a:ext cx="5807402" cy="34035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300" b="1" dirty="0">
                <a:latin typeface="Consolas" panose="020B0609020204030204" pitchFamily="49" charset="0"/>
              </a:rPr>
              <a:t> function ParallelFlow()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result1 = doJob(1,1);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result2 = doJob(2,2);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result3 = doJob(3,3);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finalResult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result1 +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		 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result2 +</a:t>
            </a:r>
          </a:p>
          <a:p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await</a:t>
            </a:r>
            <a:r>
              <a:rPr lang="en-US" sz="2300" b="1" dirty="0">
                <a:latin typeface="Consolas" panose="020B0609020204030204" pitchFamily="49" charset="0"/>
              </a:rPr>
              <a:t> result3;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console.log(finalResult);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47012" y="2088838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Expected output:</a:t>
            </a: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Start: 1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Start: 2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Start: 3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End: 1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End: 2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End: 3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1325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Write a program for reading blog content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It needs to make </a:t>
            </a:r>
            <a:r>
              <a:rPr lang="en-US" b="1" dirty="0"/>
              <a:t>requests </a:t>
            </a:r>
            <a:r>
              <a:rPr lang="en-US" dirty="0"/>
              <a:t>to the </a:t>
            </a:r>
            <a:r>
              <a:rPr lang="en-US" b="1" dirty="0"/>
              <a:t>server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Display </a:t>
            </a:r>
            <a:r>
              <a:rPr lang="en-US" b="1" dirty="0"/>
              <a:t>all blog posts</a:t>
            </a:r>
            <a:r>
              <a:rPr lang="en-US" dirty="0"/>
              <a:t> and their </a:t>
            </a:r>
            <a:r>
              <a:rPr lang="en-US" b="1" dirty="0"/>
              <a:t>comments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328257-1575-499D-84FC-4A272011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95" y="3276600"/>
            <a:ext cx="2804779" cy="29880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F1D31F6-69F9-4F5D-A681-A68AB332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276600"/>
            <a:ext cx="6581349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&lt;h1&gt;All Posts&lt;/h1&gt;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btnLoadPosts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"&gt;Load Posts&lt;/button&gt;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&lt;select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"&gt;&lt;/select&gt;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button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btnViewPost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"&gt;View&lt;/button&gt;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&lt;h1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post-title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"&gt;Post Details&lt;/h1&gt;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post-body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&lt;h2&gt;Comments&lt;/h2&gt;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post-comments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562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199E6-A99D-4D8E-B3C6-86A20CC1A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812" y="1371600"/>
            <a:ext cx="7065171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59F1D0-81CB-4954-90E7-E72E7B51D0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5411" y="3886200"/>
            <a:ext cx="9144001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6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38294-E753-4484-BBD2-52E36E5B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 -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E272-034D-4FE3-A147-FFD74C12D1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80F3B-8262-4EAB-A566-54E62AE6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371600"/>
            <a:ext cx="6324600" cy="3612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5F557-671C-4CAB-97B7-34968730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600" y="4057590"/>
            <a:ext cx="6781800" cy="1852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64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DD9D3E-895E-4478-A48F-E7B0F9EE3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https://blog-apps-c12bf.firebaseio.com/posts.json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4FE01-13AA-4FBF-BA0C-3FB5351E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 - Get All Posts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4A53D-BAD7-4DD0-BC42-8454763B96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F42BA-7D11-44AC-9AF8-6A7129AE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937219"/>
            <a:ext cx="8686006" cy="4591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70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A865E6-4CC7-42FB-B243-9DA85C19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 - Get All Comments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5CF83-6395-4D59-B800-F9942C2B41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42D97-5E9D-4B82-A645-6076B2B3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308940"/>
            <a:ext cx="9068781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9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Needs to be 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 also:</a:t>
            </a:r>
          </a:p>
          <a:p>
            <a:pPr lvl="1">
              <a:buClr>
                <a:schemeClr val="tx1"/>
              </a:buClr>
            </a:pPr>
            <a:r>
              <a:rPr lang="en-SG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SG" b="1" dirty="0">
                <a:solidFill>
                  <a:schemeClr val="bg1"/>
                </a:solidFill>
              </a:rPr>
              <a:t>Async</a:t>
            </a:r>
            <a:r>
              <a:rPr lang="en-SG" dirty="0"/>
              <a:t> / </a:t>
            </a:r>
            <a:r>
              <a:rPr lang="en-SG" b="1" dirty="0">
                <a:solidFill>
                  <a:schemeClr val="bg1"/>
                </a:solidFill>
              </a:rPr>
              <a:t>Await</a:t>
            </a:r>
            <a:r>
              <a:rPr lang="en-SG" dirty="0"/>
              <a:t> pattern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3929" y="1779945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2"/>
                </a:solidFill>
              </a:rPr>
              <a:t>Asynchronous programming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2"/>
                </a:solidFill>
              </a:rPr>
              <a:t>Runs </a:t>
            </a:r>
            <a:r>
              <a:rPr lang="en-US" sz="2800" b="1" dirty="0">
                <a:solidFill>
                  <a:schemeClr val="bg1"/>
                </a:solidFill>
              </a:rPr>
              <a:t>several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tasks</a:t>
            </a:r>
            <a:r>
              <a:rPr lang="en-US" sz="2800" dirty="0">
                <a:solidFill>
                  <a:schemeClr val="bg2"/>
                </a:solidFill>
              </a:rPr>
              <a:t> in </a:t>
            </a:r>
            <a:r>
              <a:rPr lang="en-US" sz="2800" b="1" dirty="0">
                <a:solidFill>
                  <a:schemeClr val="bg1"/>
                </a:solidFill>
              </a:rPr>
              <a:t>parallel</a:t>
            </a:r>
            <a:r>
              <a:rPr lang="en-US" sz="2800" dirty="0">
                <a:solidFill>
                  <a:schemeClr val="bg2"/>
                </a:solidFill>
              </a:rPr>
              <a:t>, at the </a:t>
            </a:r>
            <a:r>
              <a:rPr lang="en-US" sz="2800" b="1" dirty="0">
                <a:solidFill>
                  <a:schemeClr val="bg1"/>
                </a:solidFill>
              </a:rPr>
              <a:t>same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2"/>
                </a:solidFill>
              </a:rPr>
              <a:t>Promises hold </a:t>
            </a:r>
            <a:r>
              <a:rPr lang="en-US" sz="3000" b="1" dirty="0">
                <a:solidFill>
                  <a:schemeClr val="bg1"/>
                </a:solidFill>
              </a:rPr>
              <a:t>operations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functions contain an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000" dirty="0">
                <a:solidFill>
                  <a:schemeClr val="bg2"/>
                </a:solidFill>
              </a:rPr>
              <a:t> expression. It: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Pauses</a:t>
            </a:r>
            <a:r>
              <a:rPr lang="en-US" sz="3000" dirty="0">
                <a:solidFill>
                  <a:schemeClr val="bg2"/>
                </a:solidFill>
              </a:rPr>
              <a:t> the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Waits</a:t>
            </a:r>
            <a:r>
              <a:rPr lang="en-US" sz="3000" dirty="0">
                <a:solidFill>
                  <a:schemeClr val="bg2"/>
                </a:solidFill>
              </a:rPr>
              <a:t> for the </a:t>
            </a:r>
            <a:r>
              <a:rPr lang="en-US" sz="3000" b="1" dirty="0">
                <a:solidFill>
                  <a:schemeClr val="bg1"/>
                </a:solidFill>
              </a:rPr>
              <a:t>Promise's resolution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Runs several tasks (pieces of code) in parallel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22412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2412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5658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4527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68872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4880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8145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0" cap="none" spc="0" dirty="0">
                <a:ln w="0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0498" y="3593732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</a:rPr>
              <a:t>Number of tasks</a:t>
            </a:r>
            <a:endParaRPr lang="en-US" sz="2500" b="0" cap="none" spc="0" dirty="0">
              <a:ln w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40093" y="4160661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4027" y="460563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7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4904" y="512058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10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4563" y="5585738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8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75039" y="3259913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75039" y="5893515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5039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dirty="0">
                <a:ln w="0"/>
              </a:rPr>
              <a:t>As</a:t>
            </a:r>
            <a:r>
              <a:rPr lang="en-US" sz="4500" b="0" cap="none" spc="0" dirty="0">
                <a:ln w="0"/>
              </a:rPr>
              <a:t>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36890" y="3500845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</a:rPr>
              <a:t>Number of tasks</a:t>
            </a:r>
            <a:endParaRPr lang="en-US" sz="2500" b="0" cap="none" spc="0" dirty="0">
              <a:ln w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728919" y="3710124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35669" y="3785983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28919" y="4247879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40153" y="4306481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7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23739" y="4761339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47268" y="4837198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10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23739" y="5319739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51736" y="5366041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8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6617" y="1321840"/>
            <a:ext cx="9927138" cy="5276048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2012" y="2374182"/>
            <a:ext cx="5334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2009" y="4550334"/>
            <a:ext cx="533400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console.log("Hello 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2011" y="3123704"/>
            <a:ext cx="5334002" cy="123377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setTimeout(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console.log("Goodbye!");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2000)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1812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1812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1812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4894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Synchronous programming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Each line of code is executed only when the preceding line has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finished it’s work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Asynchronous Programming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 asynchronous programs, you can have two lines of code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(L1 followed by L2), where L1 schedules some task to be run in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future, but L2 runs before that task completes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tasks may finish in order of execution but it is not guaranteed</a:t>
            </a: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does not mean the same thing as </a:t>
            </a:r>
            <a:r>
              <a:rPr lang="en-US" sz="3200" dirty="0">
                <a:solidFill>
                  <a:schemeClr val="bg1"/>
                </a:solidFill>
              </a:rPr>
              <a:t>concurrent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multi-threaded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JavaScript can have </a:t>
            </a:r>
            <a:r>
              <a:rPr lang="en-US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 </a:t>
            </a:r>
            <a:r>
              <a:rPr lang="en-US" dirty="0"/>
              <a:t>(except when using Web Workers)</a:t>
            </a:r>
          </a:p>
          <a:p>
            <a:pPr>
              <a:buClr>
                <a:schemeClr val="tx1"/>
              </a:buClr>
            </a:pPr>
            <a:r>
              <a:rPr lang="en-US" dirty="0"/>
              <a:t>Asynchronous code needs to be structured in a different way than synchronous code, and the most basic way to do that is with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JavaScript we have two more options</a:t>
            </a:r>
          </a:p>
          <a:p>
            <a:pPr lvl="1">
              <a:buClr>
                <a:schemeClr val="tx1"/>
              </a:buClr>
            </a:pPr>
            <a:r>
              <a:rPr lang="en-SG" dirty="0"/>
              <a:t>Promises</a:t>
            </a:r>
          </a:p>
          <a:p>
            <a:pPr lvl="1">
              <a:buClr>
                <a:schemeClr val="tx1"/>
              </a:buClr>
            </a:pPr>
            <a:r>
              <a:rPr lang="en-SG" dirty="0"/>
              <a:t>Async / Await </a:t>
            </a:r>
            <a:r>
              <a:rPr lang="en-SG" dirty="0" err="1"/>
              <a:t>patern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7152</TotalTime>
  <Words>2658</Words>
  <Application>Microsoft Office PowerPoint</Application>
  <PresentationFormat>Custom</PresentationFormat>
  <Paragraphs>542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1_SoftUni3_1</vt:lpstr>
      <vt:lpstr>Asynchronous Programming and Promises</vt:lpstr>
      <vt:lpstr>Table of Contents</vt:lpstr>
      <vt:lpstr>Have a Question?</vt:lpstr>
      <vt:lpstr>PowerPoint Presentation</vt:lpstr>
      <vt:lpstr>Asynchronous Programming</vt:lpstr>
      <vt:lpstr>Asynchronous Programming</vt:lpstr>
      <vt:lpstr>Asynchronous Programming - Example</vt:lpstr>
      <vt:lpstr>Asynchronous Programming</vt:lpstr>
      <vt:lpstr>Asynchronous Programming in JS</vt:lpstr>
      <vt:lpstr>Do we need asynchronous programming in JS?</vt:lpstr>
      <vt:lpstr>Do we need asynchronous programming in JS?</vt:lpstr>
      <vt:lpstr>PowerPoint Presentation</vt:lpstr>
      <vt:lpstr>What is a Promise?</vt:lpstr>
      <vt:lpstr>What is a Promise?</vt:lpstr>
      <vt:lpstr>Promise Methods</vt:lpstr>
      <vt:lpstr>Promise.then() - Example</vt:lpstr>
      <vt:lpstr>Promise.catch() - Example</vt:lpstr>
      <vt:lpstr>Problem: Load GitHub Commits</vt:lpstr>
      <vt:lpstr>PowerPoint Presentation</vt:lpstr>
      <vt:lpstr>jQuery Promise</vt:lpstr>
      <vt:lpstr>jQuery Promise</vt:lpstr>
      <vt:lpstr>jQuery Promise interface</vt:lpstr>
      <vt:lpstr>Problem: Load GitHub Commits with AJAX</vt:lpstr>
      <vt:lpstr>Solution: Load GitHub Commits with AJAX</vt:lpstr>
      <vt:lpstr>Solution: Load GitHub Commits with AJAX (2)</vt:lpstr>
      <vt:lpstr>Problem: Blog</vt:lpstr>
      <vt:lpstr>Solution: Blog - Create First Post</vt:lpstr>
      <vt:lpstr>Solution: Blog - Create Comments</vt:lpstr>
      <vt:lpstr>Solution: Blog - HTML Code</vt:lpstr>
      <vt:lpstr>Solution: Blog - JS Code</vt:lpstr>
      <vt:lpstr>Solution: Blog - Load Posts</vt:lpstr>
      <vt:lpstr>Solution: Blog - Display Posts as Options</vt:lpstr>
      <vt:lpstr>Solution: Blog - Handle AJAX Errors</vt:lpstr>
      <vt:lpstr>Solution: Blog - Load Post Comments Query</vt:lpstr>
      <vt:lpstr>Solution: Blog - [View Post] Button Click</vt:lpstr>
      <vt:lpstr>Solution: Blog - Display Post with its Comments</vt:lpstr>
      <vt:lpstr>PowerPoint Presentation</vt:lpstr>
      <vt:lpstr>Async Functions</vt:lpstr>
      <vt:lpstr>Async Functions</vt:lpstr>
      <vt:lpstr>Async Functions</vt:lpstr>
      <vt:lpstr>Async Functions (2)</vt:lpstr>
      <vt:lpstr>Async Functions (3)</vt:lpstr>
      <vt:lpstr>Sequential Execution</vt:lpstr>
      <vt:lpstr>Concurrent Execution</vt:lpstr>
      <vt:lpstr>Problem: Blog</vt:lpstr>
      <vt:lpstr>Problem: Blog - Example</vt:lpstr>
      <vt:lpstr>Problem: Blog - Example</vt:lpstr>
      <vt:lpstr>Problem: Blog - Get All Posts</vt:lpstr>
      <vt:lpstr>Problem: Blog - Get All Comments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 Foundation</dc:creator>
  <cp:keywords>JS, JavaScript, programming, course, Fetch, REST, SoftUni, Software University</cp:keywords>
  <dc:description>JavaScript Applications Course @ SoftUni - https://softuni.bg/courses/javascript-applications</dc:description>
  <cp:lastModifiedBy>zdravkozdravkov@my.smccd.edu</cp:lastModifiedBy>
  <cp:revision>351</cp:revision>
  <dcterms:created xsi:type="dcterms:W3CDTF">2014-01-02T17:00:34Z</dcterms:created>
  <dcterms:modified xsi:type="dcterms:W3CDTF">2019-10-11T14:41:41Z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