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492" r:id="rId4"/>
    <p:sldId id="493" r:id="rId5"/>
    <p:sldId id="406" r:id="rId6"/>
    <p:sldId id="494" r:id="rId7"/>
    <p:sldId id="549" r:id="rId8"/>
    <p:sldId id="550" r:id="rId9"/>
    <p:sldId id="551" r:id="rId10"/>
    <p:sldId id="553" r:id="rId11"/>
    <p:sldId id="554" r:id="rId12"/>
    <p:sldId id="555" r:id="rId13"/>
    <p:sldId id="556" r:id="rId14"/>
    <p:sldId id="552" r:id="rId15"/>
    <p:sldId id="559" r:id="rId16"/>
    <p:sldId id="558" r:id="rId17"/>
    <p:sldId id="557" r:id="rId18"/>
    <p:sldId id="560" r:id="rId19"/>
    <p:sldId id="561" r:id="rId20"/>
    <p:sldId id="563" r:id="rId21"/>
    <p:sldId id="583" r:id="rId22"/>
    <p:sldId id="584" r:id="rId23"/>
    <p:sldId id="564" r:id="rId24"/>
    <p:sldId id="565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42" r:id="rId35"/>
    <p:sldId id="544" r:id="rId36"/>
    <p:sldId id="581" r:id="rId37"/>
    <p:sldId id="582" r:id="rId38"/>
    <p:sldId id="547" r:id="rId39"/>
    <p:sldId id="54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Simple Class Inheritance" id="{BC4A3995-4CED-4320-A673-95328C9C809D}">
          <p14:sldIdLst>
            <p14:sldId id="493"/>
            <p14:sldId id="406"/>
            <p14:sldId id="494"/>
            <p14:sldId id="549"/>
            <p14:sldId id="550"/>
          </p14:sldIdLst>
        </p14:section>
        <p14:section name="Using the Parent Members" id="{C9D798A7-38A6-465B-8663-3172385B6F9B}">
          <p14:sldIdLst>
            <p14:sldId id="551"/>
            <p14:sldId id="553"/>
            <p14:sldId id="554"/>
            <p14:sldId id="555"/>
            <p14:sldId id="556"/>
          </p14:sldIdLst>
        </p14:section>
        <p14:section name="Prototype Chains" id="{FD6DF50D-67F2-4527-BC2C-31FEB6DFE4A9}">
          <p14:sldIdLst>
            <p14:sldId id="552"/>
            <p14:sldId id="559"/>
            <p14:sldId id="558"/>
            <p14:sldId id="557"/>
            <p14:sldId id="560"/>
            <p14:sldId id="561"/>
            <p14:sldId id="563"/>
            <p14:sldId id="583"/>
            <p14:sldId id="584"/>
            <p14:sldId id="564"/>
            <p14:sldId id="565"/>
          </p14:sldIdLst>
        </p14:section>
        <p14:section name="Abstract classes and Mixins" id="{10E03AB1-9AA8-4E86-9A64-D741901E50A2}">
          <p14:sldIdLst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Conclusion" id="{9B871C3F-2E94-4D11-BF56-E496EB6D19A9}">
          <p14:sldIdLst>
            <p14:sldId id="542"/>
            <p14:sldId id="544"/>
            <p14:sldId id="581"/>
            <p14:sldId id="582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D1D5DD"/>
    <a:srgbClr val="F4F5F7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20" autoAdjust="0"/>
  </p:normalViewPr>
  <p:slideViewPr>
    <p:cSldViewPr snapToGrid="0" showGuides="1">
      <p:cViewPr varScale="1">
        <p:scale>
          <a:sx n="108" d="100"/>
          <a:sy n="108" d="100"/>
        </p:scale>
        <p:origin x="660" y="96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0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8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6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Class Inheritance, Prototypes, Prototype Chain, Code Reuse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Inheritance and Prototypes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351427"/>
            <a:ext cx="2266786" cy="25592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toString()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19437" y="983403"/>
            <a:ext cx="7980365" cy="56622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class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Person 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constructor</a:t>
            </a:r>
            <a:r>
              <a:rPr lang="en-US" noProof="1">
                <a:solidFill>
                  <a:schemeClr val="tx1"/>
                </a:solidFill>
              </a:rPr>
              <a:t>(name, email) {</a:t>
            </a:r>
          </a:p>
          <a:p>
            <a:r>
              <a:rPr lang="en-US" noProof="1">
                <a:solidFill>
                  <a:schemeClr val="tx1"/>
                </a:solidFill>
              </a:rPr>
              <a:t>    this.name = name;</a:t>
            </a:r>
          </a:p>
          <a:p>
            <a:r>
              <a:rPr lang="en-US" noProof="1">
                <a:solidFill>
                  <a:schemeClr val="tx1"/>
                </a:solidFill>
              </a:rPr>
              <a:t>    this.email = email;</a:t>
            </a:r>
          </a:p>
          <a:p>
            <a:r>
              <a:rPr lang="en-US" noProof="1">
                <a:solidFill>
                  <a:schemeClr val="tx1"/>
                </a:solidFill>
              </a:rPr>
              <a:t>  }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toString()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{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let className = </a:t>
            </a:r>
            <a:r>
              <a:rPr lang="en-US" noProof="1">
                <a:solidFill>
                  <a:schemeClr val="bg1"/>
                </a:solidFill>
              </a:rPr>
              <a:t>this.constructor.name</a:t>
            </a:r>
            <a:r>
              <a:rPr lang="en-US" noProof="1"/>
              <a:t>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return `${className} (name: ${this.name},    email: ${this.email})`;</a:t>
            </a:r>
          </a:p>
          <a:p>
            <a:r>
              <a:rPr lang="en-US" noProof="1">
                <a:solidFill>
                  <a:schemeClr val="tx1"/>
                </a:solidFill>
              </a:rPr>
              <a:t>  }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7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toString() - Teacher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77136" y="1260722"/>
            <a:ext cx="10651276" cy="5303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Teacher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1"/>
                </a:solidFill>
              </a:rPr>
              <a:t>(name, email, subject)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super</a:t>
            </a:r>
            <a:r>
              <a:rPr lang="en-US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dirty="0">
                <a:solidFill>
                  <a:schemeClr val="tx1"/>
                </a:solidFill>
              </a:rPr>
              <a:t>    this.subject = subject;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toString() {</a:t>
            </a:r>
          </a:p>
          <a:p>
            <a:r>
              <a:rPr lang="en-US" dirty="0">
                <a:solidFill>
                  <a:schemeClr val="tx1"/>
                </a:solidFill>
              </a:rPr>
              <a:t>    let baseStr = </a:t>
            </a:r>
            <a:r>
              <a:rPr lang="en-US" dirty="0">
                <a:solidFill>
                  <a:schemeClr val="bg1"/>
                </a:solidFill>
              </a:rPr>
              <a:t>super.toString()</a:t>
            </a:r>
            <a:r>
              <a:rPr lang="en-US" dirty="0">
                <a:solidFill>
                  <a:schemeClr val="tx1"/>
                </a:solidFill>
              </a:rPr>
              <a:t>.slice(0, -1);</a:t>
            </a:r>
          </a:p>
          <a:p>
            <a:r>
              <a:rPr lang="en-US" dirty="0">
                <a:solidFill>
                  <a:schemeClr val="tx1"/>
                </a:solidFill>
              </a:rPr>
              <a:t>    return baseStr + `, subject: ${this.subject})`;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60159" y="3429000"/>
            <a:ext cx="4315477" cy="897391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toString() from the base (parent) class</a:t>
            </a:r>
          </a:p>
        </p:txBody>
      </p:sp>
    </p:spTree>
    <p:extLst>
      <p:ext uri="{BB962C8B-B14F-4D97-AF65-F5344CB8AC3E}">
        <p14:creationId xmlns:p14="http://schemas.microsoft.com/office/powerpoint/2010/main" val="2406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Inheriting and Replacing </a:t>
            </a:r>
            <a:r>
              <a:rPr lang="en-US" sz="4000" noProof="1"/>
              <a:t>toString() - Student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77136" y="1260722"/>
            <a:ext cx="10651276" cy="5419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Student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1"/>
                </a:solidFill>
              </a:rPr>
              <a:t>(name, email, course)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super</a:t>
            </a:r>
            <a:r>
              <a:rPr lang="en-US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dirty="0">
                <a:solidFill>
                  <a:schemeClr val="tx1"/>
                </a:solidFill>
              </a:rPr>
              <a:t>    this.course = course;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toString()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let baseStr = </a:t>
            </a:r>
            <a:r>
              <a:rPr lang="en-US" dirty="0">
                <a:solidFill>
                  <a:schemeClr val="bg1"/>
                </a:solidFill>
              </a:rPr>
              <a:t>super.toString()</a:t>
            </a:r>
            <a:r>
              <a:rPr lang="en-US" dirty="0">
                <a:solidFill>
                  <a:schemeClr val="tx1"/>
                </a:solidFill>
              </a:rPr>
              <a:t>.slice(0, -1);</a:t>
            </a:r>
          </a:p>
          <a:p>
            <a:r>
              <a:rPr lang="en-US" dirty="0">
                <a:solidFill>
                  <a:schemeClr val="tx1"/>
                </a:solidFill>
              </a:rPr>
              <a:t>    return baseStr + `, course: ${this.course})`;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370520" y="3271347"/>
            <a:ext cx="3706353" cy="977381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toString() from the base (parent) class</a:t>
            </a:r>
          </a:p>
        </p:txBody>
      </p:sp>
    </p:spTree>
    <p:extLst>
      <p:ext uri="{BB962C8B-B14F-4D97-AF65-F5344CB8AC3E}">
        <p14:creationId xmlns:p14="http://schemas.microsoft.com/office/powerpoint/2010/main" val="38658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and Replacing </a:t>
            </a:r>
            <a:r>
              <a:rPr lang="en-US" noProof="1"/>
              <a:t>toString() - Usage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0936" y="1690017"/>
            <a:ext cx="108036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console.log('' +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 (name: Maria, email: maria@gmail.com)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00936" y="3505796"/>
            <a:ext cx="108036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console.log(''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 (name: Ivan, email: iv@yahoo.com, subject: PHP)</a:t>
            </a:r>
          </a:p>
        </p:txBody>
      </p:sp>
    </p:spTree>
    <p:extLst>
      <p:ext uri="{BB962C8B-B14F-4D97-AF65-F5344CB8AC3E}">
        <p14:creationId xmlns:p14="http://schemas.microsoft.com/office/powerpoint/2010/main" val="12900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722813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The Prototype Chain</a:t>
            </a:r>
            <a:endParaRPr lang="bg-BG" sz="54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2" y="5491163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How Does It 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039024"/>
          </a:xfrm>
        </p:spPr>
        <p:txBody>
          <a:bodyPr>
            <a:normAutofit fontScale="92500"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browsers and </a:t>
            </a:r>
            <a:r>
              <a:rPr lang="en-US" noProof="1"/>
              <a:t>NodeJS</a:t>
            </a:r>
          </a:p>
          <a:p>
            <a:pPr lvl="1">
              <a:spcAft>
                <a:spcPts val="0"/>
              </a:spcAft>
            </a:pPr>
            <a:r>
              <a:rPr lang="en-US" dirty="0"/>
              <a:t>Properties not found in the object are looked up in the </a:t>
            </a:r>
            <a:br>
              <a:rPr lang="en-US" dirty="0"/>
            </a:br>
            <a:r>
              <a:rPr lang="en-US" dirty="0"/>
              <a:t>prototype</a:t>
            </a:r>
          </a:p>
          <a:p>
            <a:pPr marL="0" algn="r">
              <a:spcBef>
                <a:spcPts val="0"/>
              </a:spcBef>
            </a:pPr>
            <a:r>
              <a:rPr lang="en-US" dirty="0"/>
              <a:t>Can be obtained 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 </a:t>
            </a:r>
            <a:r>
              <a:rPr lang="en-US" dirty="0">
                <a:sym typeface="Wingdings" panose="05000000000000000000" pitchFamily="2" charset="2"/>
              </a:rPr>
              <a:t>and</a:t>
            </a:r>
            <a:r>
              <a:rPr lang="en-US" dirty="0"/>
              <a:t> should be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avoided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Chain for JS Classes</a:t>
            </a:r>
            <a:endParaRPr lang="bg-BG" dirty="0"/>
          </a:p>
        </p:txBody>
      </p:sp>
      <p:cxnSp>
        <p:nvCxnSpPr>
          <p:cNvPr id="6" name="Straight Arrow Connector 35"/>
          <p:cNvCxnSpPr>
            <a:endCxn id="36" idx="3"/>
          </p:cNvCxnSpPr>
          <p:nvPr/>
        </p:nvCxnSpPr>
        <p:spPr>
          <a:xfrm flipH="1">
            <a:off x="4741813" y="4458761"/>
            <a:ext cx="459365" cy="0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35"/>
          <p:cNvCxnSpPr>
            <a:stCxn id="21" idx="2"/>
          </p:cNvCxnSpPr>
          <p:nvPr/>
        </p:nvCxnSpPr>
        <p:spPr>
          <a:xfrm rot="10800000" flipV="1">
            <a:off x="7462228" y="3246784"/>
            <a:ext cx="1176751" cy="401577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35"/>
          <p:cNvCxnSpPr>
            <a:stCxn id="28" idx="2"/>
            <a:endCxn id="13" idx="2"/>
          </p:cNvCxnSpPr>
          <p:nvPr/>
        </p:nvCxnSpPr>
        <p:spPr>
          <a:xfrm rot="10800000">
            <a:off x="6696265" y="5336340"/>
            <a:ext cx="1960063" cy="689036"/>
          </a:xfrm>
          <a:prstGeom prst="bentConnector2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5201178" y="2373718"/>
            <a:ext cx="2557172" cy="3145023"/>
            <a:chOff x="3803084" y="1566154"/>
            <a:chExt cx="2943428" cy="2981842"/>
          </a:xfrm>
        </p:grpSpPr>
        <p:sp>
          <p:nvSpPr>
            <p:cNvPr id="10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25038" y="1676437"/>
              <a:ext cx="2280619" cy="4508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972638" y="4050212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51355" y="3937442"/>
              <a:ext cx="2145288" cy="43761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115069" y="2280235"/>
              <a:ext cx="2299518" cy="390865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125039" y="2811627"/>
              <a:ext cx="2299516" cy="388965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125037" y="3324262"/>
              <a:ext cx="2451438" cy="48951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529876" y="1145007"/>
            <a:ext cx="2670910" cy="2485537"/>
            <a:chOff x="7820668" y="1121938"/>
            <a:chExt cx="2921944" cy="2482339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88613" y="1225940"/>
              <a:ext cx="2225288" cy="49748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Teacher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79523" y="3033624"/>
              <a:ext cx="2137070" cy="4793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940024" y="3068011"/>
              <a:ext cx="306001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175535" y="1789888"/>
              <a:ext cx="2238367" cy="43719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8175535" y="2324919"/>
              <a:ext cx="2297043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529876" y="4010652"/>
            <a:ext cx="2670908" cy="2397689"/>
            <a:chOff x="7820668" y="1121938"/>
            <a:chExt cx="2921944" cy="2482339"/>
          </a:xfrm>
        </p:grpSpPr>
        <p:sp>
          <p:nvSpPr>
            <p:cNvPr id="25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75535" y="1217305"/>
              <a:ext cx="2238367" cy="50612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03919" y="2992865"/>
              <a:ext cx="2009983" cy="50146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959004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Rectangle: Rounded Corners 13"/>
            <p:cNvSpPr/>
            <p:nvPr/>
          </p:nvSpPr>
          <p:spPr>
            <a:xfrm>
              <a:off x="8175535" y="1818794"/>
              <a:ext cx="2238367" cy="46263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course</a:t>
              </a:r>
            </a:p>
          </p:txBody>
        </p:sp>
        <p:sp>
          <p:nvSpPr>
            <p:cNvPr id="30" name="Rectangle: Rounded Corners 13"/>
            <p:cNvSpPr/>
            <p:nvPr/>
          </p:nvSpPr>
          <p:spPr>
            <a:xfrm>
              <a:off x="8175536" y="2391377"/>
              <a:ext cx="2238367" cy="47271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23876" y="1417709"/>
            <a:ext cx="2586629" cy="792218"/>
            <a:chOff x="2409707" y="1052646"/>
            <a:chExt cx="1600200" cy="684667"/>
          </a:xfrm>
        </p:grpSpPr>
        <p:sp>
          <p:nvSpPr>
            <p:cNvPr id="32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08480" y="1142324"/>
              <a:ext cx="1428624" cy="48989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34" name="Straight Arrow Connector 35"/>
          <p:cNvCxnSpPr>
            <a:stCxn id="38" idx="2"/>
            <a:endCxn id="33" idx="1"/>
          </p:cNvCxnSpPr>
          <p:nvPr/>
        </p:nvCxnSpPr>
        <p:spPr>
          <a:xfrm rot="10800000" flipH="1">
            <a:off x="2250273" y="1804901"/>
            <a:ext cx="233263" cy="3390571"/>
          </a:xfrm>
          <a:prstGeom prst="bentConnector3">
            <a:avLst>
              <a:gd name="adj1" fmla="val -98001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 34"/>
          <p:cNvGrpSpPr/>
          <p:nvPr/>
        </p:nvGrpSpPr>
        <p:grpSpPr>
          <a:xfrm>
            <a:off x="2155183" y="3394224"/>
            <a:ext cx="2586630" cy="2129074"/>
            <a:chOff x="3803084" y="1566154"/>
            <a:chExt cx="2545296" cy="1699829"/>
          </a:xfrm>
        </p:grpSpPr>
        <p:sp>
          <p:nvSpPr>
            <p:cNvPr id="36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60192" y="1695265"/>
              <a:ext cx="2248372" cy="97848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Function.</a:t>
              </a:r>
              <a:br>
                <a:rPr lang="en-US" noProof="1">
                  <a:solidFill>
                    <a:schemeClr val="bg2"/>
                  </a:solidFill>
                </a:rPr>
              </a:br>
              <a:r>
                <a:rPr lang="en-US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896655" y="2906183"/>
              <a:ext cx="233131" cy="196134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07987" y="2779366"/>
              <a:ext cx="1985984" cy="3892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9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Classes have a prototype (a parent function)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Prototypes form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(for Classes)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1" y="2566741"/>
            <a:ext cx="1032393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>
                <a:solidFill>
                  <a:schemeClr val="tx1"/>
                </a:solidFill>
              </a:rPr>
              <a:t>Object.getPrototypeOf(</a:t>
            </a:r>
            <a:r>
              <a:rPr lang="en-US" noProof="1"/>
              <a:t>Teacher</a:t>
            </a:r>
            <a:r>
              <a:rPr lang="en-US" noProof="1">
                <a:solidFill>
                  <a:schemeClr val="tx1"/>
                </a:solidFill>
              </a:rPr>
              <a:t>) == </a:t>
            </a:r>
            <a:r>
              <a:rPr lang="en-US" noProof="1"/>
              <a:t>Person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true (class prototype holds the parent class)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0" y="5224862"/>
            <a:ext cx="103239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>
                <a:solidFill>
                  <a:schemeClr val="tx1"/>
                </a:solidFill>
              </a:rPr>
              <a:t>Object.</a:t>
            </a:r>
            <a:r>
              <a:rPr lang="en-US" noProof="1"/>
              <a:t>getPrototypeOf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/>
              <a:t>Person</a:t>
            </a:r>
            <a:r>
              <a:rPr lang="en-US" noProof="1">
                <a:solidFill>
                  <a:schemeClr val="tx1"/>
                </a:solidFill>
              </a:rPr>
              <a:t>) == </a:t>
            </a:r>
            <a:r>
              <a:rPr lang="en-US" noProof="1"/>
              <a:t>Function.prototype</a:t>
            </a:r>
            <a:r>
              <a:rPr lang="en-US" noProof="1">
                <a:solidFill>
                  <a:schemeClr val="tx1"/>
                </a:solidFill>
              </a:rPr>
              <a:t>; </a:t>
            </a:r>
            <a:r>
              <a:rPr lang="en-US" i="1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1" y="3886200"/>
            <a:ext cx="1032394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Teacher.__proto__ </a:t>
            </a:r>
            <a:r>
              <a:rPr lang="en-US" noProof="1">
                <a:solidFill>
                  <a:schemeClr val="tx1"/>
                </a:solidFill>
              </a:rPr>
              <a:t>== </a:t>
            </a:r>
            <a:r>
              <a:rPr lang="en-US" noProof="1"/>
              <a:t>Person</a:t>
            </a:r>
            <a:r>
              <a:rPr lang="en-US" noProof="1">
                <a:solidFill>
                  <a:schemeClr val="tx1"/>
                </a:solidFill>
              </a:rPr>
              <a:t>; </a:t>
            </a:r>
            <a:r>
              <a:rPr lang="en-US" i="1" noProof="1">
                <a:solidFill>
                  <a:schemeClr val="accent2"/>
                </a:solidFill>
              </a:rPr>
              <a:t>// true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The same as the above (unofficial property)</a:t>
            </a:r>
          </a:p>
        </p:txBody>
      </p:sp>
    </p:spTree>
    <p:extLst>
      <p:ext uri="{BB962C8B-B14F-4D97-AF65-F5344CB8AC3E}">
        <p14:creationId xmlns:p14="http://schemas.microsoft.com/office/powerpoint/2010/main" val="182434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77971" y="1121144"/>
            <a:ext cx="10317263" cy="5276048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sz="2900" dirty="0">
                <a:latin typeface="+mj-lt"/>
              </a:rPr>
              <a:t>Prototypes in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classes / functions</a:t>
            </a:r>
          </a:p>
          <a:p>
            <a:pPr lvl="1"/>
            <a:r>
              <a:rPr lang="en-US" sz="2900" dirty="0">
                <a:latin typeface="+mj-lt"/>
              </a:rPr>
              <a:t>Classes use their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to resolve methods / properties</a:t>
            </a:r>
          </a:p>
          <a:p>
            <a:pPr lvl="2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holds the parent class / function</a:t>
            </a:r>
          </a:p>
          <a:p>
            <a:pPr lvl="1"/>
            <a:r>
              <a:rPr lang="en-US" sz="2900" dirty="0">
                <a:latin typeface="+mj-lt"/>
              </a:rPr>
              <a:t>Classes have also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2900" dirty="0">
                <a:latin typeface="+mj-lt"/>
              </a:rPr>
              <a:t> object used to create n</a:t>
            </a:r>
            <a:r>
              <a:rPr lang="bg-BG" sz="2900" dirty="0">
                <a:latin typeface="+mj-lt"/>
              </a:rPr>
              <a:t>е</a:t>
            </a:r>
            <a:r>
              <a:rPr lang="en-US" sz="2900" dirty="0">
                <a:latin typeface="+mj-lt"/>
              </a:rPr>
              <a:t>w </a:t>
            </a:r>
            <a:br>
              <a:rPr lang="en-US" sz="2900" dirty="0">
                <a:latin typeface="+mj-lt"/>
              </a:rPr>
            </a:br>
            <a:r>
              <a:rPr lang="en-US" sz="2900" dirty="0">
                <a:latin typeface="+mj-lt"/>
              </a:rPr>
              <a:t>objects</a:t>
            </a:r>
          </a:p>
          <a:p>
            <a:pPr lvl="2">
              <a:spcBef>
                <a:spcPts val="0"/>
              </a:spcBef>
            </a:pPr>
            <a:r>
              <a:rPr lang="en-US" sz="2900" dirty="0">
                <a:latin typeface="+mj-lt"/>
              </a:rPr>
              <a:t>Assigned to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of each new object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latin typeface="+mj-lt"/>
              </a:rPr>
              <a:t>Prototypes in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objects</a:t>
            </a:r>
          </a:p>
          <a:p>
            <a:pPr lvl="1"/>
            <a:r>
              <a:rPr lang="en-US" sz="2900" dirty="0">
                <a:latin typeface="+mj-lt"/>
              </a:rPr>
              <a:t>Objects use their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to resolve methods / properties</a:t>
            </a:r>
          </a:p>
          <a:p>
            <a:pPr lvl="1"/>
            <a:r>
              <a:rPr lang="en-US" sz="2900" dirty="0">
                <a:latin typeface="+mj-lt"/>
              </a:rPr>
              <a:t>Objects do not have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2900" dirty="0">
                <a:latin typeface="+mj-lt"/>
              </a:rPr>
              <a:t> object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Classes and Objects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 (Create New Object)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" name="Straight Arrow Connector 35"/>
          <p:cNvCxnSpPr>
            <a:stCxn id="13" idx="2"/>
            <a:endCxn id="30" idx="3"/>
          </p:cNvCxnSpPr>
          <p:nvPr/>
        </p:nvCxnSpPr>
        <p:spPr>
          <a:xfrm rot="10800000">
            <a:off x="3749040" y="2041829"/>
            <a:ext cx="939662" cy="1448111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Arrow Connector 35"/>
          <p:cNvCxnSpPr>
            <a:stCxn id="22" idx="2"/>
            <a:endCxn id="11" idx="3"/>
          </p:cNvCxnSpPr>
          <p:nvPr/>
        </p:nvCxnSpPr>
        <p:spPr>
          <a:xfrm rot="10800000">
            <a:off x="7094188" y="2472491"/>
            <a:ext cx="1407613" cy="949279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4605588" y="1143000"/>
            <a:ext cx="2488599" cy="2658979"/>
            <a:chOff x="3803084" y="1566154"/>
            <a:chExt cx="2943428" cy="2981842"/>
          </a:xfrm>
        </p:grpSpPr>
        <p:sp>
          <p:nvSpPr>
            <p:cNvPr id="11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bg1"/>
                  </a:solidFill>
                </a:rPr>
                <a:t>Person</a:t>
              </a:r>
            </a:p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901388" y="4045667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4272" y="3936884"/>
              <a:ext cx="2332991" cy="5123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3901387" y="2111856"/>
              <a:ext cx="2713683" cy="47306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3901387" y="2695321"/>
              <a:ext cx="2713683" cy="502328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3901387" y="3302093"/>
              <a:ext cx="2713684" cy="53937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96809" y="1157507"/>
            <a:ext cx="2599285" cy="2694660"/>
            <a:chOff x="7820668" y="1121938"/>
            <a:chExt cx="2921944" cy="2482339"/>
          </a:xfrm>
        </p:grpSpPr>
        <p:sp>
          <p:nvSpPr>
            <p:cNvPr id="19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43109" y="2990711"/>
              <a:ext cx="2182709" cy="52746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38692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8063616" y="1634986"/>
              <a:ext cx="2462203" cy="55794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4" name="Rectangle: Rounded Corners 13"/>
            <p:cNvSpPr/>
            <p:nvPr/>
          </p:nvSpPr>
          <p:spPr>
            <a:xfrm>
              <a:off x="8063616" y="2324919"/>
              <a:ext cx="246220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6213" y="3141283"/>
            <a:ext cx="2302826" cy="736890"/>
            <a:chOff x="2409707" y="1052646"/>
            <a:chExt cx="1600200" cy="684667"/>
          </a:xfrm>
        </p:grpSpPr>
        <p:sp>
          <p:nvSpPr>
            <p:cNvPr id="26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23268" y="1171487"/>
              <a:ext cx="1367537" cy="44077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400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28" name="Straight Arrow Connector 35"/>
          <p:cNvCxnSpPr>
            <a:stCxn id="32" idx="2"/>
            <a:endCxn id="26" idx="1"/>
          </p:cNvCxnSpPr>
          <p:nvPr/>
        </p:nvCxnSpPr>
        <p:spPr>
          <a:xfrm rot="10800000" flipV="1">
            <a:off x="1446214" y="2528460"/>
            <a:ext cx="86227" cy="981267"/>
          </a:xfrm>
          <a:prstGeom prst="bentConnector3">
            <a:avLst>
              <a:gd name="adj1" fmla="val 588368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" name="Group 28"/>
          <p:cNvGrpSpPr/>
          <p:nvPr/>
        </p:nvGrpSpPr>
        <p:grpSpPr>
          <a:xfrm>
            <a:off x="1446213" y="1144800"/>
            <a:ext cx="2302827" cy="1794056"/>
            <a:chOff x="3803084" y="1566154"/>
            <a:chExt cx="2545296" cy="1699829"/>
          </a:xfrm>
        </p:grpSpPr>
        <p:sp>
          <p:nvSpPr>
            <p:cNvPr id="30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27112" y="1685741"/>
              <a:ext cx="2254546" cy="91423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600" noProof="1">
                  <a:solidFill>
                    <a:schemeClr val="bg1"/>
                  </a:solidFill>
                </a:rPr>
                <a:t>Function.</a:t>
              </a:r>
              <a:br>
                <a:rPr lang="en-US" sz="2600" noProof="1">
                  <a:solidFill>
                    <a:schemeClr val="bg1"/>
                  </a:solidFill>
                </a:rPr>
              </a:br>
              <a:r>
                <a:rPr lang="en-US" sz="2600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898390" y="2724743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71762" y="2676014"/>
              <a:ext cx="1909896" cy="4733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28109" y="3982439"/>
            <a:ext cx="3643555" cy="2827869"/>
            <a:chOff x="4605585" y="4413109"/>
            <a:chExt cx="2488597" cy="1973261"/>
          </a:xfrm>
        </p:grpSpPr>
        <p:sp>
          <p:nvSpPr>
            <p:cNvPr id="36" name="Rectangle: Rounded Corners 63"/>
            <p:cNvSpPr/>
            <p:nvPr/>
          </p:nvSpPr>
          <p:spPr>
            <a:xfrm>
              <a:off x="4605585" y="4413109"/>
              <a:ext cx="2488597" cy="1973261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806728" y="6023524"/>
              <a:ext cx="212977" cy="2577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85932" y="5969139"/>
              <a:ext cx="1733256" cy="35626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4284323" y="4540550"/>
            <a:ext cx="3131134" cy="446773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'Ivan'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4284323" y="5093259"/>
            <a:ext cx="3131129" cy="4604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'ivan@email.cx'</a:t>
            </a:r>
          </a:p>
        </p:txBody>
      </p:sp>
      <p:sp>
        <p:nvSpPr>
          <p:cNvPr id="41" name="Rectangle: Rounded Corners 13"/>
          <p:cNvSpPr/>
          <p:nvPr/>
        </p:nvSpPr>
        <p:spPr>
          <a:xfrm>
            <a:off x="4284323" y="5619789"/>
            <a:ext cx="3131129" cy="4604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'Biology'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9688" y="3994590"/>
            <a:ext cx="2892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</a:rPr>
              <a:t>Teacher (instance)</a:t>
            </a:r>
          </a:p>
        </p:txBody>
      </p:sp>
      <p:sp>
        <p:nvSpPr>
          <p:cNvPr id="2" name="Rectangle 1"/>
          <p:cNvSpPr/>
          <p:nvPr/>
        </p:nvSpPr>
        <p:spPr>
          <a:xfrm>
            <a:off x="8861560" y="1248890"/>
            <a:ext cx="17422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12389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2.29167E-6 -0.41273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2.29167E-6 -0.4122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30403 -0.51968 " pathEditMode="relative" rAng="0" ptsTypes="AA">
                                      <p:cBhvr>
                                        <p:cTn id="25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2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89130" y="1380841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Simple Inheritance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Accessing Parent Members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Prototype Chains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for JS Objects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1949" y="1750976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Teacher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(instance)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35437" y="2895600"/>
            <a:ext cx="3074344" cy="1542496"/>
            <a:chOff x="3960812" y="3276600"/>
            <a:chExt cx="3074344" cy="1542496"/>
          </a:xfrm>
        </p:grpSpPr>
        <p:sp>
          <p:nvSpPr>
            <p:cNvPr id="8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6861" y="4133294"/>
              <a:ext cx="1832439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334186" y="3465357"/>
              <a:ext cx="235511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0268" y="2395339"/>
            <a:ext cx="3074344" cy="2543018"/>
            <a:chOff x="8457309" y="4038600"/>
            <a:chExt cx="3074344" cy="2543018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8457309" y="4038600"/>
              <a:ext cx="3074344" cy="2543018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53358" y="5895816"/>
              <a:ext cx="1951837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923746" y="6032132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8830685" y="5322190"/>
              <a:ext cx="2474510" cy="4664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8830682" y="4222011"/>
              <a:ext cx="2474512" cy="44838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8830683" y="4777560"/>
              <a:ext cx="2474511" cy="449884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0412" y="2895600"/>
            <a:ext cx="3074344" cy="1542496"/>
            <a:chOff x="3960812" y="3276600"/>
            <a:chExt cx="3074344" cy="1542496"/>
          </a:xfrm>
        </p:grpSpPr>
        <p:sp>
          <p:nvSpPr>
            <p:cNvPr id="20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6861" y="4133294"/>
              <a:ext cx="1832439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4334186" y="3465357"/>
              <a:ext cx="235511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cxnSp>
        <p:nvCxnSpPr>
          <p:cNvPr id="24" name="Straight Connector 21"/>
          <p:cNvCxnSpPr>
            <a:stCxn id="15" idx="2"/>
            <a:endCxn id="8" idx="3"/>
          </p:cNvCxnSpPr>
          <p:nvPr/>
        </p:nvCxnSpPr>
        <p:spPr>
          <a:xfrm rot="10800000">
            <a:off x="7609781" y="3666849"/>
            <a:ext cx="1286924" cy="875023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6"/>
          <p:cNvCxnSpPr>
            <a:stCxn id="10" idx="2"/>
            <a:endCxn id="20" idx="3"/>
          </p:cNvCxnSpPr>
          <p:nvPr/>
        </p:nvCxnSpPr>
        <p:spPr>
          <a:xfrm rot="10800000">
            <a:off x="3834756" y="3666848"/>
            <a:ext cx="1167118" cy="374762"/>
          </a:xfrm>
          <a:prstGeom prst="bentConnector3">
            <a:avLst>
              <a:gd name="adj1" fmla="val 54974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4341812" y="2273012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Teacher.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6772" y="2218726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Arrow: Up 7"/>
          <p:cNvSpPr/>
          <p:nvPr/>
        </p:nvSpPr>
        <p:spPr>
          <a:xfrm>
            <a:off x="9613480" y="5069349"/>
            <a:ext cx="609600" cy="609600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32516" y="5699727"/>
            <a:ext cx="2596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</a:rPr>
              <a:t>Property lookup</a:t>
            </a:r>
            <a:endParaRPr lang="en-US" sz="28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  <p:bldP spid="27" grpId="0"/>
      <p:bldP spid="29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Class Prototype Chain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C025806F-21B0-4D8D-A6F9-A20DC9FDDC73}"/>
              </a:ext>
            </a:extLst>
          </p:cNvPr>
          <p:cNvSpPr txBox="1"/>
          <p:nvPr/>
        </p:nvSpPr>
        <p:spPr>
          <a:xfrm>
            <a:off x="4554728" y="104902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extend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654D7F-BEB8-4A6E-9881-8CF8B71AB508}"/>
              </a:ext>
            </a:extLst>
          </p:cNvPr>
          <p:cNvGrpSpPr/>
          <p:nvPr/>
        </p:nvGrpSpPr>
        <p:grpSpPr>
          <a:xfrm>
            <a:off x="513259" y="1310630"/>
            <a:ext cx="11165481" cy="4397773"/>
            <a:chOff x="259229" y="1309295"/>
            <a:chExt cx="11165481" cy="4397773"/>
          </a:xfrm>
        </p:grpSpPr>
        <p:grpSp>
          <p:nvGrpSpPr>
            <p:cNvPr id="7" name="Group 6"/>
            <p:cNvGrpSpPr/>
            <p:nvPr/>
          </p:nvGrpSpPr>
          <p:grpSpPr>
            <a:xfrm>
              <a:off x="4442830" y="3231133"/>
              <a:ext cx="3074344" cy="1542496"/>
              <a:chOff x="3960812" y="3276600"/>
              <a:chExt cx="3074344" cy="1542496"/>
            </a:xfrm>
          </p:grpSpPr>
          <p:sp>
            <p:nvSpPr>
              <p:cNvPr id="8" name="Rectangle: Rounded Corners 6"/>
              <p:cNvSpPr/>
              <p:nvPr/>
            </p:nvSpPr>
            <p:spPr>
              <a:xfrm>
                <a:off x="3960812" y="3276600"/>
                <a:ext cx="3074344" cy="1542496"/>
              </a:xfrm>
              <a:prstGeom prst="roundRect">
                <a:avLst>
                  <a:gd name="adj" fmla="val 5385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56861" y="4133294"/>
                <a:ext cx="1832439" cy="52322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__proto__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27249" y="4269610"/>
                <a:ext cx="321960" cy="3060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4334186" y="3465357"/>
                <a:ext cx="2355114" cy="539172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toString()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50366" y="2395471"/>
              <a:ext cx="3074344" cy="2588009"/>
              <a:chOff x="8457309" y="4038600"/>
              <a:chExt cx="3074344" cy="2543018"/>
            </a:xfrm>
          </p:grpSpPr>
          <p:sp>
            <p:nvSpPr>
              <p:cNvPr id="13" name="Rectangle: Rounded Corners 6"/>
              <p:cNvSpPr/>
              <p:nvPr/>
            </p:nvSpPr>
            <p:spPr>
              <a:xfrm>
                <a:off x="8457309" y="4038600"/>
                <a:ext cx="3074344" cy="2543018"/>
              </a:xfrm>
              <a:prstGeom prst="roundRect">
                <a:avLst>
                  <a:gd name="adj" fmla="val 5385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353358" y="5895816"/>
                <a:ext cx="1951837" cy="52322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__proto__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923746" y="6032132"/>
                <a:ext cx="321960" cy="3060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8830685" y="5322190"/>
                <a:ext cx="2474510" cy="466456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subject</a:t>
                </a: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8830682" y="4222011"/>
                <a:ext cx="2474512" cy="448380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name</a:t>
                </a:r>
              </a:p>
            </p:txBody>
          </p:sp>
          <p:sp>
            <p:nvSpPr>
              <p:cNvPr id="18" name="Rectangle: Rounded Corners 13"/>
              <p:cNvSpPr/>
              <p:nvPr/>
            </p:nvSpPr>
            <p:spPr>
              <a:xfrm>
                <a:off x="8830683" y="4777560"/>
                <a:ext cx="2474511" cy="449884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email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5269" y="3207156"/>
              <a:ext cx="3074344" cy="1542496"/>
              <a:chOff x="3960812" y="3276600"/>
              <a:chExt cx="3074344" cy="1542496"/>
            </a:xfrm>
          </p:grpSpPr>
          <p:sp>
            <p:nvSpPr>
              <p:cNvPr id="20" name="Rectangle: Rounded Corners 6"/>
              <p:cNvSpPr/>
              <p:nvPr/>
            </p:nvSpPr>
            <p:spPr>
              <a:xfrm>
                <a:off x="3960812" y="3276600"/>
                <a:ext cx="3074344" cy="1542496"/>
              </a:xfrm>
              <a:prstGeom prst="roundRect">
                <a:avLst>
                  <a:gd name="adj" fmla="val 5385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56861" y="4133294"/>
                <a:ext cx="1832439" cy="52322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__proto__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7249" y="4269610"/>
                <a:ext cx="321960" cy="3060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Rectangle: Rounded Corners 13"/>
              <p:cNvSpPr/>
              <p:nvPr/>
            </p:nvSpPr>
            <p:spPr>
              <a:xfrm>
                <a:off x="4334186" y="3465357"/>
                <a:ext cx="2355114" cy="539172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toString()</a:t>
                </a:r>
              </a:p>
            </p:txBody>
          </p:sp>
        </p:grpSp>
        <p:cxnSp>
          <p:nvCxnSpPr>
            <p:cNvPr id="24" name="Straight Connector 21"/>
            <p:cNvCxnSpPr>
              <a:cxnSpLocks/>
              <a:stCxn id="15" idx="2"/>
              <a:endCxn id="8" idx="3"/>
            </p:cNvCxnSpPr>
            <p:nvPr/>
          </p:nvCxnSpPr>
          <p:spPr>
            <a:xfrm rot="10800000">
              <a:off x="7517175" y="4002382"/>
              <a:ext cx="1299629" cy="577599"/>
            </a:xfrm>
            <a:prstGeom prst="bentConnector3">
              <a:avLst>
                <a:gd name="adj1" fmla="val 50000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6"/>
            <p:cNvCxnSpPr>
              <a:stCxn id="10" idx="2"/>
              <a:endCxn id="20" idx="3"/>
            </p:cNvCxnSpPr>
            <p:nvPr/>
          </p:nvCxnSpPr>
          <p:spPr>
            <a:xfrm rot="10800000">
              <a:off x="3629613" y="3978405"/>
              <a:ext cx="1279654" cy="398739"/>
            </a:xfrm>
            <a:prstGeom prst="bentConnector3">
              <a:avLst>
                <a:gd name="adj1" fmla="val 50000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49205" y="2608545"/>
              <a:ext cx="3536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Teacher.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prototype</a:t>
              </a:r>
              <a:endParaRPr lang="en-US" sz="2800" noProof="1">
                <a:solidFill>
                  <a:srgbClr val="FBEED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1629" y="2530282"/>
              <a:ext cx="3339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Person.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prototype</a:t>
              </a:r>
              <a:endParaRPr lang="en-US" sz="2800" noProof="1">
                <a:solidFill>
                  <a:srgbClr val="FBEEDC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CE0FAC-D384-4174-80E3-F3A2956236D3}"/>
                </a:ext>
              </a:extLst>
            </p:cNvPr>
            <p:cNvGrpSpPr/>
            <p:nvPr/>
          </p:nvGrpSpPr>
          <p:grpSpPr>
            <a:xfrm>
              <a:off x="4124378" y="1619664"/>
              <a:ext cx="3756235" cy="4081756"/>
              <a:chOff x="4330455" y="2323951"/>
              <a:chExt cx="3478856" cy="3266420"/>
            </a:xfrm>
            <a:noFill/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40DABCE-715C-4DF2-8181-9DABB8306744}"/>
                  </a:ext>
                </a:extLst>
              </p:cNvPr>
              <p:cNvSpPr/>
              <p:nvPr/>
            </p:nvSpPr>
            <p:spPr>
              <a:xfrm>
                <a:off x="4330455" y="2323951"/>
                <a:ext cx="3478856" cy="3266420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TextBox 102">
                <a:extLst>
                  <a:ext uri="{FF2B5EF4-FFF2-40B4-BE49-F238E27FC236}">
                    <a16:creationId xmlns:a16="http://schemas.microsoft.com/office/drawing/2014/main" id="{EA3321DE-9B94-4DEB-8E4E-0B3A92AEBC1D}"/>
                  </a:ext>
                </a:extLst>
              </p:cNvPr>
              <p:cNvSpPr txBox="1"/>
              <p:nvPr/>
            </p:nvSpPr>
            <p:spPr>
              <a:xfrm>
                <a:off x="4718841" y="2498131"/>
                <a:ext cx="2612412" cy="41870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Teacher </a:t>
                </a:r>
                <a:r>
                  <a:rPr lang="en-US" sz="2000" b="1" noProof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(class)</a:t>
                </a:r>
                <a:endPara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1" name="TextBox 64">
              <a:extLst>
                <a:ext uri="{FF2B5EF4-FFF2-40B4-BE49-F238E27FC236}">
                  <a16:creationId xmlns:a16="http://schemas.microsoft.com/office/drawing/2014/main" id="{9E8B6CFA-824D-4523-9A97-672951781A63}"/>
                </a:ext>
              </a:extLst>
            </p:cNvPr>
            <p:cNvSpPr txBox="1"/>
            <p:nvPr/>
          </p:nvSpPr>
          <p:spPr>
            <a:xfrm>
              <a:off x="8252047" y="1755838"/>
              <a:ext cx="3172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 </a:t>
              </a:r>
              <a:r>
                <a:rPr lang="en-US" sz="20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(instance)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0FB6E4C-4EDC-41FE-9EC5-15165FBC28DF}"/>
                </a:ext>
              </a:extLst>
            </p:cNvPr>
            <p:cNvSpPr/>
            <p:nvPr/>
          </p:nvSpPr>
          <p:spPr>
            <a:xfrm>
              <a:off x="259229" y="1639424"/>
              <a:ext cx="3668015" cy="4067644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85">
              <a:extLst>
                <a:ext uri="{FF2B5EF4-FFF2-40B4-BE49-F238E27FC236}">
                  <a16:creationId xmlns:a16="http://schemas.microsoft.com/office/drawing/2014/main" id="{E8023EC4-5941-434E-89F9-068D41573087}"/>
                </a:ext>
              </a:extLst>
            </p:cNvPr>
            <p:cNvSpPr txBox="1"/>
            <p:nvPr/>
          </p:nvSpPr>
          <p:spPr>
            <a:xfrm>
              <a:off x="8885878" y="1309295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new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4818FF-A6FA-41F7-93F4-4CBBCBB2A376}"/>
                </a:ext>
              </a:extLst>
            </p:cNvPr>
            <p:cNvSpPr txBox="1"/>
            <p:nvPr/>
          </p:nvSpPr>
          <p:spPr>
            <a:xfrm>
              <a:off x="805166" y="1866252"/>
              <a:ext cx="2552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 </a:t>
              </a:r>
              <a:r>
                <a:rPr lang="en-US" sz="20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(class)</a:t>
              </a:r>
              <a:endPara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cxnSp>
          <p:nvCxnSpPr>
            <p:cNvPr id="47" name="Straight Connector 127">
              <a:extLst>
                <a:ext uri="{FF2B5EF4-FFF2-40B4-BE49-F238E27FC236}">
                  <a16:creationId xmlns:a16="http://schemas.microsoft.com/office/drawing/2014/main" id="{07824963-F6D5-4C70-8EF3-BC211F0C312D}"/>
                </a:ext>
              </a:extLst>
            </p:cNvPr>
            <p:cNvCxnSpPr>
              <a:cxnSpLocks/>
              <a:stCxn id="51" idx="4"/>
              <a:endCxn id="33" idx="2"/>
            </p:cNvCxnSpPr>
            <p:nvPr/>
          </p:nvCxnSpPr>
          <p:spPr>
            <a:xfrm rot="5400000">
              <a:off x="3536473" y="3893312"/>
              <a:ext cx="370520" cy="3256992"/>
            </a:xfrm>
            <a:prstGeom prst="bentConnector3">
              <a:avLst>
                <a:gd name="adj1" fmla="val 292602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850C188-FA99-4F77-A256-D2358A75DBDB}"/>
                </a:ext>
              </a:extLst>
            </p:cNvPr>
            <p:cNvSpPr/>
            <p:nvPr/>
          </p:nvSpPr>
          <p:spPr>
            <a:xfrm>
              <a:off x="1568263" y="4894232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B0B9B3-B09F-46BF-A278-D2C4A2F25D9D}"/>
                </a:ext>
              </a:extLst>
            </p:cNvPr>
            <p:cNvSpPr/>
            <p:nvPr/>
          </p:nvSpPr>
          <p:spPr>
            <a:xfrm>
              <a:off x="1138650" y="5030548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489C09-B68D-4650-8D99-44904CBECD22}"/>
                </a:ext>
              </a:extLst>
            </p:cNvPr>
            <p:cNvSpPr/>
            <p:nvPr/>
          </p:nvSpPr>
          <p:spPr>
            <a:xfrm>
              <a:off x="5618862" y="4894232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46575C5-7798-4DAB-95FA-CC65B582764D}"/>
                </a:ext>
              </a:extLst>
            </p:cNvPr>
            <p:cNvSpPr/>
            <p:nvPr/>
          </p:nvSpPr>
          <p:spPr>
            <a:xfrm>
              <a:off x="5189249" y="5030548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9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Prototype Chain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CDC1FF-61FF-4F39-99F0-522FF7B8AE06}"/>
              </a:ext>
            </a:extLst>
          </p:cNvPr>
          <p:cNvGrpSpPr/>
          <p:nvPr/>
        </p:nvGrpSpPr>
        <p:grpSpPr>
          <a:xfrm>
            <a:off x="8278768" y="2667000"/>
            <a:ext cx="3074344" cy="1847058"/>
            <a:chOff x="4494212" y="1686580"/>
            <a:chExt cx="3074344" cy="1847058"/>
          </a:xfrm>
          <a:noFill/>
        </p:grpSpPr>
        <p:sp>
          <p:nvSpPr>
            <p:cNvPr id="40" name="Rectangle: Rounded Corners 6">
              <a:extLst>
                <a:ext uri="{FF2B5EF4-FFF2-40B4-BE49-F238E27FC236}">
                  <a16:creationId xmlns:a16="http://schemas.microsoft.com/office/drawing/2014/main" id="{A5D464B6-530D-4879-AF58-8C2273010CBC}"/>
                </a:ext>
              </a:extLst>
            </p:cNvPr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5AB9E9-EEBD-496C-93AF-8220B96D52EF}"/>
                </a:ext>
              </a:extLst>
            </p:cNvPr>
            <p:cNvSpPr txBox="1"/>
            <p:nvPr/>
          </p:nvSpPr>
          <p:spPr>
            <a:xfrm>
              <a:off x="4656851" y="1686580"/>
              <a:ext cx="1646470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587FEF-B6E3-4C58-AE00-B57ADE67A0E2}"/>
                </a:ext>
              </a:extLst>
            </p:cNvPr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4F4ACDE-6BB6-4D8E-B8AC-3F92009FDF16}"/>
                </a:ext>
              </a:extLst>
            </p:cNvPr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: Rounded Corners 13">
              <a:extLst>
                <a:ext uri="{FF2B5EF4-FFF2-40B4-BE49-F238E27FC236}">
                  <a16:creationId xmlns:a16="http://schemas.microsoft.com/office/drawing/2014/main" id="{E46CF3BE-0595-46FC-8DCC-B41123CBD778}"/>
                </a:ext>
              </a:extLst>
            </p:cNvPr>
            <p:cNvSpPr/>
            <p:nvPr/>
          </p:nvSpPr>
          <p:spPr>
            <a:xfrm>
              <a:off x="4867588" y="2284370"/>
              <a:ext cx="2355114" cy="53503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cxnSp>
        <p:nvCxnSpPr>
          <p:cNvPr id="53" name="Straight Connector 127">
            <a:extLst>
              <a:ext uri="{FF2B5EF4-FFF2-40B4-BE49-F238E27FC236}">
                <a16:creationId xmlns:a16="http://schemas.microsoft.com/office/drawing/2014/main" id="{0F4735D4-E3E7-46C8-999D-398F3E18A569}"/>
              </a:ext>
            </a:extLst>
          </p:cNvPr>
          <p:cNvCxnSpPr>
            <a:stCxn id="45" idx="4"/>
            <a:endCxn id="55" idx="2"/>
          </p:cNvCxnSpPr>
          <p:nvPr/>
        </p:nvCxnSpPr>
        <p:spPr>
          <a:xfrm rot="5400000">
            <a:off x="7390513" y="2998386"/>
            <a:ext cx="243486" cy="2787858"/>
          </a:xfrm>
          <a:prstGeom prst="bentConnector3">
            <a:avLst>
              <a:gd name="adj1" fmla="val 480016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A22D84-CDBD-4555-8955-6E530DBB9110}"/>
              </a:ext>
            </a:extLst>
          </p:cNvPr>
          <p:cNvGrpSpPr/>
          <p:nvPr/>
        </p:nvGrpSpPr>
        <p:grpSpPr>
          <a:xfrm>
            <a:off x="4581155" y="2667000"/>
            <a:ext cx="3074344" cy="1847058"/>
            <a:chOff x="4494212" y="1686580"/>
            <a:chExt cx="3074344" cy="1847058"/>
          </a:xfrm>
          <a:noFill/>
        </p:grpSpPr>
        <p:sp>
          <p:nvSpPr>
            <p:cNvPr id="55" name="Rectangle: Rounded Corners 6">
              <a:extLst>
                <a:ext uri="{FF2B5EF4-FFF2-40B4-BE49-F238E27FC236}">
                  <a16:creationId xmlns:a16="http://schemas.microsoft.com/office/drawing/2014/main" id="{DB449394-4DCB-4E6B-8B4B-1FA4F8DFEEC4}"/>
                </a:ext>
              </a:extLst>
            </p:cNvPr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4CF297-874E-4EA9-B950-79569B165DC6}"/>
                </a:ext>
              </a:extLst>
            </p:cNvPr>
            <p:cNvSpPr txBox="1"/>
            <p:nvPr/>
          </p:nvSpPr>
          <p:spPr>
            <a:xfrm>
              <a:off x="4656851" y="1686580"/>
              <a:ext cx="136768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6292D2-7E9C-409A-84A6-132B1C51D15F}"/>
                </a:ext>
              </a:extLst>
            </p:cNvPr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8FF2709-EC3C-4899-A7DF-4DF5A07D7D00}"/>
                </a:ext>
              </a:extLst>
            </p:cNvPr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: Rounded Corners 13">
              <a:extLst>
                <a:ext uri="{FF2B5EF4-FFF2-40B4-BE49-F238E27FC236}">
                  <a16:creationId xmlns:a16="http://schemas.microsoft.com/office/drawing/2014/main" id="{35A89CC3-4FC2-4A8A-A39A-215B30C8EA6D}"/>
                </a:ext>
              </a:extLst>
            </p:cNvPr>
            <p:cNvSpPr/>
            <p:nvPr/>
          </p:nvSpPr>
          <p:spPr>
            <a:xfrm>
              <a:off x="4788269" y="2284370"/>
              <a:ext cx="2355114" cy="53503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BBEEB8-5E8A-4962-88BB-B7BA763EA6EC}"/>
              </a:ext>
            </a:extLst>
          </p:cNvPr>
          <p:cNvGrpSpPr/>
          <p:nvPr/>
        </p:nvGrpSpPr>
        <p:grpSpPr>
          <a:xfrm>
            <a:off x="836612" y="2667000"/>
            <a:ext cx="3074344" cy="1847058"/>
            <a:chOff x="4494212" y="1686580"/>
            <a:chExt cx="3074344" cy="1847058"/>
          </a:xfrm>
          <a:noFill/>
        </p:grpSpPr>
        <p:sp>
          <p:nvSpPr>
            <p:cNvPr id="62" name="Rectangle: Rounded Corners 6">
              <a:extLst>
                <a:ext uri="{FF2B5EF4-FFF2-40B4-BE49-F238E27FC236}">
                  <a16:creationId xmlns:a16="http://schemas.microsoft.com/office/drawing/2014/main" id="{1DC718B7-E2F7-45CA-AA06-558F8BE176FB}"/>
                </a:ext>
              </a:extLst>
            </p:cNvPr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9E4084-9BD6-4331-A8BF-FB55DB0D8A5C}"/>
                </a:ext>
              </a:extLst>
            </p:cNvPr>
            <p:cNvSpPr txBox="1"/>
            <p:nvPr/>
          </p:nvSpPr>
          <p:spPr>
            <a:xfrm>
              <a:off x="4656851" y="1686580"/>
              <a:ext cx="136768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Object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7DC10BC-1EE7-4582-B0F8-28295983ACF1}"/>
                </a:ext>
              </a:extLst>
            </p:cNvPr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6F20C4D-140B-4E32-863E-DFE3F3C44240}"/>
                </a:ext>
              </a:extLst>
            </p:cNvPr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DC88A003-69DC-4872-971C-90262D571FC7}"/>
                </a:ext>
              </a:extLst>
            </p:cNvPr>
            <p:cNvSpPr/>
            <p:nvPr/>
          </p:nvSpPr>
          <p:spPr>
            <a:xfrm>
              <a:off x="4788269" y="2284370"/>
              <a:ext cx="2355114" cy="53503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cxnSp>
        <p:nvCxnSpPr>
          <p:cNvPr id="67" name="Straight Connector 17">
            <a:extLst>
              <a:ext uri="{FF2B5EF4-FFF2-40B4-BE49-F238E27FC236}">
                <a16:creationId xmlns:a16="http://schemas.microsoft.com/office/drawing/2014/main" id="{D22DFDD4-1655-4963-A0CC-23BBB4BADDEF}"/>
              </a:ext>
            </a:extLst>
          </p:cNvPr>
          <p:cNvCxnSpPr>
            <a:stCxn id="58" idx="4"/>
            <a:endCxn id="62" idx="2"/>
          </p:cNvCxnSpPr>
          <p:nvPr/>
        </p:nvCxnSpPr>
        <p:spPr>
          <a:xfrm rot="5400000">
            <a:off x="3669435" y="2974921"/>
            <a:ext cx="243486" cy="2834788"/>
          </a:xfrm>
          <a:prstGeom prst="bentConnector3">
            <a:avLst>
              <a:gd name="adj1" fmla="val 468092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473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2001499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bg-BG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noProof="1">
                <a:latin typeface="+mj-lt"/>
              </a:rPr>
              <a:t> - holds a string value "</a:t>
            </a:r>
            <a:r>
              <a:rPr lang="en-US" i="1" noProof="1">
                <a:latin typeface="+mj-lt"/>
              </a:rPr>
              <a:t>Human</a:t>
            </a:r>
            <a:r>
              <a:rPr lang="en-US" noProof="1">
                <a:latin typeface="+mj-lt"/>
              </a:rPr>
              <a:t>"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noProof="1">
                <a:latin typeface="+mj-lt"/>
              </a:rPr>
              <a:t> - returns</a:t>
            </a:r>
            <a:br>
              <a:rPr lang="en-US" noProof="1">
                <a:latin typeface="+mj-lt"/>
              </a:rPr>
            </a:br>
            <a:r>
              <a:rPr lang="en-US" noProof="1">
                <a:latin typeface="+mj-lt"/>
              </a:rPr>
              <a:t>"I am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noProof="1">
                <a:latin typeface="+mj-lt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583" y="4257084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new Person("Maria", "maria@gmail.com").toSpeciesString()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"I am a Human. Person (name: Maria, email: 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1983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function extendPrototype(Class) {</a:t>
            </a:r>
          </a:p>
          <a:p>
            <a:pPr indent="-380762"/>
            <a:r>
              <a:rPr lang="en-US" noProof="1"/>
              <a:t>  Class.</a:t>
            </a:r>
            <a:r>
              <a:rPr lang="en-US" noProof="1">
                <a:solidFill>
                  <a:schemeClr val="bg1"/>
                </a:solidFill>
              </a:rPr>
              <a:t>prototype.species</a:t>
            </a:r>
            <a:r>
              <a:rPr lang="en-US" noProof="1"/>
              <a:t> = "Human";</a:t>
            </a:r>
          </a:p>
          <a:p>
            <a:pPr indent="-380762"/>
            <a:r>
              <a:rPr lang="en-US" noProof="1"/>
              <a:t>  Class.</a:t>
            </a:r>
            <a:r>
              <a:rPr lang="en-US" noProof="1">
                <a:solidFill>
                  <a:schemeClr val="bg1"/>
                </a:solidFill>
              </a:rPr>
              <a:t>prototype.toSpeciesString </a:t>
            </a:r>
            <a:r>
              <a:rPr lang="en-US" noProof="1"/>
              <a:t>= function () {</a:t>
            </a:r>
          </a:p>
          <a:p>
            <a:pPr indent="-380762"/>
            <a:r>
              <a:rPr lang="en-US" noProof="1"/>
              <a:t>    return `I am a ${this.</a:t>
            </a:r>
            <a:r>
              <a:rPr lang="en-US" noProof="1">
                <a:solidFill>
                  <a:schemeClr val="bg1"/>
                </a:solidFill>
              </a:rPr>
              <a:t>species</a:t>
            </a:r>
            <a:r>
              <a:rPr lang="en-US" noProof="1"/>
              <a:t>}. ${this.toString()}`;</a:t>
            </a:r>
          </a:p>
          <a:p>
            <a:pPr indent="-380762"/>
            <a:r>
              <a:rPr lang="en-US" noProof="1"/>
              <a:t>  }</a:t>
            </a:r>
          </a:p>
          <a:p>
            <a:pPr indent="-380762"/>
            <a:r>
              <a:rPr lang="en-US" noProof="1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/>
          <p:nvPr/>
        </p:nvCxnSpPr>
        <p:spPr>
          <a:xfrm flipH="1">
            <a:off x="4812987" y="5951039"/>
            <a:ext cx="2600528" cy="0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541556" y="5006572"/>
            <a:ext cx="1566125" cy="663706"/>
          </a:xfrm>
          <a:prstGeom prst="wedgeRoundRectCallout">
            <a:avLst>
              <a:gd name="adj1" fmla="val -69906"/>
              <a:gd name="adj2" fmla="val 67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19087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722813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Abstract Classes and </a:t>
            </a:r>
            <a:r>
              <a:rPr lang="en-US" sz="5400" b="1" dirty="0">
                <a:solidFill>
                  <a:srgbClr val="234465"/>
                </a:solidFill>
                <a:latin typeface="+mj-lt"/>
              </a:rPr>
              <a:t>Mixins</a:t>
            </a:r>
            <a:endParaRPr lang="bg-BG" sz="5400" b="1" dirty="0">
              <a:solidFill>
                <a:srgbClr val="234465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2" y="5491163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Inheriting Pieces of Functionality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85C1CB-3DB5-4E6D-BD4B-52F7AAB42AA1}"/>
              </a:ext>
            </a:extLst>
          </p:cNvPr>
          <p:cNvGrpSpPr/>
          <p:nvPr/>
        </p:nvGrpSpPr>
        <p:grpSpPr>
          <a:xfrm>
            <a:off x="1662842" y="1463755"/>
            <a:ext cx="8866313" cy="2874883"/>
            <a:chOff x="1682136" y="1658203"/>
            <a:chExt cx="8866313" cy="253279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28ABFC8-2BF0-4B07-A4EB-702B4BFB9085}"/>
                </a:ext>
              </a:extLst>
            </p:cNvPr>
            <p:cNvSpPr/>
            <p:nvPr/>
          </p:nvSpPr>
          <p:spPr>
            <a:xfrm>
              <a:off x="4916974" y="1658203"/>
              <a:ext cx="2396637" cy="685800"/>
            </a:xfrm>
            <a:prstGeom prst="roundRect">
              <a:avLst>
                <a:gd name="adj" fmla="val 5385"/>
              </a:avLst>
            </a:prstGeom>
            <a:solidFill>
              <a:srgbClr val="F4F5F7"/>
            </a:solidFill>
            <a:ln w="57150">
              <a:solidFill>
                <a:srgbClr val="23446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FB76FEA-F154-4ECC-BD15-A88030ABE4F9}"/>
                </a:ext>
              </a:extLst>
            </p:cNvPr>
            <p:cNvSpPr/>
            <p:nvPr/>
          </p:nvSpPr>
          <p:spPr>
            <a:xfrm>
              <a:off x="1682136" y="3505200"/>
              <a:ext cx="2396637" cy="685800"/>
            </a:xfrm>
            <a:prstGeom prst="roundRect">
              <a:avLst>
                <a:gd name="adj" fmla="val 5385"/>
              </a:avLst>
            </a:prstGeom>
            <a:solidFill>
              <a:srgbClr val="F4F5F7"/>
            </a:solidFill>
            <a:ln w="57150">
              <a:solidFill>
                <a:srgbClr val="23446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0A5E41-2814-4174-87A4-3741712362C0}"/>
                </a:ext>
              </a:extLst>
            </p:cNvPr>
            <p:cNvSpPr/>
            <p:nvPr/>
          </p:nvSpPr>
          <p:spPr>
            <a:xfrm>
              <a:off x="4916974" y="3505200"/>
              <a:ext cx="2396637" cy="685800"/>
            </a:xfrm>
            <a:prstGeom prst="roundRect">
              <a:avLst>
                <a:gd name="adj" fmla="val 5385"/>
              </a:avLst>
            </a:prstGeom>
            <a:solidFill>
              <a:srgbClr val="F4F5F7"/>
            </a:solidFill>
            <a:ln w="57150">
              <a:solidFill>
                <a:srgbClr val="23446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Truck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156447E-5053-406E-A96B-B69115D9E8FB}"/>
                </a:ext>
              </a:extLst>
            </p:cNvPr>
            <p:cNvSpPr/>
            <p:nvPr/>
          </p:nvSpPr>
          <p:spPr>
            <a:xfrm>
              <a:off x="8151812" y="3505200"/>
              <a:ext cx="2396637" cy="685800"/>
            </a:xfrm>
            <a:prstGeom prst="roundRect">
              <a:avLst>
                <a:gd name="adj" fmla="val 5385"/>
              </a:avLst>
            </a:prstGeom>
            <a:solidFill>
              <a:srgbClr val="F4F5F7"/>
            </a:solidFill>
            <a:ln w="57150">
              <a:solidFill>
                <a:srgbClr val="23446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8C4A1E-58B4-47A2-B2B3-C34416065571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6115293" y="2344003"/>
              <a:ext cx="0" cy="116119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0800">
              <a:solidFill>
                <a:srgbClr val="23446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DEC3704D-D17E-4DC6-B91F-9F920D769991}"/>
                </a:ext>
              </a:extLst>
            </p:cNvPr>
            <p:cNvCxnSpPr>
              <a:stCxn id="8" idx="0"/>
              <a:endCxn id="7" idx="1"/>
            </p:cNvCxnSpPr>
            <p:nvPr/>
          </p:nvCxnSpPr>
          <p:spPr>
            <a:xfrm rot="5400000" flipH="1" flipV="1">
              <a:off x="3146666" y="1734893"/>
              <a:ext cx="1504097" cy="2036519"/>
            </a:xfrm>
            <a:prstGeom prst="bentConnector2">
              <a:avLst/>
            </a:prstGeom>
            <a:solidFill>
              <a:srgbClr val="F0A22E">
                <a:alpha val="25098"/>
              </a:srgbClr>
            </a:solidFill>
            <a:ln w="50800">
              <a:solidFill>
                <a:srgbClr val="23446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6">
              <a:extLst>
                <a:ext uri="{FF2B5EF4-FFF2-40B4-BE49-F238E27FC236}">
                  <a16:creationId xmlns:a16="http://schemas.microsoft.com/office/drawing/2014/main" id="{D4703159-4EE8-4039-8D97-86B24C783443}"/>
                </a:ext>
              </a:extLst>
            </p:cNvPr>
            <p:cNvCxnSpPr>
              <a:stCxn id="10" idx="0"/>
              <a:endCxn id="7" idx="3"/>
            </p:cNvCxnSpPr>
            <p:nvPr/>
          </p:nvCxnSpPr>
          <p:spPr>
            <a:xfrm rot="16200000" flipV="1">
              <a:off x="7579823" y="1734892"/>
              <a:ext cx="1504097" cy="2036520"/>
            </a:xfrm>
            <a:prstGeom prst="bentConnector2">
              <a:avLst/>
            </a:prstGeom>
            <a:solidFill>
              <a:srgbClr val="F0A22E">
                <a:alpha val="25098"/>
              </a:srgbClr>
            </a:solidFill>
            <a:ln w="50800">
              <a:solidFill>
                <a:srgbClr val="23446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183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3" y="2277979"/>
            <a:ext cx="10944000" cy="42260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</a:pPr>
            <a:r>
              <a:rPr lang="en-US" sz="2400" dirty="0"/>
              <a:t>class Abstract {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  if (</a:t>
            </a:r>
            <a:r>
              <a:rPr lang="en-US" sz="2400" dirty="0">
                <a:solidFill>
                  <a:srgbClr val="FFA000"/>
                </a:solidFill>
              </a:rPr>
              <a:t>new.target</a:t>
            </a:r>
            <a:r>
              <a:rPr lang="en-US" sz="2400" dirty="0"/>
              <a:t> === Abstract) {</a:t>
            </a:r>
          </a:p>
          <a:p>
            <a:pPr marL="1527175" indent="-1527175">
              <a:lnSpc>
                <a:spcPct val="105000"/>
              </a:lnSpc>
            </a:pPr>
            <a:r>
              <a:rPr lang="en-US" sz="2400" dirty="0"/>
              <a:t> 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throw new </a:t>
            </a:r>
            <a:r>
              <a:rPr lang="en-US" sz="2400" dirty="0">
                <a:solidFill>
                  <a:srgbClr val="FFA000"/>
                </a:solidFill>
              </a:rPr>
              <a:t>TypeError</a:t>
            </a:r>
            <a:r>
              <a:rPr lang="en-US" sz="2400" dirty="0"/>
              <a:t>("Cannot construct Abstract instances directly");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  }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}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}</a:t>
            </a:r>
            <a:endParaRPr lang="en-US" sz="24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 Class?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481BD08-A3EB-431E-9676-65376D740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413" y="1121144"/>
            <a:ext cx="10943999" cy="115683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Abstract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classes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/>
              <a:t>are abstractions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cannot be instantiated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Check </a:t>
            </a:r>
            <a:r>
              <a:rPr lang="en-US" sz="3300" b="1" noProof="1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new.target</a:t>
            </a:r>
            <a:r>
              <a:rPr lang="en-US" sz="3300" dirty="0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/>
              <a:t>in the constructor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5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2931731"/>
            <a:ext cx="10944000" cy="32965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</a:pPr>
            <a:r>
              <a:rPr lang="en-US" sz="2400" dirty="0"/>
              <a:t>function Mixin() {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FFA000"/>
                </a:solidFill>
              </a:rPr>
              <a:t>this.extensionFunc </a:t>
            </a:r>
            <a:r>
              <a:rPr lang="en-US" sz="2400" dirty="0"/>
              <a:t>= function() {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A000"/>
                </a:solidFill>
              </a:rPr>
              <a:t>// New functionality …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};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return </a:t>
            </a:r>
            <a:r>
              <a:rPr lang="en-US" sz="2400" dirty="0">
                <a:solidFill>
                  <a:srgbClr val="FFA000"/>
                </a:solidFill>
              </a:rPr>
              <a:t>this</a:t>
            </a:r>
            <a:r>
              <a:rPr lang="en-US" sz="2400" dirty="0"/>
              <a:t>;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Mixin?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481BD08-A3EB-431E-9676-65376D740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413" y="1121144"/>
            <a:ext cx="10943999" cy="181058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rgbClr val="FFA000"/>
                </a:solidFill>
              </a:rPr>
              <a:t>Mixins</a:t>
            </a:r>
            <a:r>
              <a:rPr lang="en-US" sz="3200" dirty="0"/>
              <a:t> are bits of functionality that can be added to objects of </a:t>
            </a:r>
            <a:r>
              <a:rPr lang="en-US" sz="3200" b="1" dirty="0">
                <a:solidFill>
                  <a:srgbClr val="FFA000"/>
                </a:solidFill>
              </a:rPr>
              <a:t>different</a:t>
            </a:r>
            <a:r>
              <a:rPr lang="en-US" sz="3200" dirty="0"/>
              <a:t>   classes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Allow extending existing classes without modifying them directly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The code becomes more portable</a:t>
            </a:r>
          </a:p>
        </p:txBody>
      </p:sp>
    </p:spTree>
    <p:extLst>
      <p:ext uri="{BB962C8B-B14F-4D97-AF65-F5344CB8AC3E}">
        <p14:creationId xmlns:p14="http://schemas.microsoft.com/office/powerpoint/2010/main" val="108315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Mixin?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ADA096-FAB2-44C5-BDCF-7E1CC5809A16}"/>
              </a:ext>
            </a:extLst>
          </p:cNvPr>
          <p:cNvSpPr txBox="1">
            <a:spLocks/>
          </p:cNvSpPr>
          <p:nvPr/>
        </p:nvSpPr>
        <p:spPr>
          <a:xfrm>
            <a:off x="608012" y="1097334"/>
            <a:ext cx="10958400" cy="53272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asCircle()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this.area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function()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Math.PI *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.radius *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.radius;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constructor(r) { this.radius = r;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asCircle.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Circle.prototype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circle = new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circle.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2A79F423-7A61-45AE-97CC-F5EB030E4BEE}"/>
              </a:ext>
            </a:extLst>
          </p:cNvPr>
          <p:cNvSpPr/>
          <p:nvPr/>
        </p:nvSpPr>
        <p:spPr>
          <a:xfrm>
            <a:off x="6094412" y="2590800"/>
            <a:ext cx="2122646" cy="1374848"/>
          </a:xfrm>
          <a:prstGeom prst="roundRect">
            <a:avLst>
              <a:gd name="adj" fmla="val 5385"/>
            </a:avLst>
          </a:prstGeom>
          <a:solidFill>
            <a:srgbClr val="F4F5F7"/>
          </a:solidFill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BDC41-5E30-4CDE-8FEA-918B900C9199}"/>
              </a:ext>
            </a:extLst>
          </p:cNvPr>
          <p:cNvSpPr txBox="1"/>
          <p:nvPr/>
        </p:nvSpPr>
        <p:spPr>
          <a:xfrm>
            <a:off x="6262702" y="2644465"/>
            <a:ext cx="181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asCircle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1EDD1567-60A5-43FC-91EE-51CBC74BB170}"/>
              </a:ext>
            </a:extLst>
          </p:cNvPr>
          <p:cNvSpPr/>
          <p:nvPr/>
        </p:nvSpPr>
        <p:spPr>
          <a:xfrm>
            <a:off x="6398684" y="3203904"/>
            <a:ext cx="1547978" cy="468767"/>
          </a:xfrm>
          <a:prstGeom prst="roundRect">
            <a:avLst>
              <a:gd name="adj" fmla="val 5319"/>
            </a:avLst>
          </a:prstGeom>
          <a:solidFill>
            <a:srgbClr val="D1D5DD"/>
          </a:solidFill>
          <a:ln w="38100">
            <a:solidFill>
              <a:srgbClr val="23446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area()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D3C74C-A545-4EBD-B551-751A1E7FEBF8}"/>
              </a:ext>
            </a:extLst>
          </p:cNvPr>
          <p:cNvGrpSpPr/>
          <p:nvPr/>
        </p:nvGrpSpPr>
        <p:grpSpPr>
          <a:xfrm>
            <a:off x="8810768" y="2590801"/>
            <a:ext cx="2160444" cy="1832048"/>
            <a:chOff x="9039368" y="3391814"/>
            <a:chExt cx="2160444" cy="1750771"/>
          </a:xfrm>
          <a:solidFill>
            <a:srgbClr val="F4F5F7"/>
          </a:solidFill>
        </p:grpSpPr>
        <p:sp>
          <p:nvSpPr>
            <p:cNvPr id="25" name="Rectangle: Rounded Corners 6">
              <a:extLst>
                <a:ext uri="{FF2B5EF4-FFF2-40B4-BE49-F238E27FC236}">
                  <a16:creationId xmlns:a16="http://schemas.microsoft.com/office/drawing/2014/main" id="{F6805FC1-5D7C-4FE6-A309-481FBD8D0186}"/>
                </a:ext>
              </a:extLst>
            </p:cNvPr>
            <p:cNvSpPr/>
            <p:nvPr/>
          </p:nvSpPr>
          <p:spPr>
            <a:xfrm>
              <a:off x="9039368" y="3391814"/>
              <a:ext cx="2160444" cy="1750771"/>
            </a:xfrm>
            <a:prstGeom prst="roundRect">
              <a:avLst>
                <a:gd name="adj" fmla="val 5385"/>
              </a:avLst>
            </a:prstGeom>
            <a:grpFill/>
            <a:ln w="57150" cap="flat" cmpd="sng" algn="ctr">
              <a:solidFill>
                <a:srgbClr val="234465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: Rounded Corners 13">
              <a:extLst>
                <a:ext uri="{FF2B5EF4-FFF2-40B4-BE49-F238E27FC236}">
                  <a16:creationId xmlns:a16="http://schemas.microsoft.com/office/drawing/2014/main" id="{1F606E4A-F857-4B5F-BB09-AEE26DF6BEF3}"/>
                </a:ext>
              </a:extLst>
            </p:cNvPr>
            <p:cNvSpPr/>
            <p:nvPr/>
          </p:nvSpPr>
          <p:spPr>
            <a:xfrm>
              <a:off x="9352812" y="3963236"/>
              <a:ext cx="1547976" cy="468767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 cap="flat" cmpd="sng" algn="ctr">
              <a:solidFill>
                <a:srgbClr val="23446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radius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B72018-5BE8-498B-8B4E-D9C36C1D178D}"/>
                </a:ext>
              </a:extLst>
            </p:cNvPr>
            <p:cNvSpPr txBox="1"/>
            <p:nvPr/>
          </p:nvSpPr>
          <p:spPr>
            <a:xfrm>
              <a:off x="9226557" y="3444616"/>
              <a:ext cx="1683959" cy="50000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</a:rPr>
                <a:t>Circle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18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2.59259E-6 L 0.22415 0.06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3" y="349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Object 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8CA0530-D0FE-4F54-AC6B-6E192A3F3CE8}"/>
              </a:ext>
            </a:extLst>
          </p:cNvPr>
          <p:cNvSpPr txBox="1">
            <a:spLocks/>
          </p:cNvSpPr>
          <p:nvPr/>
        </p:nvSpPr>
        <p:spPr>
          <a:xfrm>
            <a:off x="190413" y="11352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Checking object type using </a:t>
            </a:r>
            <a:r>
              <a:rPr lang="en-US" sz="32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constructor.name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Check if object belongs to a certain class (or its descendant):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E5BA4F-64C6-4683-BBF1-DE95250E710E}"/>
              </a:ext>
            </a:extLst>
          </p:cNvPr>
          <p:cNvGrpSpPr/>
          <p:nvPr/>
        </p:nvGrpSpPr>
        <p:grpSpPr>
          <a:xfrm>
            <a:off x="848314" y="1937916"/>
            <a:ext cx="10503898" cy="4180334"/>
            <a:chOff x="848314" y="1937916"/>
            <a:chExt cx="10503898" cy="4180334"/>
          </a:xfrm>
        </p:grpSpPr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7685CDE3-DF20-4BD4-B31F-CB12160ED109}"/>
                </a:ext>
              </a:extLst>
            </p:cNvPr>
            <p:cNvSpPr txBox="1">
              <a:spLocks/>
            </p:cNvSpPr>
            <p:nvPr/>
          </p:nvSpPr>
          <p:spPr>
            <a:xfrm>
              <a:off x="848314" y="1937916"/>
              <a:ext cx="10503898" cy="1599651"/>
            </a:xfrm>
            <a:prstGeom prst="rect">
              <a:avLst/>
            </a:prstGeom>
            <a:solidFill>
              <a:srgbClr val="A19574">
                <a:lumMod val="40000"/>
                <a:lumOff val="60000"/>
                <a:alpha val="15000"/>
              </a:srgbClr>
            </a:solidFill>
            <a:ln w="12700">
              <a:solidFill>
                <a:srgbClr val="A19574">
                  <a:lumMod val="60000"/>
                  <a:lumOff val="40000"/>
                </a:srgbClr>
              </a:solidFill>
            </a:ln>
          </p:spPr>
          <p:txBody>
            <a:bodyPr wrap="square" lIns="144000" tIns="72000" rIns="144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marL="0" marR="0" lvl="0" indent="0" defTabSz="1218987" eaLnBrk="1" fontAlgn="base" latinLnBrk="0" hangingPunct="1">
                <a:lnSpc>
                  <a:spcPct val="105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 typeface="Wingdings 2" pitchFamily="18" charset="2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let p = new </a:t>
              </a:r>
              <a:r>
                <a:rPr kumimoji="0" lang="en-US" sz="3000" i="0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Person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("</a:t>
              </a:r>
              <a:r>
                <a:rPr kumimoji="0" lang="en-US" sz="3000" b="0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Pesho","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pesho@hit.bg");</a:t>
              </a:r>
            </a:p>
            <a:p>
              <a:pPr marL="0" marR="0" lvl="0" indent="0" defTabSz="1218987" eaLnBrk="1" fontAlgn="base" latinLnBrk="0" hangingPunct="1">
                <a:lnSpc>
                  <a:spcPct val="105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 typeface="Wingdings 2" pitchFamily="18" charset="2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console.log(p.</a:t>
              </a:r>
              <a:r>
                <a:rPr kumimoji="0" lang="en-US" sz="3000" i="0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constructor.name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);</a:t>
              </a:r>
            </a:p>
            <a:p>
              <a:pPr marL="0" marR="0" lvl="0" indent="0" defTabSz="1218987" eaLnBrk="1" fontAlgn="base" latinLnBrk="0" hangingPunct="1">
                <a:lnSpc>
                  <a:spcPct val="105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 typeface="Wingdings 2" pitchFamily="18" charset="2"/>
                <a:buNone/>
                <a:tabLst/>
                <a:defRPr/>
              </a:pPr>
              <a:r>
                <a:rPr kumimoji="0" lang="en-US" sz="3000" b="0" i="1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//</a:t>
              </a:r>
              <a:r>
                <a:rPr kumimoji="0" lang="en-US" sz="3000" b="0" i="1" u="none" strike="noStrike" kern="0" cap="none" spc="0" normalizeH="0" baseline="0" noProof="0" dirty="0">
                  <a:ln>
                    <a:noFill/>
                  </a:ln>
                  <a:solidFill>
                    <a:srgbClr val="FBEEC9">
                      <a:lumMod val="75000"/>
                    </a:srgbClr>
                  </a:solidFill>
                  <a:effectLst/>
                  <a:uLnTx/>
                  <a:uFillTx/>
                  <a:latin typeface="Consolas" pitchFamily="49" charset="0"/>
                </a:rPr>
                <a:t> </a:t>
              </a:r>
              <a:r>
                <a:rPr kumimoji="0" lang="en-US" sz="3000" i="1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Person</a:t>
              </a:r>
            </a:p>
          </p:txBody>
        </p:sp>
        <p:sp>
          <p:nvSpPr>
            <p:cNvPr id="35" name="Text Placeholder 3">
              <a:extLst>
                <a:ext uri="{FF2B5EF4-FFF2-40B4-BE49-F238E27FC236}">
                  <a16:creationId xmlns:a16="http://schemas.microsoft.com/office/drawing/2014/main" id="{DC9B209B-67FE-41D0-9DDE-FC781C50186A}"/>
                </a:ext>
              </a:extLst>
            </p:cNvPr>
            <p:cNvSpPr txBox="1">
              <a:spLocks/>
            </p:cNvSpPr>
            <p:nvPr/>
          </p:nvSpPr>
          <p:spPr>
            <a:xfrm>
              <a:off x="848314" y="4518599"/>
              <a:ext cx="10503898" cy="1599651"/>
            </a:xfrm>
            <a:prstGeom prst="rect">
              <a:avLst/>
            </a:prstGeom>
            <a:solidFill>
              <a:srgbClr val="A19574">
                <a:lumMod val="40000"/>
                <a:lumOff val="60000"/>
                <a:alpha val="15000"/>
              </a:srgbClr>
            </a:solidFill>
            <a:ln w="12700">
              <a:solidFill>
                <a:srgbClr val="A19574">
                  <a:lumMod val="60000"/>
                  <a:lumOff val="40000"/>
                </a:srgbClr>
              </a:solidFill>
            </a:ln>
          </p:spPr>
          <p:txBody>
            <a:bodyPr wrap="square" lIns="144000" tIns="72000" rIns="144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marL="0" marR="0" lvl="0" indent="0" defTabSz="1218987" eaLnBrk="1" fontAlgn="base" latinLnBrk="0" hangingPunct="1">
                <a:lnSpc>
                  <a:spcPct val="105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 typeface="Wingdings 2" pitchFamily="18" charset="2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let t = new </a:t>
              </a:r>
              <a:r>
                <a:rPr kumimoji="0" lang="en-US" sz="3000" i="0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Teacher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("</a:t>
              </a:r>
              <a:r>
                <a:rPr kumimoji="0" lang="en-US" sz="3000" b="0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Pesho","pp@hit.bg","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PHP");</a:t>
              </a:r>
            </a:p>
            <a:p>
              <a:pPr marL="0" marR="0" lvl="0" indent="0" defTabSz="1218987" eaLnBrk="1" fontAlgn="base" latinLnBrk="0" hangingPunct="1">
                <a:lnSpc>
                  <a:spcPct val="105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 typeface="Wingdings 2" pitchFamily="18" charset="2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console.log(t </a:t>
              </a:r>
              <a:r>
                <a:rPr kumimoji="0" lang="en-US" sz="3000" i="0" u="none" strike="noStrike" kern="0" cap="none" spc="0" normalizeH="0" baseline="0" noProof="1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instanceof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itchFamily="49" charset="0"/>
                </a:rPr>
                <a:t> 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Person)</a:t>
              </a:r>
            </a:p>
            <a:p>
              <a:pPr marL="0" marR="0" lvl="0" indent="0" defTabSz="1218987" eaLnBrk="1" fontAlgn="base" latinLnBrk="0" hangingPunct="1">
                <a:lnSpc>
                  <a:spcPct val="105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 typeface="Wingdings 2" pitchFamily="18" charset="2"/>
                <a:buNone/>
                <a:tabLst/>
                <a:defRPr/>
              </a:pPr>
              <a:r>
                <a:rPr kumimoji="0" lang="en-US" sz="3000" i="1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//</a:t>
              </a:r>
              <a:r>
                <a:rPr kumimoji="0" lang="en-US" sz="3000" i="1" u="none" strike="noStrike" kern="0" cap="none" spc="0" normalizeH="0" baseline="0" noProof="0" dirty="0">
                  <a:ln>
                    <a:noFill/>
                  </a:ln>
                  <a:solidFill>
                    <a:srgbClr val="FBEEC9">
                      <a:lumMod val="75000"/>
                    </a:srgbClr>
                  </a:solidFill>
                  <a:effectLst/>
                  <a:uLnTx/>
                  <a:uFillTx/>
                  <a:latin typeface="Consolas" pitchFamily="49" charset="0"/>
                </a:rPr>
                <a:t> </a:t>
              </a:r>
              <a:r>
                <a:rPr kumimoji="0" lang="en-US" sz="3000" i="1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true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69A3BC2-60D6-4985-B28C-32C1C6ECC872}"/>
                </a:ext>
              </a:extLst>
            </p:cNvPr>
            <p:cNvSpPr/>
            <p:nvPr/>
          </p:nvSpPr>
          <p:spPr>
            <a:xfrm>
              <a:off x="3910519" y="2511956"/>
              <a:ext cx="3394953" cy="451570"/>
            </a:xfrm>
            <a:prstGeom prst="rect">
              <a:avLst/>
            </a:prstGeom>
            <a:noFill/>
            <a:ln w="38100" cap="flat" cmpd="sng" algn="ctr">
              <a:solidFill>
                <a:srgbClr val="FBEEC9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DF6A35-D3C0-4F20-A26E-499D7678DC8B}"/>
                </a:ext>
              </a:extLst>
            </p:cNvPr>
            <p:cNvSpPr/>
            <p:nvPr/>
          </p:nvSpPr>
          <p:spPr>
            <a:xfrm>
              <a:off x="3798685" y="5082911"/>
              <a:ext cx="2339468" cy="451570"/>
            </a:xfrm>
            <a:prstGeom prst="rect">
              <a:avLst/>
            </a:prstGeom>
            <a:noFill/>
            <a:ln w="38100" cap="flat" cmpd="sng" algn="ctr">
              <a:solidFill>
                <a:srgbClr val="FBEEC9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67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Hierarchy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35BA2373-00EE-4F10-81B8-F19F7E48097E}"/>
              </a:ext>
            </a:extLst>
          </p:cNvPr>
          <p:cNvCxnSpPr>
            <a:stCxn id="40" idx="0"/>
            <a:endCxn id="30" idx="2"/>
          </p:cNvCxnSpPr>
          <p:nvPr/>
        </p:nvCxnSpPr>
        <p:spPr>
          <a:xfrm rot="5400000" flipH="1" flipV="1">
            <a:off x="8037004" y="3140720"/>
            <a:ext cx="1032501" cy="1191277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 cap="flat" cmpd="sng" algn="ctr">
            <a:solidFill>
              <a:srgbClr val="234465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99546328-3278-49EE-9978-76478ED655E5}"/>
              </a:ext>
            </a:extLst>
          </p:cNvPr>
          <p:cNvCxnSpPr>
            <a:stCxn id="44" idx="0"/>
            <a:endCxn id="30" idx="2"/>
          </p:cNvCxnSpPr>
          <p:nvPr/>
        </p:nvCxnSpPr>
        <p:spPr>
          <a:xfrm rot="16200000" flipV="1">
            <a:off x="9278020" y="3090981"/>
            <a:ext cx="1030667" cy="1288919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 cap="flat" cmpd="sng" algn="ctr">
            <a:solidFill>
              <a:srgbClr val="234465"/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C1F7A1-F5E8-4B2D-BDCF-6196D1F8DD7D}"/>
              </a:ext>
            </a:extLst>
          </p:cNvPr>
          <p:cNvGrpSpPr/>
          <p:nvPr/>
        </p:nvGrpSpPr>
        <p:grpSpPr>
          <a:xfrm>
            <a:off x="7936174" y="1295400"/>
            <a:ext cx="2425438" cy="1924707"/>
            <a:chOff x="8164774" y="1995539"/>
            <a:chExt cx="2425438" cy="1924707"/>
          </a:xfrm>
          <a:solidFill>
            <a:srgbClr val="F4F5F7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39635D1-1E31-42B6-A9FB-0F2209231D73}"/>
                </a:ext>
              </a:extLst>
            </p:cNvPr>
            <p:cNvSpPr/>
            <p:nvPr/>
          </p:nvSpPr>
          <p:spPr>
            <a:xfrm>
              <a:off x="8164774" y="1995539"/>
              <a:ext cx="2425438" cy="1924707"/>
            </a:xfrm>
            <a:prstGeom prst="roundRect">
              <a:avLst>
                <a:gd name="adj" fmla="val 5385"/>
              </a:avLst>
            </a:prstGeom>
            <a:grpFill/>
            <a:ln w="57150" cap="flat" cmpd="sng" algn="ctr">
              <a:solidFill>
                <a:srgbClr val="234465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1" u="none" strike="noStrike" kern="0" cap="none" spc="0" normalizeH="0" baseline="0" noProof="0" dirty="0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013E3C-C33E-4131-BE5B-062B207F7E12}"/>
                </a:ext>
              </a:extLst>
            </p:cNvPr>
            <p:cNvSpPr/>
            <p:nvPr/>
          </p:nvSpPr>
          <p:spPr>
            <a:xfrm>
              <a:off x="8245844" y="2021549"/>
              <a:ext cx="1186543" cy="5539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Figure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C7E08C1-584D-4AFD-BB92-CB863A3A4B45}"/>
                </a:ext>
              </a:extLst>
            </p:cNvPr>
            <p:cNvSpPr/>
            <p:nvPr/>
          </p:nvSpPr>
          <p:spPr>
            <a:xfrm>
              <a:off x="8380412" y="2679380"/>
              <a:ext cx="1981200" cy="490529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 cap="flat" cmpd="sng" algn="ctr">
              <a:solidFill>
                <a:srgbClr val="23446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toString()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C4004C1-804B-41B3-844F-118E890498C8}"/>
                </a:ext>
              </a:extLst>
            </p:cNvPr>
            <p:cNvSpPr/>
            <p:nvPr/>
          </p:nvSpPr>
          <p:spPr>
            <a:xfrm>
              <a:off x="8380412" y="3169909"/>
              <a:ext cx="1981200" cy="484458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 cap="flat" cmpd="sng" algn="ctr">
              <a:solidFill>
                <a:srgbClr val="23446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get</a:t>
              </a:r>
              <a:r>
                <a: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 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area()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2AA875C-5A54-411C-9B01-E9F4D4F4101F}"/>
              </a:ext>
            </a:extLst>
          </p:cNvPr>
          <p:cNvGrpSpPr/>
          <p:nvPr/>
        </p:nvGrpSpPr>
        <p:grpSpPr>
          <a:xfrm>
            <a:off x="7022334" y="4252608"/>
            <a:ext cx="1870564" cy="1355600"/>
            <a:chOff x="6738448" y="4403174"/>
            <a:chExt cx="1870564" cy="1355600"/>
          </a:xfrm>
          <a:solidFill>
            <a:srgbClr val="F4F5F7"/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0DF94C7-E329-42E7-8CAF-CCFDCE694714}"/>
                </a:ext>
              </a:extLst>
            </p:cNvPr>
            <p:cNvSpPr/>
            <p:nvPr/>
          </p:nvSpPr>
          <p:spPr>
            <a:xfrm>
              <a:off x="6738448" y="4403174"/>
              <a:ext cx="1870564" cy="1355600"/>
            </a:xfrm>
            <a:prstGeom prst="roundRect">
              <a:avLst>
                <a:gd name="adj" fmla="val 5385"/>
              </a:avLst>
            </a:prstGeom>
            <a:grpFill/>
            <a:ln w="57150" cap="flat" cmpd="sng" algn="ctr">
              <a:solidFill>
                <a:srgbClr val="234465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66049E-34F5-4F5B-A356-5841B8AEDF71}"/>
                </a:ext>
              </a:extLst>
            </p:cNvPr>
            <p:cNvSpPr/>
            <p:nvPr/>
          </p:nvSpPr>
          <p:spPr>
            <a:xfrm>
              <a:off x="6815741" y="4448784"/>
              <a:ext cx="1062470" cy="5539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Circle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A7868F5-4149-422F-962C-B36C41CEA168}"/>
                </a:ext>
              </a:extLst>
            </p:cNvPr>
            <p:cNvSpPr/>
            <p:nvPr/>
          </p:nvSpPr>
          <p:spPr>
            <a:xfrm>
              <a:off x="7008812" y="5030372"/>
              <a:ext cx="1350718" cy="490529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 cap="flat" cmpd="sng" algn="ctr">
              <a:solidFill>
                <a:srgbClr val="23446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radius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542122-8795-4631-B0A4-152BE7B5B0A3}"/>
              </a:ext>
            </a:extLst>
          </p:cNvPr>
          <p:cNvGrpSpPr/>
          <p:nvPr/>
        </p:nvGrpSpPr>
        <p:grpSpPr>
          <a:xfrm>
            <a:off x="9447212" y="4250774"/>
            <a:ext cx="1981200" cy="1921426"/>
            <a:chOff x="9294812" y="4403174"/>
            <a:chExt cx="1981200" cy="1921426"/>
          </a:xfrm>
          <a:solidFill>
            <a:srgbClr val="F4F5F7"/>
          </a:solidFill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467D8FA-931C-43FC-A5C0-551DEEE01A32}"/>
                </a:ext>
              </a:extLst>
            </p:cNvPr>
            <p:cNvSpPr/>
            <p:nvPr/>
          </p:nvSpPr>
          <p:spPr>
            <a:xfrm>
              <a:off x="9294812" y="4403174"/>
              <a:ext cx="1981200" cy="1921426"/>
            </a:xfrm>
            <a:prstGeom prst="roundRect">
              <a:avLst>
                <a:gd name="adj" fmla="val 5385"/>
              </a:avLst>
            </a:prstGeom>
            <a:grpFill/>
            <a:ln w="57150" cap="flat" cmpd="sng" algn="ctr">
              <a:solidFill>
                <a:srgbClr val="234465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195B4E4-0CD9-4E42-A8BF-3D6770A0989C}"/>
                </a:ext>
              </a:extLst>
            </p:cNvPr>
            <p:cNvSpPr/>
            <p:nvPr/>
          </p:nvSpPr>
          <p:spPr>
            <a:xfrm>
              <a:off x="9562324" y="5059556"/>
              <a:ext cx="1447800" cy="490529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 cap="flat" cmpd="sng" algn="ctr">
              <a:solidFill>
                <a:srgbClr val="23446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width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45B1860-3441-40BE-A38D-F67B76C41A95}"/>
                </a:ext>
              </a:extLst>
            </p:cNvPr>
            <p:cNvSpPr/>
            <p:nvPr/>
          </p:nvSpPr>
          <p:spPr>
            <a:xfrm>
              <a:off x="9377493" y="4448784"/>
              <a:ext cx="1746184" cy="5539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Rectangle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68D822F-DA84-4A07-BDEF-C651FD4E4F3C}"/>
                </a:ext>
              </a:extLst>
            </p:cNvPr>
            <p:cNvSpPr/>
            <p:nvPr/>
          </p:nvSpPr>
          <p:spPr>
            <a:xfrm>
              <a:off x="9562324" y="5550085"/>
              <a:ext cx="1447800" cy="490529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 cap="flat" cmpd="sng" algn="ctr">
              <a:solidFill>
                <a:srgbClr val="23446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height</a:t>
              </a:r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0D530E35-7691-46F5-8265-B33C0149F158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9256799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the following class hierarchy: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Figure</a:t>
            </a:r>
          </a:p>
          <a:p>
            <a:pPr lvl="2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bstract </a:t>
            </a:r>
            <a:r>
              <a:rPr lang="en-US" noProof="1">
                <a:sym typeface="Wingdings" panose="05000000000000000000" pitchFamily="2" charset="2"/>
              </a:rPr>
              <a:t>class, defines</a:t>
            </a:r>
            <a:br>
              <a:rPr lang="en-US" noProof="1">
                <a:sym typeface="Wingdings" panose="05000000000000000000" pitchFamily="2" charset="2"/>
              </a:rPr>
            </a:b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toString()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and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get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area()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Circle</a:t>
            </a:r>
          </a:p>
          <a:p>
            <a:pPr lvl="2"/>
            <a:r>
              <a:rPr lang="bg-BG" noProof="1">
                <a:sym typeface="Wingdings" panose="05000000000000000000" pitchFamily="2" charset="2"/>
              </a:rPr>
              <a:t>Е</a:t>
            </a:r>
            <a:r>
              <a:rPr lang="en-US" noProof="1">
                <a:sym typeface="Wingdings" panose="05000000000000000000" pitchFamily="2" charset="2"/>
              </a:rPr>
              <a:t>xtends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Figure</a:t>
            </a:r>
            <a:r>
              <a:rPr lang="en-US" noProof="1">
                <a:sym typeface="Wingdings" panose="05000000000000000000" pitchFamily="2" charset="2"/>
              </a:rPr>
              <a:t>, adds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radius</a:t>
            </a:r>
            <a:endParaRPr lang="en-US" b="1" noProof="1">
              <a:solidFill>
                <a:srgbClr val="234465"/>
              </a:solidFill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Rectangle</a:t>
            </a:r>
            <a:endParaRPr lang="bg-BG" b="1" noProof="1">
              <a:solidFill>
                <a:srgbClr val="FFA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2"/>
            <a:r>
              <a:rPr lang="bg-BG" noProof="1">
                <a:sym typeface="Wingdings" panose="05000000000000000000" pitchFamily="2" charset="2"/>
              </a:rPr>
              <a:t>Е</a:t>
            </a:r>
            <a:r>
              <a:rPr lang="en-US" noProof="1">
                <a:sym typeface="Wingdings" panose="05000000000000000000" pitchFamily="2" charset="2"/>
              </a:rPr>
              <a:t>xtends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Figure</a:t>
            </a:r>
            <a:r>
              <a:rPr lang="en-US" noProof="1">
                <a:sym typeface="Wingdings" panose="05000000000000000000" pitchFamily="2" charset="2"/>
              </a:rPr>
              <a:t>, adds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width</a:t>
            </a:r>
            <a:r>
              <a:rPr lang="en-US" noProof="1">
                <a:sym typeface="Wingdings" panose="05000000000000000000" pitchFamily="2" charset="2"/>
              </a:rPr>
              <a:t> +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height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Hierarchy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EECA32-D6E5-4A7B-BB3B-CC5F7ABAC267}"/>
              </a:ext>
            </a:extLst>
          </p:cNvPr>
          <p:cNvSpPr txBox="1">
            <a:spLocks/>
          </p:cNvSpPr>
          <p:nvPr/>
        </p:nvSpPr>
        <p:spPr>
          <a:xfrm>
            <a:off x="617943" y="1066800"/>
            <a:ext cx="10967358" cy="5131387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function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classHierarchy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() {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class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Figure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{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constructor() {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if (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new.target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===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Figure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throw new Error("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Cannot instantiate an abstract class.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");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endParaRPr lang="en-US" sz="2700" b="0" kern="0" noProof="1">
              <a:solidFill>
                <a:srgbClr val="234465"/>
              </a:solidFill>
              <a:effectLst/>
            </a:endParaRP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700" b="0" kern="0" noProof="1">
                <a:solidFill>
                  <a:srgbClr val="234465"/>
                </a:solidFill>
                <a:effectLst/>
              </a:rPr>
              <a:t>  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toString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() {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let type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=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this.constructor.name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;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return type;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4572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Hierarchy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B30A6A-4CDF-4320-810A-8D2755338DE8}"/>
              </a:ext>
            </a:extLst>
          </p:cNvPr>
          <p:cNvSpPr txBox="1">
            <a:spLocks/>
          </p:cNvSpPr>
          <p:nvPr/>
        </p:nvSpPr>
        <p:spPr>
          <a:xfrm>
            <a:off x="531812" y="1162296"/>
            <a:ext cx="11125200" cy="5189864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class Circle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extends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Figure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{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constructor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(radius) {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super();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this.radius = radius;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get area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() {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return Math.PI * this.radius * this.radius;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toString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() {</a:t>
            </a:r>
          </a:p>
          <a:p>
            <a:pPr marL="1527175" marR="0" lvl="0" indent="-1527175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return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super.toString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()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+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`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-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radius: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${this.radius}`;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526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Hierarchy (3)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50F0BD3-49FA-4D5B-AD7B-D5C215C58EB3}"/>
              </a:ext>
            </a:extLst>
          </p:cNvPr>
          <p:cNvSpPr txBox="1">
            <a:spLocks/>
          </p:cNvSpPr>
          <p:nvPr/>
        </p:nvSpPr>
        <p:spPr>
          <a:xfrm>
            <a:off x="597918" y="1066800"/>
            <a:ext cx="10968494" cy="543069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class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Rectangle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extends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Figure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{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constructor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(width, height) {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  super();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  [this.width, this.height] = [width, height];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get area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() { return this.width * this.height;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toString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() {</a:t>
            </a:r>
          </a:p>
          <a:p>
            <a:pPr marL="1343025" marR="0" lvl="0" indent="-1343025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  return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super.toString()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+ ` - width: ${this.width}, height: ${this.height}`;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return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{ Figure, Circle, Rectangle };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5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8563" y="1851011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Inheritance allows </a:t>
            </a:r>
            <a:r>
              <a:rPr lang="en-US" sz="2800" b="1" dirty="0">
                <a:solidFill>
                  <a:schemeClr val="bg1"/>
                </a:solidFill>
              </a:rPr>
              <a:t>extending</a:t>
            </a:r>
            <a:r>
              <a:rPr lang="en-US" sz="2800" dirty="0">
                <a:solidFill>
                  <a:schemeClr val="bg2"/>
                </a:solidFill>
              </a:rPr>
              <a:t> existing classes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Child class inherits </a:t>
            </a:r>
            <a:r>
              <a:rPr lang="en-US" sz="2800" b="1" dirty="0">
                <a:solidFill>
                  <a:schemeClr val="bg1"/>
                </a:solidFill>
              </a:rPr>
              <a:t>data + methods</a:t>
            </a:r>
            <a:r>
              <a:rPr lang="en-US" sz="2800" dirty="0">
                <a:solidFill>
                  <a:schemeClr val="bg2"/>
                </a:solidFill>
              </a:rPr>
              <a:t> from its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parent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Objects in JS have </a:t>
            </a:r>
            <a:r>
              <a:rPr lang="en-US" sz="2800" b="1" dirty="0">
                <a:solidFill>
                  <a:schemeClr val="bg1"/>
                </a:solidFill>
              </a:rPr>
              <a:t>prototypes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Objects look for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dirty="0">
                <a:solidFill>
                  <a:schemeClr val="bg2"/>
                </a:solidFill>
              </a:rPr>
              <a:t> in their prototype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chains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Prototypes form a </a:t>
            </a:r>
            <a:r>
              <a:rPr lang="en-US" sz="2800" b="1" dirty="0">
                <a:solidFill>
                  <a:schemeClr val="bg1"/>
                </a:solidFill>
              </a:rPr>
              <a:t>hierarchical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u="sng" dirty="0">
                <a:hlinkClick r:id="rId3"/>
              </a:rPr>
              <a:t>https://softuni.bg/courses/js-advanced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-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Class Inheritance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90" y="1455820"/>
            <a:ext cx="2402305" cy="24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399275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208205"/>
            <a:ext cx="79248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3734639"/>
            <a:ext cx="7924800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083077" y="2796132"/>
            <a:ext cx="2742595" cy="832739"/>
          </a:xfrm>
          <a:prstGeom prst="wedgeRoundRectCallout">
            <a:avLst>
              <a:gd name="adj1" fmla="val -58763"/>
              <a:gd name="adj2" fmla="val 54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Teacher inherits 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141387" y="4702000"/>
            <a:ext cx="2977377" cy="947795"/>
          </a:xfrm>
          <a:prstGeom prst="wedgeRoundRectCallout">
            <a:avLst>
              <a:gd name="adj1" fmla="val -69476"/>
              <a:gd name="adj2" fmla="val -26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537225"/>
            <a:ext cx="967830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4079127"/>
            <a:ext cx="967830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multiple classes as function returning JS object: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Classes in the Judge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775284" y="2528127"/>
            <a:ext cx="6641331" cy="27818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personAndTeacherClasses()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 …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Teacher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extends Person { …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 { Person, Teacher }</a:t>
            </a:r>
            <a:r>
              <a:rPr lang="bg-BG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3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Parent Members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Invoking Parent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5529</TotalTime>
  <Words>2078</Words>
  <Application>Microsoft Office PowerPoint</Application>
  <PresentationFormat>Widescreen</PresentationFormat>
  <Paragraphs>417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Inheritance and Prototypes</vt:lpstr>
      <vt:lpstr>Table of Content</vt:lpstr>
      <vt:lpstr>Have a Question?</vt:lpstr>
      <vt:lpstr>PowerPoint Presentation</vt:lpstr>
      <vt:lpstr>Class Inheritance</vt:lpstr>
      <vt:lpstr>Class Inheritance - Example</vt:lpstr>
      <vt:lpstr>Class Inheritance - Example (2)</vt:lpstr>
      <vt:lpstr>Submitting Classes in the Judge</vt:lpstr>
      <vt:lpstr>PowerPoint Presentation</vt:lpstr>
      <vt:lpstr>Inheriting and Replacing toString()</vt:lpstr>
      <vt:lpstr>Inheriting and Replacing toString() - Teacher</vt:lpstr>
      <vt:lpstr>Inheriting and Replacing toString() - Student</vt:lpstr>
      <vt:lpstr>Inheriting and Replacing toString() - Usage</vt:lpstr>
      <vt:lpstr>PowerPoint Presentation</vt:lpstr>
      <vt:lpstr>Prototypes in JavaScript</vt:lpstr>
      <vt:lpstr>The Prototype Chain for JS Classes</vt:lpstr>
      <vt:lpstr>Prototype Chain (for Classes)</vt:lpstr>
      <vt:lpstr>Prototypes in Classes and Objects</vt:lpstr>
      <vt:lpstr>Object Instantiation (Create New Object)</vt:lpstr>
      <vt:lpstr>Prototype Chain for JS Objects</vt:lpstr>
      <vt:lpstr>Object and Class Prototype Chain</vt:lpstr>
      <vt:lpstr>Constructor Prototype Chain</vt:lpstr>
      <vt:lpstr>Problem: Extending Prototype</vt:lpstr>
      <vt:lpstr>Solution: Extending Prototype</vt:lpstr>
      <vt:lpstr>PowerPoint Presentation</vt:lpstr>
      <vt:lpstr>What is Abstract Class?</vt:lpstr>
      <vt:lpstr>What is a Mixin?</vt:lpstr>
      <vt:lpstr>What is a Mixin?</vt:lpstr>
      <vt:lpstr>Checking the Object Type</vt:lpstr>
      <vt:lpstr>Problem: Class Hierarchy</vt:lpstr>
      <vt:lpstr>Solution: Class Hierarchy</vt:lpstr>
      <vt:lpstr>Solution: Class Hierarchy (2)</vt:lpstr>
      <vt:lpstr>Solution: Class Hierarchy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chain</dc:title>
  <dc:creator>Alen Paunov</dc:creator>
  <cp:keywords>JS, JavaScript, programming, course, SoftUni, Software University</cp:keywords>
  <cp:lastModifiedBy>zdravkozdravkov@my.smccd.edu</cp:lastModifiedBy>
  <cp:revision>225</cp:revision>
  <dcterms:created xsi:type="dcterms:W3CDTF">2018-05-23T13:08:44Z</dcterms:created>
  <dcterms:modified xsi:type="dcterms:W3CDTF">2019-11-18T12:58:16Z</dcterms:modified>
  <cp:category>JS, JavaScript, front-end, ES6, ES2015, ES2016, ES2017, Web development, computer programming, programming</cp:category>
</cp:coreProperties>
</file>