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51"/>
  </p:notesMasterIdLst>
  <p:handoutMasterIdLst>
    <p:handoutMasterId r:id="rId52"/>
  </p:handoutMasterIdLst>
  <p:sldIdLst>
    <p:sldId id="394" r:id="rId3"/>
    <p:sldId id="466" r:id="rId4"/>
    <p:sldId id="559" r:id="rId5"/>
    <p:sldId id="521" r:id="rId6"/>
    <p:sldId id="501" r:id="rId7"/>
    <p:sldId id="560" r:id="rId8"/>
    <p:sldId id="561" r:id="rId9"/>
    <p:sldId id="562" r:id="rId10"/>
    <p:sldId id="514" r:id="rId11"/>
    <p:sldId id="515" r:id="rId12"/>
    <p:sldId id="502" r:id="rId13"/>
    <p:sldId id="536" r:id="rId14"/>
    <p:sldId id="537" r:id="rId15"/>
    <p:sldId id="538" r:id="rId16"/>
    <p:sldId id="540" r:id="rId17"/>
    <p:sldId id="512" r:id="rId18"/>
    <p:sldId id="516" r:id="rId19"/>
    <p:sldId id="517" r:id="rId20"/>
    <p:sldId id="518" r:id="rId21"/>
    <p:sldId id="520" r:id="rId22"/>
    <p:sldId id="539" r:id="rId23"/>
    <p:sldId id="541" r:id="rId24"/>
    <p:sldId id="544" r:id="rId25"/>
    <p:sldId id="563" r:id="rId26"/>
    <p:sldId id="546" r:id="rId27"/>
    <p:sldId id="547" r:id="rId28"/>
    <p:sldId id="564" r:id="rId29"/>
    <p:sldId id="549" r:id="rId30"/>
    <p:sldId id="550" r:id="rId31"/>
    <p:sldId id="530" r:id="rId32"/>
    <p:sldId id="551" r:id="rId33"/>
    <p:sldId id="552" r:id="rId34"/>
    <p:sldId id="553" r:id="rId35"/>
    <p:sldId id="531" r:id="rId36"/>
    <p:sldId id="528" r:id="rId37"/>
    <p:sldId id="526" r:id="rId38"/>
    <p:sldId id="527" r:id="rId39"/>
    <p:sldId id="508" r:id="rId40"/>
    <p:sldId id="533" r:id="rId41"/>
    <p:sldId id="534" r:id="rId42"/>
    <p:sldId id="554" r:id="rId43"/>
    <p:sldId id="505" r:id="rId44"/>
    <p:sldId id="569" r:id="rId45"/>
    <p:sldId id="570" r:id="rId46"/>
    <p:sldId id="575" r:id="rId47"/>
    <p:sldId id="576" r:id="rId48"/>
    <p:sldId id="573" r:id="rId49"/>
    <p:sldId id="574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C6C0051-6F49-412A-8DF3-A4B026C79132}">
          <p14:sldIdLst>
            <p14:sldId id="394"/>
            <p14:sldId id="466"/>
            <p14:sldId id="559"/>
          </p14:sldIdLst>
        </p14:section>
        <p14:section name="jQuery Overview" id="{69C3DF08-E273-4B2C-8F6C-1C189DAA0294}">
          <p14:sldIdLst>
            <p14:sldId id="521"/>
            <p14:sldId id="501"/>
            <p14:sldId id="560"/>
            <p14:sldId id="561"/>
          </p14:sldIdLst>
        </p14:section>
        <p14:section name="jQuery Selectors" id="{CFD5D99B-D041-4442-88FC-0EB686C7A007}">
          <p14:sldIdLst>
            <p14:sldId id="562"/>
            <p14:sldId id="514"/>
            <p14:sldId id="515"/>
            <p14:sldId id="502"/>
            <p14:sldId id="536"/>
            <p14:sldId id="537"/>
            <p14:sldId id="538"/>
            <p14:sldId id="540"/>
            <p14:sldId id="512"/>
          </p14:sldIdLst>
        </p14:section>
        <p14:section name="Alter DOM with jQuery" id="{50E2E981-8D4D-4AA9-B8D4-1683A53EF358}">
          <p14:sldIdLst>
            <p14:sldId id="516"/>
            <p14:sldId id="517"/>
            <p14:sldId id="518"/>
            <p14:sldId id="520"/>
            <p14:sldId id="539"/>
            <p14:sldId id="541"/>
            <p14:sldId id="544"/>
            <p14:sldId id="563"/>
            <p14:sldId id="546"/>
            <p14:sldId id="547"/>
            <p14:sldId id="564"/>
            <p14:sldId id="549"/>
          </p14:sldIdLst>
        </p14:section>
        <p14:section name="Handling Events with jQuery" id="{790BDCEB-D141-44F2-A333-24992E512A1D}">
          <p14:sldIdLst>
            <p14:sldId id="550"/>
            <p14:sldId id="530"/>
            <p14:sldId id="551"/>
            <p14:sldId id="552"/>
            <p14:sldId id="553"/>
            <p14:sldId id="531"/>
            <p14:sldId id="528"/>
            <p14:sldId id="526"/>
            <p14:sldId id="527"/>
          </p14:sldIdLst>
        </p14:section>
        <p14:section name="jQuery Plugins" id="{F8A2CFDF-7703-4F50-9311-508D5D841FD7}">
          <p14:sldIdLst>
            <p14:sldId id="508"/>
            <p14:sldId id="533"/>
            <p14:sldId id="534"/>
            <p14:sldId id="554"/>
          </p14:sldIdLst>
        </p14:section>
        <p14:section name="Conslusion" id="{2B460A56-15D2-4F60-B4D0-59B0801A2F10}">
          <p14:sldIdLst>
            <p14:sldId id="505"/>
            <p14:sldId id="569"/>
            <p14:sldId id="570"/>
            <p14:sldId id="575"/>
            <p14:sldId id="576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FFA00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595" autoAdjust="0"/>
  </p:normalViewPr>
  <p:slideViewPr>
    <p:cSldViewPr>
      <p:cViewPr varScale="1">
        <p:scale>
          <a:sx n="120" d="100"/>
          <a:sy n="120" d="100"/>
        </p:scale>
        <p:origin x="144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1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4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1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2481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8580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9178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9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4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6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62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judge.softuni.bg/Contests/1547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judge.softuni.bg/Contests/1547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7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7" TargetMode="Externa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sortable/#display-grid" TargetMode="External"/><Relationship Id="rId2" Type="http://schemas.openxmlformats.org/officeDocument/2006/relationships/hyperlink" Target="https://jqueryui.com/tabs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4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9.png"/><Relationship Id="rId10" Type="http://schemas.openxmlformats.org/officeDocument/2006/relationships/image" Target="../media/image7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73.png"/><Relationship Id="rId22" Type="http://schemas.openxmlformats.org/officeDocument/2006/relationships/image" Target="../media/image77.png"/><Relationship Id="rId27" Type="http://schemas.openxmlformats.org/officeDocument/2006/relationships/hyperlink" Target="http://smartit.bg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0.jpeg"/><Relationship Id="rId7" Type="http://schemas.openxmlformats.org/officeDocument/2006/relationships/image" Target="../media/image8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3.gi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hyperlink" Target="http://trends.builtwith.com/javascript/jQuery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420" y="1303142"/>
            <a:ext cx="11784391" cy="754258"/>
          </a:xfrm>
        </p:spPr>
        <p:txBody>
          <a:bodyPr>
            <a:noAutofit/>
          </a:bodyPr>
          <a:lstStyle/>
          <a:p>
            <a:r>
              <a:rPr lang="en-US" sz="3600" dirty="0"/>
              <a:t>jQuery Library, Selectors, DOM Manipulation, Events, Plugins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3853" y="633438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0972" y="49078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55AD1135-51A3-4812-9B13-79189EFD6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255423"/>
            <a:ext cx="5410200" cy="235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3" y="5015007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('li:eq(2)')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the third &lt;li&gt; element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1209472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Even &lt;li&gt;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6812" y="1210769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Odd &lt;li&gt;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414" y="1975937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First &lt;li&gt;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46813" y="1971716"/>
            <a:ext cx="51053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Last &lt;li&gt;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412" y="5777007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('li:not(:checked)')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Elements not matching the selector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0414" y="3491251"/>
            <a:ext cx="10591800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('li:has(p)')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all &lt;li&gt; holding &lt;p&gt; inside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0413" y="4248542"/>
            <a:ext cx="105917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('li:contains("Sofia")')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&lt;li&gt; holding given text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0414" y="2737937"/>
            <a:ext cx="10591799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Selects the first child of &lt;li&gt;</a:t>
            </a:r>
          </a:p>
        </p:txBody>
      </p:sp>
    </p:spTree>
    <p:extLst>
      <p:ext uri="{BB962C8B-B14F-4D97-AF65-F5344CB8AC3E}">
        <p14:creationId xmlns:p14="http://schemas.microsoft.com/office/powerpoint/2010/main" val="5224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An HTML page holds a list of text items +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[Extract Text] </a:t>
            </a:r>
            <a:r>
              <a:rPr lang="en-US" sz="3200" dirty="0">
                <a:latin typeface="+mj-lt"/>
              </a:rPr>
              <a:t>button</a:t>
            </a:r>
          </a:p>
          <a:p>
            <a:r>
              <a:rPr lang="en-US" sz="3200" dirty="0">
                <a:latin typeface="+mj-lt"/>
              </a:rPr>
              <a:t>Write a JS function to display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all list items</a:t>
            </a:r>
            <a:r>
              <a:rPr lang="en-US" sz="3200" dirty="0">
                <a:latin typeface="+mj-lt"/>
              </a:rPr>
              <a:t>, separated by "</a:t>
            </a:r>
            <a:r>
              <a:rPr lang="en-US" sz="3200" b="1" dirty="0">
                <a:latin typeface="+mj-lt"/>
              </a:rPr>
              <a:t>,</a:t>
            </a:r>
            <a:r>
              <a:rPr lang="en-US" sz="3200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from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5527534" y="4163903"/>
            <a:ext cx="730953" cy="455256"/>
          </a:xfrm>
          <a:prstGeom prst="rightArrow">
            <a:avLst/>
          </a:prstGeom>
          <a:solidFill>
            <a:srgbClr val="00206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53177-7F38-4FFD-BC47-3FEB758ED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1" b="2402"/>
          <a:stretch/>
        </p:blipFill>
        <p:spPr>
          <a:xfrm>
            <a:off x="1598612" y="2576830"/>
            <a:ext cx="3001235" cy="3629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E1180D-BD6C-483A-9882-D2BB7B8C9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9"/>
          <a:stretch/>
        </p:blipFill>
        <p:spPr>
          <a:xfrm>
            <a:off x="7186174" y="2624831"/>
            <a:ext cx="3010443" cy="3581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20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</a:t>
            </a:r>
            <a:r>
              <a:rPr lang="en-US"/>
              <a:t>from List – </a:t>
            </a:r>
            <a:r>
              <a:rPr lang="en-US" dirty="0"/>
              <a:t>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676399"/>
            <a:ext cx="6324600" cy="46590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&lt;article&gt;</a:t>
            </a:r>
            <a:br>
              <a:rPr lang="en-US" noProof="1"/>
            </a:br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 id="</a:t>
            </a:r>
            <a:r>
              <a:rPr lang="en-US" noProof="1">
                <a:solidFill>
                  <a:schemeClr val="bg1"/>
                </a:solidFill>
              </a:rPr>
              <a:t>items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&gt;first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&gt;second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&gt;third item&lt;/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&lt;/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bg-BG" noProof="1">
                <a:solidFill>
                  <a:schemeClr val="bg1"/>
                </a:solidFill>
              </a:rPr>
              <a:t> </a:t>
            </a:r>
            <a:r>
              <a:rPr lang="en-US" noProof="1"/>
              <a:t>onclick="</a:t>
            </a:r>
            <a:r>
              <a:rPr lang="en-US" noProof="1">
                <a:solidFill>
                  <a:schemeClr val="bg1"/>
                </a:solidFill>
              </a:rPr>
              <a:t>extractText()</a:t>
            </a:r>
            <a:r>
              <a:rPr lang="en-US" noProof="1"/>
              <a:t>"&gt;</a:t>
            </a:r>
            <a:br>
              <a:rPr lang="en-US" noProof="1"/>
            </a:br>
            <a:r>
              <a:rPr lang="bg-BG" noProof="1"/>
              <a:t>  </a:t>
            </a:r>
            <a:r>
              <a:rPr lang="en-US" noProof="1"/>
              <a:t>  Extract Text</a:t>
            </a:r>
            <a:endParaRPr lang="bg-BG" noProof="1"/>
          </a:p>
          <a:p>
            <a:pPr lvl="1"/>
            <a:r>
              <a:rPr lang="en-US" noProof="1"/>
              <a:t>  &lt;/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&gt;</a:t>
            </a:r>
          </a:p>
          <a:p>
            <a:pPr lvl="1"/>
            <a:r>
              <a:rPr lang="it-IT" noProof="1"/>
              <a:t>  &lt;div id="</a:t>
            </a:r>
            <a:r>
              <a:rPr lang="it-IT" noProof="1">
                <a:solidFill>
                  <a:schemeClr val="bg1"/>
                </a:solidFill>
              </a:rPr>
              <a:t>result</a:t>
            </a:r>
            <a:r>
              <a:rPr lang="it-IT" noProof="1"/>
              <a:t>"&gt;&lt;/div&gt;</a:t>
            </a:r>
          </a:p>
          <a:p>
            <a:pPr lvl="1"/>
            <a:r>
              <a:rPr lang="it-IT" noProof="1"/>
              <a:t>&lt;/article&gt;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78712-07B4-4D63-A3D4-78325A546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1" b="2402"/>
          <a:stretch/>
        </p:blipFill>
        <p:spPr>
          <a:xfrm>
            <a:off x="7770812" y="2191201"/>
            <a:ext cx="3001235" cy="3629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768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from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004" y="610475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</a:t>
            </a:r>
            <a:r>
              <a:rPr lang="bg-BG" b="1" dirty="0">
                <a:solidFill>
                  <a:schemeClr val="bg1"/>
                </a:solidFill>
                <a:hlinkClick r:id="rId2"/>
              </a:rPr>
              <a:t>1547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65DA4-949C-46CE-9D7A-BF0E6FD18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9"/>
          <a:stretch/>
        </p:blipFill>
        <p:spPr>
          <a:xfrm>
            <a:off x="7618412" y="1664285"/>
            <a:ext cx="3010443" cy="3581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A171E2E-1A01-4AB7-ABF5-C8654E2289A4}"/>
              </a:ext>
            </a:extLst>
          </p:cNvPr>
          <p:cNvSpPr txBox="1">
            <a:spLocks/>
          </p:cNvSpPr>
          <p:nvPr/>
        </p:nvSpPr>
        <p:spPr>
          <a:xfrm>
            <a:off x="912812" y="1911001"/>
            <a:ext cx="5486400" cy="303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function extractText() {</a:t>
            </a:r>
          </a:p>
          <a:p>
            <a:pPr lvl="1"/>
            <a:r>
              <a:rPr lang="en-US" noProof="1"/>
              <a:t>  let items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ul#items li</a:t>
            </a:r>
            <a:r>
              <a:rPr lang="en-US" noProof="1"/>
              <a:t>")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/>
              <a:t>()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/>
              <a:t>(li =&gt; li.</a:t>
            </a:r>
            <a:r>
              <a:rPr lang="en-US" noProof="1">
                <a:solidFill>
                  <a:schemeClr val="bg1"/>
                </a:solidFill>
              </a:rPr>
              <a:t>textContent</a:t>
            </a:r>
            <a:r>
              <a:rPr lang="en-US" noProof="1"/>
              <a:t>)</a:t>
            </a:r>
          </a:p>
          <a:p>
            <a:pPr lvl="1"/>
            <a:r>
              <a:rPr lang="en-US" noProof="1"/>
              <a:t>    .</a:t>
            </a:r>
            <a:r>
              <a:rPr lang="en-US" noProof="1">
                <a:solidFill>
                  <a:schemeClr val="bg1"/>
                </a:solidFill>
              </a:rPr>
              <a:t>join</a:t>
            </a:r>
            <a:r>
              <a:rPr lang="en-US" noProof="1"/>
              <a:t>(", ");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#result</a:t>
            </a:r>
            <a:r>
              <a:rPr lang="en-US" noProof="1"/>
              <a:t>").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(items);</a:t>
            </a:r>
          </a:p>
          <a:p>
            <a:pPr lvl="1"/>
            <a:r>
              <a:rPr lang="en-US" noProof="1"/>
              <a:t>}</a:t>
            </a:r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36949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HTML page holds a list of towns + search box + [Search] button</a:t>
            </a:r>
          </a:p>
          <a:p>
            <a:r>
              <a:rPr lang="en-US" sz="3200" dirty="0"/>
              <a:t>Write a JS function to highlight all towns holding the search text</a:t>
            </a:r>
          </a:p>
          <a:p>
            <a:endParaRPr lang="en-US" sz="32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5413375" y="4253822"/>
            <a:ext cx="878220" cy="516176"/>
          </a:xfrm>
          <a:prstGeom prst="rightArrow">
            <a:avLst/>
          </a:prstGeom>
          <a:solidFill>
            <a:srgbClr val="00206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2DA77-1050-40D0-B859-D5DC85FCC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6"/>
          <a:stretch/>
        </p:blipFill>
        <p:spPr>
          <a:xfrm>
            <a:off x="1892369" y="2550028"/>
            <a:ext cx="2810102" cy="3923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B1542-EDBB-41BA-ACAC-E921D4E09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1"/>
          <a:stretch/>
        </p:blipFill>
        <p:spPr>
          <a:xfrm>
            <a:off x="7002499" y="2550028"/>
            <a:ext cx="2791878" cy="3923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49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 in List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9106F-9ED4-4648-889C-F52B361D4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6"/>
          <a:stretch/>
        </p:blipFill>
        <p:spPr>
          <a:xfrm>
            <a:off x="8456612" y="1700060"/>
            <a:ext cx="2810102" cy="3923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79DB3B-E9CE-412F-A605-DD2429F20589}"/>
              </a:ext>
            </a:extLst>
          </p:cNvPr>
          <p:cNvSpPr txBox="1">
            <a:spLocks/>
          </p:cNvSpPr>
          <p:nvPr/>
        </p:nvSpPr>
        <p:spPr>
          <a:xfrm>
            <a:off x="455612" y="1332440"/>
            <a:ext cx="7696200" cy="46590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&lt;acticle&gt;</a:t>
            </a:r>
            <a:br>
              <a:rPr lang="en-US" noProof="1"/>
            </a:br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 id="</a:t>
            </a:r>
            <a:r>
              <a:rPr lang="en-US" noProof="1">
                <a:solidFill>
                  <a:schemeClr val="bg1"/>
                </a:solidFill>
              </a:rPr>
              <a:t>towns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&gt;Sofia&lt;/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  <a:r>
              <a:rPr lang="en-US" noProof="1">
                <a:solidFill>
                  <a:schemeClr val="tx1"/>
                </a:solidFill>
              </a:rPr>
              <a:t>Pleven</a:t>
            </a:r>
            <a:r>
              <a:rPr lang="en-US" noProof="1"/>
              <a:t>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  <a:r>
              <a:rPr lang="en-US" noProof="1">
                <a:solidFill>
                  <a:schemeClr val="tx1"/>
                </a:solidFill>
              </a:rPr>
              <a:t>Varna</a:t>
            </a:r>
            <a:r>
              <a:rPr lang="en-US" noProof="1"/>
              <a:t>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&lt;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>
                <a:solidFill>
                  <a:schemeClr val="tx1"/>
                </a:solidFill>
              </a:rPr>
              <a:t>&gt;Plovdiv&lt;/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&lt;/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input</a:t>
            </a:r>
            <a:r>
              <a:rPr lang="en-US" noProof="1"/>
              <a:t> type="text" id="</a:t>
            </a:r>
            <a:r>
              <a:rPr lang="en-US" noProof="1">
                <a:solidFill>
                  <a:schemeClr val="bg1"/>
                </a:solidFill>
              </a:rPr>
              <a:t>searchText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 onclick="</a:t>
            </a:r>
            <a:r>
              <a:rPr lang="en-US" noProof="1">
                <a:solidFill>
                  <a:schemeClr val="bg1"/>
                </a:solidFill>
              </a:rPr>
              <a:t>search()</a:t>
            </a:r>
            <a:r>
              <a:rPr lang="en-US" noProof="1"/>
              <a:t>"&gt;Search&lt;/</a:t>
            </a:r>
            <a:r>
              <a:rPr lang="en-US" noProof="1">
                <a:solidFill>
                  <a:schemeClr val="bg1"/>
                </a:solidFill>
              </a:rPr>
              <a:t>button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&lt;</a:t>
            </a:r>
            <a:r>
              <a:rPr lang="en-US" noProof="1">
                <a:solidFill>
                  <a:schemeClr val="bg1"/>
                </a:solidFill>
              </a:rPr>
              <a:t>div</a:t>
            </a:r>
            <a:r>
              <a:rPr lang="en-US" noProof="1"/>
              <a:t> id="result"&gt;&lt;/</a:t>
            </a:r>
            <a:r>
              <a:rPr lang="en-US" noProof="1">
                <a:solidFill>
                  <a:schemeClr val="bg1"/>
                </a:solidFill>
              </a:rPr>
              <a:t>div</a:t>
            </a:r>
            <a:r>
              <a:rPr lang="en-US" noProof="1"/>
              <a:t>&gt;</a:t>
            </a:r>
            <a:br>
              <a:rPr lang="en-US" noProof="1"/>
            </a:br>
            <a:r>
              <a:rPr lang="en-US" noProof="1"/>
              <a:t>&lt;/article&gt;</a:t>
            </a:r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42016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 in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711" y="613286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https://judge.softuni.bg/Contests/15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1A3BC8E-6E66-4035-B41A-E492C3CB3BC0}"/>
              </a:ext>
            </a:extLst>
          </p:cNvPr>
          <p:cNvSpPr txBox="1">
            <a:spLocks/>
          </p:cNvSpPr>
          <p:nvPr/>
        </p:nvSpPr>
        <p:spPr>
          <a:xfrm>
            <a:off x="514423" y="1656352"/>
            <a:ext cx="7789790" cy="38475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function </a:t>
            </a:r>
            <a:r>
              <a:rPr lang="en-US" noProof="1">
                <a:solidFill>
                  <a:schemeClr val="bg1"/>
                </a:solidFill>
              </a:rPr>
              <a:t>search</a:t>
            </a:r>
            <a:r>
              <a:rPr lang="en-US" noProof="1"/>
              <a:t>() {</a:t>
            </a:r>
          </a:p>
          <a:p>
            <a:pPr lvl="1"/>
            <a:r>
              <a:rPr lang="en-US" noProof="1"/>
              <a:t>  let searchText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('#searchText').</a:t>
            </a:r>
            <a:r>
              <a:rPr lang="en-US" noProof="1">
                <a:solidFill>
                  <a:schemeClr val="bg1"/>
                </a:solidFill>
              </a:rPr>
              <a:t>val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let matchedElements = </a:t>
            </a:r>
          </a:p>
          <a:p>
            <a:pPr lvl="1"/>
            <a:r>
              <a:rPr lang="en-US" noProof="1">
                <a:solidFill>
                  <a:schemeClr val="bg1"/>
                </a:solidFill>
              </a:rPr>
              <a:t>  $</a:t>
            </a:r>
            <a:r>
              <a:rPr lang="en-US" noProof="1"/>
              <a:t>(`#towns li:contains('${searchText}')`);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("#towns li").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('font-weight', '');</a:t>
            </a:r>
          </a:p>
          <a:p>
            <a:pPr lvl="1"/>
            <a:r>
              <a:rPr lang="en-US" noProof="1"/>
              <a:t>  matchedElements.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('font-weight', 'bold');</a:t>
            </a:r>
          </a:p>
          <a:p>
            <a:pPr lvl="1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("#result").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(matchedElements.length +</a:t>
            </a:r>
            <a:br>
              <a:rPr lang="bg-BG" noProof="1"/>
            </a:br>
            <a:r>
              <a:rPr lang="bg-BG" noProof="1"/>
              <a:t>  </a:t>
            </a:r>
            <a:r>
              <a:rPr lang="en-US" noProof="1"/>
              <a:t>' maches found.');</a:t>
            </a:r>
          </a:p>
          <a:p>
            <a:pPr lvl="1"/>
            <a:r>
              <a:rPr lang="en-US" noProof="1"/>
              <a:t>}</a:t>
            </a:r>
            <a:endParaRPr lang="it-IT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5C17B-B34F-4D83-821C-330D19F0E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1"/>
          <a:stretch/>
        </p:blipFill>
        <p:spPr>
          <a:xfrm>
            <a:off x="8532812" y="1596253"/>
            <a:ext cx="2791878" cy="3923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59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DOM Elements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Altering the DOM with jQuery</a:t>
            </a:r>
            <a:endParaRPr lang="bg-BG" dirty="0"/>
          </a:p>
        </p:txBody>
      </p:sp>
      <p:pic>
        <p:nvPicPr>
          <p:cNvPr id="2054" name="Picture 6" descr="Ð ÐµÐ·ÑÐ»ÑÐ°Ñ Ñ Ð¸Ð·Ð¾Ð±ÑÐ°Ð¶ÐµÐ½Ð¸Ðµ Ð·Ð° puzzle png">
            <a:extLst>
              <a:ext uri="{FF2B5EF4-FFF2-40B4-BE49-F238E27FC236}">
                <a16:creationId xmlns:a16="http://schemas.microsoft.com/office/drawing/2014/main" id="{C79DC998-0E78-405C-A355-FE4180E3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2" y="1295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7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400" dirty="0">
                <a:latin typeface="+mj-lt"/>
                <a:cs typeface="Helvetica" charset="0"/>
                <a:sym typeface="Helvetica" charset="0"/>
              </a:rPr>
              <a:t>Select the parent element, then use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append() 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bg1"/>
              </a:solidFill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/ </a:t>
            </a:r>
            <a:r>
              <a:rPr lang="en-US" sz="30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18</a:t>
            </a:fld>
            <a:endParaRPr lang="en-US" sz="11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892921" y="3163156"/>
            <a:ext cx="5456140" cy="205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&lt;div id="</a:t>
            </a:r>
            <a:r>
              <a:rPr lang="en-US" noProof="1">
                <a:solidFill>
                  <a:schemeClr val="bg1"/>
                </a:solidFill>
              </a:rPr>
              <a:t>wrapper</a:t>
            </a:r>
            <a:r>
              <a:rPr lang="en-US" noProof="1"/>
              <a:t>"&gt;</a:t>
            </a:r>
          </a:p>
          <a:p>
            <a:r>
              <a:rPr lang="en-US" noProof="1"/>
              <a:t>  &lt;div&gt;Hello, student!&lt;/div&gt;</a:t>
            </a:r>
          </a:p>
          <a:p>
            <a:r>
              <a:rPr lang="en-US" noProof="1"/>
              <a:t>  &lt;div&gt;Goodbye, student!&lt;/div&gt;</a:t>
            </a:r>
          </a:p>
          <a:p>
            <a:r>
              <a:rPr lang="en-US" noProof="1"/>
              <a:t>&lt;/div&gt;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892921" y="6069864"/>
            <a:ext cx="7361140" cy="46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('&lt;h1&gt;Greetings&lt;/h1&gt;').</a:t>
            </a:r>
            <a:r>
              <a:rPr lang="en-US" noProof="1">
                <a:solidFill>
                  <a:schemeClr val="bg1"/>
                </a:solidFill>
              </a:rPr>
              <a:t>prependTo</a:t>
            </a:r>
            <a:r>
              <a:rPr lang="en-US" noProof="1"/>
              <a:t>('body');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29" y="1847112"/>
            <a:ext cx="4148925" cy="3368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79E3594-2211-4D5D-99C9-BA5A128737E5}"/>
              </a:ext>
            </a:extLst>
          </p:cNvPr>
          <p:cNvSpPr txBox="1">
            <a:spLocks/>
          </p:cNvSpPr>
          <p:nvPr/>
        </p:nvSpPr>
        <p:spPr>
          <a:xfrm>
            <a:off x="892921" y="5427876"/>
            <a:ext cx="9342340" cy="46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('#wrapper div').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/>
              <a:t>("&lt;p&gt;It's party time :)&lt;/p&gt;");</a:t>
            </a:r>
          </a:p>
        </p:txBody>
      </p:sp>
    </p:spTree>
    <p:extLst>
      <p:ext uri="{BB962C8B-B14F-4D97-AF65-F5344CB8AC3E}">
        <p14:creationId xmlns:p14="http://schemas.microsoft.com/office/powerpoint/2010/main" val="30573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420901" y="1329197"/>
            <a:ext cx="5347021" cy="262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let div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('&lt;div&gt;');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text</a:t>
            </a:r>
            <a:r>
              <a:rPr lang="en-US" noProof="1"/>
              <a:t>('I am a new div.');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('background', 'blue');</a:t>
            </a:r>
          </a:p>
          <a:p>
            <a:r>
              <a:rPr lang="en-US" noProof="1"/>
              <a:t>div.</a:t>
            </a:r>
            <a:r>
              <a:rPr lang="en-US" noProof="1">
                <a:solidFill>
                  <a:schemeClr val="bg1"/>
                </a:solidFill>
              </a:rPr>
              <a:t>css</a:t>
            </a:r>
            <a:r>
              <a:rPr lang="en-US" noProof="1"/>
              <a:t>('color', 'white');</a:t>
            </a:r>
          </a:p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(document.body).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/>
              <a:t>(div);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773199" y="4259969"/>
            <a:ext cx="6642421" cy="111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let paragraph = </a:t>
            </a:r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('&lt;p&gt;Some text&lt;/p&gt;');</a:t>
            </a:r>
          </a:p>
          <a:p>
            <a:r>
              <a:rPr lang="en-US" noProof="1"/>
              <a:t>paragraph</a:t>
            </a:r>
            <a:r>
              <a:rPr lang="bg-BG" noProof="1"/>
              <a:t>.</a:t>
            </a:r>
            <a:r>
              <a:rPr lang="en-US" noProof="1">
                <a:solidFill>
                  <a:schemeClr val="bg1"/>
                </a:solidFill>
              </a:rPr>
              <a:t>appendTo</a:t>
            </a:r>
            <a:r>
              <a:rPr lang="en-US" noProof="1"/>
              <a:t>(div);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4384673" y="5678741"/>
            <a:ext cx="3419472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6483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79412" y="1295400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Selectors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DOM Manipulation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Handling Events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Plugins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You are given a HTML table holding countries with their capital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Implement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  <a:r>
              <a:rPr lang="bg-BG" sz="3200" dirty="0"/>
              <a:t> /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up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move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down </a:t>
            </a:r>
            <a:r>
              <a:rPr lang="en-US" sz="3200" dirty="0"/>
              <a:t>actions for</a:t>
            </a:r>
            <a:br>
              <a:rPr lang="en-US" sz="3200" dirty="0"/>
            </a:br>
            <a:r>
              <a:rPr lang="en-US" sz="3200" dirty="0"/>
              <a:t>the table rows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Initially add these countries: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Bulgaria / Sofia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Germany / Berlin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Russia / Moscow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8A6E6-9D04-44C3-AF00-0C95139262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3412" y="2971800"/>
            <a:ext cx="5424170" cy="2491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819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Table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10512" y="1737000"/>
            <a:ext cx="9967799" cy="3384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396000" rIns="144000" bIns="396000" rtlCol="0" anchor="ctr" anchorCtr="0">
            <a:spAutoFit/>
          </a:bodyPr>
          <a:lstStyle>
            <a:defPPr>
              <a:defRPr lang="en-US"/>
            </a:defPPr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en-US" noProof="1"/>
              <a:t>&lt;table id="</a:t>
            </a:r>
            <a:r>
              <a:rPr lang="en-US" noProof="1">
                <a:solidFill>
                  <a:schemeClr val="bg1"/>
                </a:solidFill>
              </a:rPr>
              <a:t>countriesTable</a:t>
            </a:r>
            <a:r>
              <a:rPr lang="en-US" noProof="1"/>
              <a:t>"&gt;</a:t>
            </a:r>
          </a:p>
          <a:p>
            <a:pPr lvl="1"/>
            <a:r>
              <a:rPr lang="en-US" noProof="1"/>
              <a:t>  &lt;tr&gt;&lt;th&gt;Country&lt;/th&gt;&lt;th&gt;Capital&lt;/th&gt;&lt;th&gt;Action&lt;/th&gt;&lt;/tr&gt;</a:t>
            </a:r>
          </a:p>
          <a:p>
            <a:pPr lvl="1"/>
            <a:r>
              <a:rPr lang="en-US" noProof="1"/>
              <a:t>  &lt;tr&gt;&lt;td&gt;&lt;input type="text" id="</a:t>
            </a:r>
            <a:r>
              <a:rPr lang="en-US" noProof="1">
                <a:solidFill>
                  <a:schemeClr val="bg1"/>
                </a:solidFill>
              </a:rPr>
              <a:t>newCountryText</a:t>
            </a:r>
            <a:r>
              <a:rPr lang="en-US" noProof="1"/>
              <a:t>" /&gt;&lt;/td&gt;</a:t>
            </a:r>
          </a:p>
          <a:p>
            <a:pPr lvl="1"/>
            <a:r>
              <a:rPr lang="en-US" noProof="1"/>
              <a:t>    &lt;td&gt;&lt;input type="text" id="</a:t>
            </a:r>
            <a:r>
              <a:rPr lang="en-US" noProof="1">
                <a:solidFill>
                  <a:schemeClr val="bg1"/>
                </a:solidFill>
              </a:rPr>
              <a:t>newCapitalText</a:t>
            </a:r>
            <a:r>
              <a:rPr lang="en-US" noProof="1"/>
              <a:t>" /&gt;&lt;/td&gt;</a:t>
            </a:r>
          </a:p>
          <a:p>
            <a:pPr lvl="1"/>
            <a:r>
              <a:rPr lang="en-US" noProof="1"/>
              <a:t>    &lt;td&gt;&lt;a href="#" id="</a:t>
            </a:r>
            <a:r>
              <a:rPr lang="en-US" noProof="1">
                <a:solidFill>
                  <a:schemeClr val="bg1"/>
                </a:solidFill>
              </a:rPr>
              <a:t>createLink</a:t>
            </a:r>
            <a:r>
              <a:rPr lang="en-US" noProof="1"/>
              <a:t>"&gt;[Create]&lt;/a&gt;&lt;/td&gt;</a:t>
            </a:r>
          </a:p>
          <a:p>
            <a:pPr lvl="1"/>
            <a:r>
              <a:rPr lang="en-US" noProof="1"/>
              <a:t>  &lt;/tr&gt;</a:t>
            </a:r>
          </a:p>
          <a:p>
            <a:pPr lvl="1"/>
            <a:r>
              <a:rPr lang="en-US" noProof="1"/>
              <a:t>&lt;/table&gt;</a:t>
            </a:r>
          </a:p>
          <a:p>
            <a:pPr lvl="1"/>
            <a:r>
              <a:rPr lang="en-US" noProof="1"/>
              <a:t>&lt;script</a:t>
            </a:r>
            <a:r>
              <a:rPr lang="en-US" noProof="1">
                <a:solidFill>
                  <a:schemeClr val="bg1"/>
                </a:solidFill>
              </a:rPr>
              <a:t>&gt;$(() =&gt; initializeTable())</a:t>
            </a:r>
            <a:r>
              <a:rPr lang="en-US" noProof="1"/>
              <a:t>&lt;/script&gt;</a:t>
            </a:r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3705921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39816" y="1278836"/>
            <a:ext cx="9909192" cy="5256000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function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initializeTable() </a:t>
            </a:r>
            <a:r>
              <a:rPr lang="it-IT" sz="2400" b="1" noProof="1">
                <a:latin typeface="Consolas" panose="020B0609020204030204" pitchFamily="49" charset="0"/>
              </a:rPr>
              <a:t>{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it-IT" sz="2400" b="1" noProof="1">
                <a:latin typeface="Consolas" panose="020B0609020204030204" pitchFamily="49" charset="0"/>
              </a:rPr>
              <a:t>("#createLink").on('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it-IT" sz="2400" b="1" noProof="1">
                <a:latin typeface="Consolas" panose="020B0609020204030204" pitchFamily="49" charset="0"/>
              </a:rPr>
              <a:t>', </a:t>
            </a:r>
            <a:r>
              <a:rPr lang="it-IT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createCountry</a:t>
            </a:r>
            <a:r>
              <a:rPr lang="it-IT" sz="2400" b="1" noProof="1">
                <a:latin typeface="Consolas" panose="020B0609020204030204" pitchFamily="49" charset="0"/>
              </a:rPr>
              <a:t>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addCountryToTable("Bulgaria", "Sofia");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addCountryToTable("Germany", "Berlin");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addCountryToTable("Russia", "Moscow");</a:t>
            </a:r>
          </a:p>
          <a:p>
            <a:pPr indent="-380648"/>
            <a:r>
              <a:rPr lang="it-IT" sz="2400" b="1" noProof="1">
                <a:latin typeface="Consolas" panose="020B0609020204030204" pitchFamily="49" charset="0"/>
              </a:rPr>
              <a:t>  fixRowLinks();</a:t>
            </a:r>
            <a:endParaRPr lang="bg-BG" sz="2400" b="1" noProof="1">
              <a:latin typeface="Consolas" panose="020B0609020204030204" pitchFamily="49" charset="0"/>
            </a:endParaRPr>
          </a:p>
          <a:p>
            <a:pPr indent="-380648"/>
            <a:endParaRPr lang="it-IT" sz="2400" b="1" noProof="1">
              <a:latin typeface="Consolas" panose="020B0609020204030204" pitchFamily="49" charset="0"/>
            </a:endParaRPr>
          </a:p>
          <a:p>
            <a:pPr indent="-380648"/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Functions addCountryToTable(country, capital), </a:t>
            </a:r>
          </a:p>
          <a:p>
            <a:pPr indent="-380648"/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createCountry(), moveRowUp(), moveRowDown(), deleteRow(), </a:t>
            </a:r>
          </a:p>
          <a:p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fixRowLinks()come</a:t>
            </a:r>
            <a:r>
              <a:rPr lang="bg-BG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it-IT" sz="2400" i="1" noProof="1">
                <a:solidFill>
                  <a:schemeClr val="accent2"/>
                </a:solidFill>
                <a:latin typeface="Consolas" panose="020B0609020204030204" pitchFamily="49" charset="0"/>
              </a:rPr>
              <a:t>here …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 </a:t>
            </a:r>
            <a:r>
              <a:rPr lang="en-US" dirty="0"/>
              <a:t>Initialize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Create Country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46312" y="1600200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380648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it-IT" b="1" noProof="1">
                <a:latin typeface="Consolas" panose="020B0609020204030204" pitchFamily="49" charset="0"/>
              </a:rPr>
              <a:t>function createCountry() {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let country =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('#newCountryText').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let capital =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('#newCapitalText').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addCountryToTable(country, capital, true);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('#newCountryText').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val('')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$</a:t>
            </a:r>
            <a:r>
              <a:rPr lang="it-IT" b="1" noProof="1">
                <a:latin typeface="Consolas" panose="020B0609020204030204" pitchFamily="49" charset="0"/>
              </a:rPr>
              <a:t>('#newCapitalText').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val('')</a:t>
            </a:r>
            <a:r>
              <a:rPr lang="it-IT" b="1" noProof="1">
                <a:latin typeface="Consolas" panose="020B0609020204030204" pitchFamily="49" charset="0"/>
              </a:rPr>
              <a:t>;</a:t>
            </a:r>
          </a:p>
          <a:p>
            <a:r>
              <a:rPr lang="it-IT" b="1" noProof="1">
                <a:latin typeface="Consolas" panose="020B0609020204030204" pitchFamily="49" charset="0"/>
              </a:rPr>
              <a:t>  fixRowLinks();</a:t>
            </a:r>
          </a:p>
          <a:p>
            <a:r>
              <a:rPr lang="it-IT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9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Countries Table</a:t>
            </a:r>
            <a:r>
              <a:rPr lang="bg-BG" sz="3900" dirty="0"/>
              <a:t> –</a:t>
            </a:r>
            <a:r>
              <a:rPr lang="en-US" sz="3900" dirty="0"/>
              <a:t> Add Country</a:t>
            </a:r>
            <a:r>
              <a:rPr lang="bg-BG" sz="3900" dirty="0"/>
              <a:t> </a:t>
            </a:r>
            <a:r>
              <a:rPr lang="en-US" sz="3900" dirty="0"/>
              <a:t>Row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8187" y="1255196"/>
            <a:ext cx="1095245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380648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indent="-593684">
              <a:lnSpc>
                <a:spcPts val="2200"/>
              </a:lnSpc>
            </a:pPr>
            <a:r>
              <a:rPr lang="it-IT" sz="2200" b="1" noProof="1"/>
              <a:t>function </a:t>
            </a:r>
            <a:r>
              <a:rPr lang="it-IT" sz="2200" b="1" noProof="1">
                <a:solidFill>
                  <a:srgbClr val="FFA000"/>
                </a:solidFill>
              </a:rPr>
              <a:t>addCountryToTable</a:t>
            </a:r>
            <a:r>
              <a:rPr lang="it-IT" sz="2200" b="1" noProof="1"/>
              <a:t>(country, capital) {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let row = 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('&lt;tr&gt;')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("&lt;td&gt;").</a:t>
            </a:r>
            <a:r>
              <a:rPr lang="it-IT" sz="2200" b="1" noProof="1">
                <a:solidFill>
                  <a:srgbClr val="FFA000"/>
                </a:solidFill>
              </a:rPr>
              <a:t>text</a:t>
            </a:r>
            <a:r>
              <a:rPr lang="it-IT" sz="2200" b="1" noProof="1"/>
              <a:t>(country))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("&lt;td&gt;").</a:t>
            </a:r>
            <a:r>
              <a:rPr lang="it-IT" sz="2200" b="1" noProof="1">
                <a:solidFill>
                  <a:srgbClr val="FFA000"/>
                </a:solidFill>
              </a:rPr>
              <a:t>text</a:t>
            </a:r>
            <a:r>
              <a:rPr lang="it-IT" sz="2200" b="1" noProof="1"/>
              <a:t>(capital))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("&lt;td&gt;")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("&lt;a href='#'&gt;[</a:t>
            </a:r>
            <a:r>
              <a:rPr lang="it-IT" sz="2200" b="1" noProof="1">
                <a:solidFill>
                  <a:srgbClr val="FFA000"/>
                </a:solidFill>
              </a:rPr>
              <a:t>Up</a:t>
            </a:r>
            <a:r>
              <a:rPr lang="it-IT" sz="2200" b="1" noProof="1"/>
              <a:t>]&lt;/a&gt;").on('</a:t>
            </a:r>
            <a:r>
              <a:rPr lang="it-IT" sz="2200" b="1" noProof="1">
                <a:solidFill>
                  <a:srgbClr val="FFA000"/>
                </a:solidFill>
              </a:rPr>
              <a:t>click</a:t>
            </a:r>
            <a:r>
              <a:rPr lang="it-IT" sz="2200" b="1" noProof="1"/>
              <a:t>', moveRowUp))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("&lt;a href='#'&gt;[</a:t>
            </a:r>
            <a:r>
              <a:rPr lang="it-IT" sz="2200" b="1" noProof="1">
                <a:solidFill>
                  <a:srgbClr val="FFA000"/>
                </a:solidFill>
              </a:rPr>
              <a:t>Down</a:t>
            </a:r>
            <a:r>
              <a:rPr lang="it-IT" sz="2200" b="1" noProof="1"/>
              <a:t>]&lt;/a&gt;").on('</a:t>
            </a:r>
            <a:r>
              <a:rPr lang="it-IT" sz="2200" b="1" noProof="1">
                <a:solidFill>
                  <a:srgbClr val="FFA000"/>
                </a:solidFill>
              </a:rPr>
              <a:t>click</a:t>
            </a:r>
            <a:r>
              <a:rPr lang="it-IT" sz="2200" b="1" noProof="1"/>
              <a:t>', moveRowDown))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    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("&lt;a href='#'&gt;[</a:t>
            </a:r>
            <a:r>
              <a:rPr lang="it-IT" sz="2200" b="1" noProof="1">
                <a:solidFill>
                  <a:srgbClr val="FFA000"/>
                </a:solidFill>
              </a:rPr>
              <a:t>Delete</a:t>
            </a:r>
            <a:r>
              <a:rPr lang="it-IT" sz="2200" b="1" noProof="1"/>
              <a:t>]&lt;/a&gt;").on('</a:t>
            </a:r>
            <a:r>
              <a:rPr lang="it-IT" sz="2200" b="1" noProof="1">
                <a:solidFill>
                  <a:srgbClr val="FFA000"/>
                </a:solidFill>
              </a:rPr>
              <a:t>click</a:t>
            </a:r>
            <a:r>
              <a:rPr lang="it-IT" sz="2200" b="1" noProof="1"/>
              <a:t>', deleteRow)));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</a:t>
            </a:r>
            <a:r>
              <a:rPr lang="it-IT" sz="2200" b="1" noProof="1">
                <a:solidFill>
                  <a:srgbClr val="FFA000"/>
                </a:solidFill>
              </a:rPr>
              <a:t>row.css('display','none');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  </a:t>
            </a:r>
            <a:r>
              <a:rPr lang="it-IT" sz="2200" b="1" noProof="1">
                <a:solidFill>
                  <a:srgbClr val="FFA000"/>
                </a:solidFill>
              </a:rPr>
              <a:t>$</a:t>
            </a:r>
            <a:r>
              <a:rPr lang="it-IT" sz="2200" b="1" noProof="1"/>
              <a:t>("#countriesTable").</a:t>
            </a:r>
            <a:r>
              <a:rPr lang="it-IT" sz="2200" b="1" noProof="1">
                <a:solidFill>
                  <a:srgbClr val="FFA000"/>
                </a:solidFill>
              </a:rPr>
              <a:t>append</a:t>
            </a:r>
            <a:r>
              <a:rPr lang="it-IT" sz="2200" b="1" noProof="1"/>
              <a:t>(row); </a:t>
            </a:r>
          </a:p>
          <a:p>
            <a:pPr indent="-593684">
              <a:lnSpc>
                <a:spcPts val="2200"/>
              </a:lnSpc>
            </a:pPr>
            <a:r>
              <a:rPr lang="it-IT" sz="2200" noProof="1"/>
              <a:t>  </a:t>
            </a:r>
            <a:r>
              <a:rPr lang="it-IT" sz="2200" b="1" noProof="1">
                <a:solidFill>
                  <a:srgbClr val="FFA000"/>
                </a:solidFill>
              </a:rPr>
              <a:t>row.fadeIn();  </a:t>
            </a:r>
          </a:p>
          <a:p>
            <a:pPr indent="-593684">
              <a:lnSpc>
                <a:spcPts val="2200"/>
              </a:lnSpc>
            </a:pPr>
            <a:r>
              <a:rPr lang="it-IT" sz="2200" b="1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1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Row 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1612" y="1664395"/>
            <a:ext cx="6705600" cy="3529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indent="-380648"/>
            <a:r>
              <a:rPr lang="it-IT" b="1" noProof="1">
                <a:latin typeface="Consolas" panose="020B0609020204030204" pitchFamily="49" charset="0"/>
              </a:rPr>
              <a:t>function 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moveRowUp</a:t>
            </a:r>
            <a:r>
              <a:rPr lang="it-IT" b="1" noProof="1">
                <a:latin typeface="Consolas" panose="020B0609020204030204" pitchFamily="49" charset="0"/>
              </a:rPr>
              <a:t>() {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let row = $(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this</a:t>
            </a:r>
            <a:r>
              <a:rPr lang="it-IT" b="1" noProof="1">
                <a:latin typeface="Consolas" panose="020B0609020204030204" pitchFamily="49" charset="0"/>
              </a:rPr>
              <a:t>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parent</a:t>
            </a:r>
            <a:r>
              <a:rPr lang="it-IT" b="1" noProof="1">
                <a:latin typeface="Consolas" panose="020B0609020204030204" pitchFamily="49" charset="0"/>
              </a:rPr>
              <a:t>().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paren</a:t>
            </a:r>
            <a:r>
              <a:rPr lang="it-IT" b="1" noProof="1">
                <a:latin typeface="Consolas" panose="020B0609020204030204" pitchFamily="49" charset="0"/>
              </a:rPr>
              <a:t>t();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fadeOut</a:t>
            </a:r>
            <a:r>
              <a:rPr lang="it-IT" b="1" noProof="1">
                <a:latin typeface="Consolas" panose="020B0609020204030204" pitchFamily="49" charset="0"/>
              </a:rPr>
              <a:t>(function() {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insertBefore</a:t>
            </a:r>
            <a:r>
              <a:rPr lang="it-IT" b="1" noProof="1">
                <a:latin typeface="Consolas" panose="020B0609020204030204" pitchFamily="49" charset="0"/>
              </a:rPr>
              <a:t>(row.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prev</a:t>
            </a:r>
            <a:r>
              <a:rPr lang="it-IT" b="1" noProof="1">
                <a:latin typeface="Consolas" panose="020B0609020204030204" pitchFamily="49" charset="0"/>
              </a:rPr>
              <a:t>());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row.</a:t>
            </a:r>
            <a:r>
              <a:rPr lang="it-IT" b="1" noProof="1">
                <a:solidFill>
                  <a:srgbClr val="FFA000"/>
                </a:solidFill>
                <a:latin typeface="Consolas" panose="020B0609020204030204" pitchFamily="49" charset="0"/>
              </a:rPr>
              <a:t>fadeIn</a:t>
            </a:r>
            <a:r>
              <a:rPr lang="it-IT" b="1" noProof="1">
                <a:latin typeface="Consolas" panose="020B0609020204030204" pitchFamily="49" charset="0"/>
              </a:rPr>
              <a:t>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  fixRowLinks();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  });</a:t>
            </a:r>
          </a:p>
          <a:p>
            <a:pPr indent="-380648"/>
            <a:r>
              <a:rPr lang="it-IT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16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Row Down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03512" y="1652822"/>
            <a:ext cx="6781800" cy="3552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036" lvl="1" indent="0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it-IT" noProof="1"/>
              <a:t>function </a:t>
            </a:r>
            <a:r>
              <a:rPr lang="it-IT" noProof="1">
                <a:solidFill>
                  <a:srgbClr val="FFA000"/>
                </a:solidFill>
              </a:rPr>
              <a:t>moveRowDown</a:t>
            </a:r>
            <a:r>
              <a:rPr lang="it-IT" noProof="1"/>
              <a:t>() {</a:t>
            </a:r>
          </a:p>
          <a:p>
            <a:r>
              <a:rPr lang="it-IT" noProof="1"/>
              <a:t>  let row = $(</a:t>
            </a:r>
            <a:r>
              <a:rPr lang="it-IT" noProof="1">
                <a:solidFill>
                  <a:srgbClr val="FFA000"/>
                </a:solidFill>
              </a:rPr>
              <a:t>this</a:t>
            </a:r>
            <a:r>
              <a:rPr lang="it-IT" noProof="1"/>
              <a:t>).</a:t>
            </a:r>
            <a:r>
              <a:rPr lang="it-IT" noProof="1">
                <a:solidFill>
                  <a:srgbClr val="FFA000"/>
                </a:solidFill>
              </a:rPr>
              <a:t>parent</a:t>
            </a:r>
            <a:r>
              <a:rPr lang="it-IT" noProof="1"/>
              <a:t>().</a:t>
            </a:r>
            <a:r>
              <a:rPr lang="it-IT" noProof="1">
                <a:solidFill>
                  <a:srgbClr val="FFA000"/>
                </a:solidFill>
              </a:rPr>
              <a:t>parent</a:t>
            </a:r>
            <a:r>
              <a:rPr lang="it-IT" noProof="1"/>
              <a:t>();</a:t>
            </a:r>
          </a:p>
          <a:p>
            <a:r>
              <a:rPr lang="it-IT" noProof="1"/>
              <a:t>  row.</a:t>
            </a:r>
            <a:r>
              <a:rPr lang="it-IT" noProof="1">
                <a:solidFill>
                  <a:srgbClr val="FFA000"/>
                </a:solidFill>
              </a:rPr>
              <a:t>fadeOut</a:t>
            </a:r>
            <a:r>
              <a:rPr lang="it-IT" noProof="1"/>
              <a:t>(function() {</a:t>
            </a:r>
          </a:p>
          <a:p>
            <a:r>
              <a:rPr lang="it-IT" noProof="1"/>
              <a:t>    row.</a:t>
            </a:r>
            <a:r>
              <a:rPr lang="it-IT" noProof="1">
                <a:solidFill>
                  <a:srgbClr val="FFA000"/>
                </a:solidFill>
              </a:rPr>
              <a:t>insertAfter</a:t>
            </a:r>
            <a:r>
              <a:rPr lang="it-IT" noProof="1"/>
              <a:t>(row.</a:t>
            </a:r>
            <a:r>
              <a:rPr lang="it-IT" noProof="1">
                <a:solidFill>
                  <a:srgbClr val="FFA000"/>
                </a:solidFill>
              </a:rPr>
              <a:t>next</a:t>
            </a:r>
            <a:r>
              <a:rPr lang="it-IT" noProof="1"/>
              <a:t>());</a:t>
            </a:r>
          </a:p>
          <a:p>
            <a:r>
              <a:rPr lang="it-IT" noProof="1"/>
              <a:t>    row.</a:t>
            </a:r>
            <a:r>
              <a:rPr lang="it-IT" noProof="1">
                <a:solidFill>
                  <a:srgbClr val="FFA000"/>
                </a:solidFill>
              </a:rPr>
              <a:t>fadeIn</a:t>
            </a:r>
            <a:r>
              <a:rPr lang="it-IT" noProof="1"/>
              <a:t>();</a:t>
            </a:r>
          </a:p>
          <a:p>
            <a:r>
              <a:rPr lang="it-IT" noProof="1"/>
              <a:t>    fixRowLinks();</a:t>
            </a:r>
          </a:p>
          <a:p>
            <a:r>
              <a:rPr lang="it-IT" noProof="1"/>
              <a:t>  });</a:t>
            </a:r>
          </a:p>
          <a:p>
            <a:r>
              <a:rPr lang="it-IT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9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Delete Row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1612" y="1909206"/>
            <a:ext cx="6705600" cy="30395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036" lvl="1" indent="0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function 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deleteRow</a:t>
            </a:r>
            <a:r>
              <a:rPr lang="it-IT" noProof="1">
                <a:cs typeface="Consolas" pitchFamily="49" charset="0"/>
              </a:rPr>
              <a:t>() {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let row = $(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this</a:t>
            </a:r>
            <a:r>
              <a:rPr lang="it-IT" noProof="1">
                <a:cs typeface="Consolas" pitchFamily="49" charset="0"/>
              </a:rPr>
              <a:t>).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parent</a:t>
            </a:r>
            <a:r>
              <a:rPr lang="it-IT" noProof="1">
                <a:cs typeface="Consolas" pitchFamily="49" charset="0"/>
              </a:rPr>
              <a:t>().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parent</a:t>
            </a:r>
            <a:r>
              <a:rPr lang="it-IT" noProof="1">
                <a:cs typeface="Consolas" pitchFamily="49" charset="0"/>
              </a:rPr>
              <a:t>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row.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fadeOut</a:t>
            </a:r>
            <a:r>
              <a:rPr lang="it-IT" noProof="1">
                <a:cs typeface="Consolas" pitchFamily="49" charset="0"/>
              </a:rPr>
              <a:t>(function() {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  row.</a:t>
            </a:r>
            <a:r>
              <a:rPr lang="it-IT" noProof="1">
                <a:solidFill>
                  <a:schemeClr val="bg1"/>
                </a:solidFill>
                <a:cs typeface="Consolas" pitchFamily="49" charset="0"/>
              </a:rPr>
              <a:t>remove</a:t>
            </a:r>
            <a:r>
              <a:rPr lang="it-IT" noProof="1">
                <a:cs typeface="Consolas" pitchFamily="49" charset="0"/>
              </a:rPr>
              <a:t>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  fixRowLinks();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  });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it-IT" noProof="1"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9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Table</a:t>
            </a:r>
            <a:r>
              <a:rPr lang="bg-BG" dirty="0"/>
              <a:t> –</a:t>
            </a:r>
            <a:r>
              <a:rPr lang="en-US" dirty="0"/>
              <a:t> Fix Row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159071"/>
            <a:ext cx="10943998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function fixRowLinks() {</a:t>
            </a:r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Show all links in the table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('#countriesTable a').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'inline');</a:t>
            </a:r>
          </a:p>
          <a:p>
            <a:pPr lvl="1"/>
            <a:endParaRPr lang="it-IT" noProof="1"/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Hide [Up] link in first table data row</a:t>
            </a:r>
          </a:p>
          <a:p>
            <a:pPr lvl="1"/>
            <a:r>
              <a:rPr lang="it-IT" noProof="1"/>
              <a:t>  let tableRows =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('#countriesTable tr');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(tableRows[2]).</a:t>
            </a:r>
            <a:r>
              <a:rPr lang="it-IT" noProof="1">
                <a:solidFill>
                  <a:schemeClr val="bg1"/>
                </a:solidFill>
              </a:rPr>
              <a:t>find</a:t>
            </a:r>
            <a:r>
              <a:rPr lang="it-IT" noProof="1"/>
              <a:t>("a:contains('</a:t>
            </a:r>
            <a:r>
              <a:rPr lang="it-IT" noProof="1">
                <a:solidFill>
                  <a:schemeClr val="bg1"/>
                </a:solidFill>
              </a:rPr>
              <a:t>U</a:t>
            </a:r>
            <a:r>
              <a:rPr lang="it-IT" noProof="1"/>
              <a:t>p')")</a:t>
            </a:r>
          </a:p>
          <a:p>
            <a:pPr lvl="1"/>
            <a:r>
              <a:rPr lang="it-IT" noProof="1"/>
              <a:t>    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'none');</a:t>
            </a:r>
          </a:p>
          <a:p>
            <a:pPr lvl="1"/>
            <a:endParaRPr lang="it-IT" noProof="1"/>
          </a:p>
          <a:p>
            <a:pPr lvl="1"/>
            <a:r>
              <a:rPr lang="it-IT" noProof="1"/>
              <a:t>  </a:t>
            </a:r>
            <a:r>
              <a:rPr lang="it-IT" i="1" noProof="1">
                <a:solidFill>
                  <a:schemeClr val="accent2"/>
                </a:solidFill>
              </a:rPr>
              <a:t>// Hide the [Down] link in the last table row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(tableRows[tableRows.length - 1]).</a:t>
            </a:r>
            <a:r>
              <a:rPr lang="it-IT" noProof="1">
                <a:solidFill>
                  <a:schemeClr val="bg1"/>
                </a:solidFill>
              </a:rPr>
              <a:t>find</a:t>
            </a:r>
            <a:r>
              <a:rPr lang="it-IT" noProof="1"/>
              <a:t>("a:contains('</a:t>
            </a:r>
            <a:r>
              <a:rPr lang="it-IT" noProof="1">
                <a:solidFill>
                  <a:schemeClr val="bg1"/>
                </a:solidFill>
              </a:rPr>
              <a:t>Down</a:t>
            </a:r>
            <a:r>
              <a:rPr lang="it-IT" noProof="1"/>
              <a:t>')")</a:t>
            </a:r>
          </a:p>
          <a:p>
            <a:pPr lvl="1"/>
            <a:r>
              <a:rPr lang="it-IT" noProof="1"/>
              <a:t>    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('display', 'none');</a:t>
            </a:r>
            <a:br>
              <a:rPr lang="it-IT" noProof="1"/>
            </a:br>
            <a:r>
              <a:rPr lang="it-IT" noProof="1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3894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jQuery Events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421A53-3821-4049-8962-BFD7CE69897A}"/>
              </a:ext>
            </a:extLst>
          </p:cNvPr>
          <p:cNvGrpSpPr/>
          <p:nvPr/>
        </p:nvGrpSpPr>
        <p:grpSpPr>
          <a:xfrm>
            <a:off x="4418012" y="1417582"/>
            <a:ext cx="3327365" cy="2615405"/>
            <a:chOff x="4418012" y="1417582"/>
            <a:chExt cx="3327365" cy="26154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B24BF7-8F42-4FBE-A102-81BC59413094}"/>
                </a:ext>
              </a:extLst>
            </p:cNvPr>
            <p:cNvGrpSpPr/>
            <p:nvPr/>
          </p:nvGrpSpPr>
          <p:grpSpPr>
            <a:xfrm>
              <a:off x="4418012" y="1442188"/>
              <a:ext cx="2590799" cy="2590799"/>
              <a:chOff x="4799012" y="1408765"/>
              <a:chExt cx="2590799" cy="2590799"/>
            </a:xfrm>
          </p:grpSpPr>
          <p:pic>
            <p:nvPicPr>
              <p:cNvPr id="2054" name="Picture 6" descr="Ð ÐµÐ·ÑÐ»ÑÐ°Ñ Ñ Ð¸Ð·Ð¾Ð±ÑÐ°Ð¶ÐµÐ½Ð¸Ðµ Ð·Ð° laptop png">
                <a:extLst>
                  <a:ext uri="{FF2B5EF4-FFF2-40B4-BE49-F238E27FC236}">
                    <a16:creationId xmlns:a16="http://schemas.microsoft.com/office/drawing/2014/main" id="{B8280E47-4E95-4CA1-AC48-2C0F8E9FA2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9012" y="1408765"/>
                <a:ext cx="2590799" cy="2590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CE43CE-6CE1-45E5-B577-01B10526940C}"/>
                  </a:ext>
                </a:extLst>
              </p:cNvPr>
              <p:cNvSpPr/>
              <p:nvPr/>
            </p:nvSpPr>
            <p:spPr>
              <a:xfrm>
                <a:off x="5192307" y="2286000"/>
                <a:ext cx="1804208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jQuery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111C34-A197-4AC5-A364-ABDD4264AA2D}"/>
                </a:ext>
              </a:extLst>
            </p:cNvPr>
            <p:cNvGrpSpPr/>
            <p:nvPr/>
          </p:nvGrpSpPr>
          <p:grpSpPr>
            <a:xfrm>
              <a:off x="6532262" y="1417582"/>
              <a:ext cx="1213115" cy="1213115"/>
              <a:chOff x="6676522" y="1110312"/>
              <a:chExt cx="1213115" cy="1213115"/>
            </a:xfrm>
          </p:grpSpPr>
          <p:pic>
            <p:nvPicPr>
              <p:cNvPr id="2060" name="Picture 12" descr="Ð ÐµÐ·ÑÐ»ÑÐ°Ñ Ñ Ð¸Ð·Ð¾Ð±ÑÐ°Ð¶ÐµÐ½Ð¸Ðµ Ð·Ð° star png">
                <a:extLst>
                  <a:ext uri="{FF2B5EF4-FFF2-40B4-BE49-F238E27FC236}">
                    <a16:creationId xmlns:a16="http://schemas.microsoft.com/office/drawing/2014/main" id="{7CCABFBE-4574-4224-A0CB-EC50AA8234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6522" y="1110312"/>
                <a:ext cx="1213115" cy="1213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D7F1D0-7464-4C1A-8B2B-59E5D64AF09E}"/>
                  </a:ext>
                </a:extLst>
              </p:cNvPr>
              <p:cNvSpPr/>
              <p:nvPr/>
            </p:nvSpPr>
            <p:spPr>
              <a:xfrm>
                <a:off x="6959300" y="1587335"/>
                <a:ext cx="65421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bg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event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191981-03BF-4CB2-B1F4-31A1024D1259}"/>
                </a:ext>
              </a:extLst>
            </p:cNvPr>
            <p:cNvSpPr/>
            <p:nvPr/>
          </p:nvSpPr>
          <p:spPr bwMode="auto">
            <a:xfrm>
              <a:off x="6709851" y="2737587"/>
              <a:ext cx="944011" cy="307369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accent3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click</a:t>
              </a:r>
              <a:endParaRPr lang="bg-BG" sz="1800" dirty="0">
                <a:solidFill>
                  <a:schemeClr val="tx1"/>
                </a:solidFill>
              </a:endParaRPr>
            </a:p>
          </p:txBody>
        </p:sp>
        <p:pic>
          <p:nvPicPr>
            <p:cNvPr id="2058" name="Picture 10" descr="Ð ÐµÐ·ÑÐ»ÑÐ°Ñ Ñ Ð¸Ð·Ð¾Ð±ÑÐ°Ð¶ÐµÐ½Ð¸Ðµ Ð·Ð° hand cursor png">
              <a:extLst>
                <a:ext uri="{FF2B5EF4-FFF2-40B4-BE49-F238E27FC236}">
                  <a16:creationId xmlns:a16="http://schemas.microsoft.com/office/drawing/2014/main" id="{C7934CAE-AC04-408C-9FCA-E3BC9982A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777" y="2983289"/>
              <a:ext cx="768085" cy="76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13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</a:t>
            </a:r>
            <a:r>
              <a:rPr lang="bg-BG" sz="11497" b="1" dirty="0"/>
              <a:t>-</a:t>
            </a:r>
            <a:r>
              <a:rPr lang="en-US" sz="11497" b="1" dirty="0"/>
              <a:t>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96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ym typeface="Lucida Grande" charset="0"/>
              </a:rPr>
              <a:t>Attaching events on certain elements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57236" y="1937466"/>
            <a:ext cx="960437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$('a.button').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>
                <a:solidFill>
                  <a:schemeClr val="tx1"/>
                </a:solidFill>
              </a:rPr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>
                <a:solidFill>
                  <a:schemeClr val="tx1"/>
                </a:solidFill>
              </a:rPr>
              <a:t>', buttonClicked);</a:t>
            </a:r>
          </a:p>
          <a:p>
            <a:r>
              <a:rPr lang="en-US" noProof="1">
                <a:solidFill>
                  <a:schemeClr val="tx1"/>
                </a:solidFill>
              </a:rPr>
              <a:t>function buttonClicked() {</a:t>
            </a:r>
          </a:p>
          <a:p>
            <a:r>
              <a:rPr lang="en-US" noProof="1"/>
              <a:t>  $</a:t>
            </a:r>
            <a:r>
              <a:rPr lang="en-US" noProof="1">
                <a:solidFill>
                  <a:schemeClr val="tx1"/>
                </a:solidFill>
              </a:rPr>
              <a:t>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>
                <a:solidFill>
                  <a:schemeClr val="tx1"/>
                </a:solidFill>
              </a:rPr>
              <a:t>('selected');</a:t>
            </a:r>
          </a:p>
          <a:p>
            <a:r>
              <a:rPr lang="en-US" noProof="1">
                <a:solidFill>
                  <a:schemeClr val="tx1"/>
                </a:solidFill>
              </a:rPr>
              <a:t>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>
                <a:solidFill>
                  <a:schemeClr val="tx1"/>
                </a:solidFill>
              </a:rPr>
              <a:t>('selected'); </a:t>
            </a:r>
          </a:p>
          <a:p>
            <a:r>
              <a:rPr lang="en-US" noProof="1"/>
              <a:t>  </a:t>
            </a:r>
            <a:r>
              <a:rPr lang="en-US" i="1" noProof="1">
                <a:solidFill>
                  <a:schemeClr val="accent2"/>
                </a:solidFill>
              </a:rPr>
              <a:t>// "this" is the event source (the hyperlink clicked)</a:t>
            </a:r>
          </a:p>
          <a:p>
            <a:r>
              <a:rPr lang="en-US" noProof="1"/>
              <a:t>}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57236" y="5847944"/>
            <a:ext cx="7394576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$('a.button').</a:t>
            </a:r>
            <a:r>
              <a:rPr lang="en-US" noProof="1">
                <a:solidFill>
                  <a:schemeClr val="bg1"/>
                </a:solidFill>
              </a:rPr>
              <a:t>off</a:t>
            </a:r>
            <a:r>
              <a:rPr lang="en-US" noProof="1">
                <a:solidFill>
                  <a:schemeClr val="tx1"/>
                </a:solidFill>
              </a:rPr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>
                <a:solidFill>
                  <a:schemeClr val="tx1"/>
                </a:solidFill>
              </a:rPr>
              <a:t>',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buttonClicked);</a:t>
            </a:r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ym typeface="Lucida Grande" charset="0"/>
              </a:rPr>
              <a:t>Removing event handler from certain elements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404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6944" y="1260612"/>
            <a:ext cx="1066988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ctr"/>
            <a:r>
              <a:rPr lang="en-US" noProof="1"/>
              <a:t>link-buttons.html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769507"/>
            <a:ext cx="10669880" cy="44243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&lt;head&gt;</a:t>
            </a:r>
          </a:p>
          <a:p>
            <a:r>
              <a:rPr lang="en-US" noProof="1"/>
              <a:t>  &lt;link rel="stylesheet" href="</a:t>
            </a:r>
            <a:r>
              <a:rPr lang="en-US" noProof="1">
                <a:solidFill>
                  <a:schemeClr val="bg1"/>
                </a:solidFill>
              </a:rPr>
              <a:t>link-buttons.css</a:t>
            </a:r>
            <a:r>
              <a:rPr lang="en-US" noProof="1"/>
              <a:t>" /&gt;</a:t>
            </a:r>
          </a:p>
          <a:p>
            <a:r>
              <a:rPr lang="en-US" noProof="1"/>
              <a:t>  &lt;script src="</a:t>
            </a:r>
            <a:r>
              <a:rPr lang="en-US" noProof="1">
                <a:solidFill>
                  <a:schemeClr val="bg1"/>
                </a:solidFill>
              </a:rPr>
              <a:t>jquery-3.1.1.min.js</a:t>
            </a:r>
            <a:r>
              <a:rPr lang="en-US" noProof="1"/>
              <a:t>"&gt;&lt;/script&gt;</a:t>
            </a:r>
          </a:p>
          <a:p>
            <a:r>
              <a:rPr lang="en-US" noProof="1"/>
              <a:t>  &lt;script src="</a:t>
            </a:r>
            <a:r>
              <a:rPr lang="en-US" noProof="1">
                <a:solidFill>
                  <a:schemeClr val="bg1"/>
                </a:solidFill>
              </a:rPr>
              <a:t>link-buttons.js</a:t>
            </a:r>
            <a:r>
              <a:rPr lang="en-US" noProof="1"/>
              <a:t>"&gt;&lt;/script&gt;</a:t>
            </a:r>
          </a:p>
          <a:p>
            <a:r>
              <a:rPr lang="en-US" noProof="1"/>
              <a:t>&lt;/head&gt;</a:t>
            </a:r>
          </a:p>
          <a:p>
            <a:r>
              <a:rPr lang="en-US" noProof="1"/>
              <a:t>&lt;body onload="</a:t>
            </a:r>
            <a:r>
              <a:rPr lang="en-US" noProof="1">
                <a:solidFill>
                  <a:schemeClr val="bg1"/>
                </a:solidFill>
              </a:rPr>
              <a:t>attachEvents()</a:t>
            </a:r>
            <a:r>
              <a:rPr lang="en-US" noProof="1"/>
              <a:t>"&gt;</a:t>
            </a:r>
          </a:p>
          <a:p>
            <a:r>
              <a:rPr lang="en-US" noProof="1"/>
              <a:t>  &lt;a class="button"&gt;Sofia&lt;/a&gt;</a:t>
            </a:r>
          </a:p>
          <a:p>
            <a:r>
              <a:rPr lang="en-US" noProof="1"/>
              <a:t>  &lt;a class="button"&gt;Plovdiv&lt;/a&gt;</a:t>
            </a:r>
          </a:p>
          <a:p>
            <a:r>
              <a:rPr lang="en-US" noProof="1"/>
              <a:t>  &lt;a class="button"&gt;Varna&lt;/a&gt;</a:t>
            </a:r>
          </a:p>
          <a:p>
            <a:r>
              <a:rPr lang="en-US" noProof="1"/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4114800"/>
            <a:ext cx="446424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740362"/>
            <a:ext cx="5197880" cy="4401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l"/>
            <a:r>
              <a:rPr lang="en-US" noProof="1">
                <a:solidFill>
                  <a:schemeClr val="bg1"/>
                </a:solidFill>
              </a:rPr>
              <a:t>a.button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border: 1px solid #CCC;</a:t>
            </a:r>
          </a:p>
          <a:p>
            <a:pPr algn="l"/>
            <a:r>
              <a:rPr lang="en-US" noProof="1"/>
              <a:t>  background: #EEE;</a:t>
            </a:r>
          </a:p>
          <a:p>
            <a:pPr algn="l"/>
            <a:r>
              <a:rPr lang="en-US" noProof="1"/>
              <a:t>  padding: 5px 10px;</a:t>
            </a:r>
          </a:p>
          <a:p>
            <a:pPr algn="l"/>
            <a:r>
              <a:rPr lang="en-US" noProof="1"/>
              <a:t>  border-radius: 5px;</a:t>
            </a:r>
          </a:p>
          <a:p>
            <a:pPr algn="l"/>
            <a:r>
              <a:rPr lang="en-US" noProof="1"/>
              <a:t>  color: #333;</a:t>
            </a:r>
          </a:p>
          <a:p>
            <a:pPr algn="l"/>
            <a:r>
              <a:rPr lang="en-US" noProof="1"/>
              <a:t>  text-decoration: none;</a:t>
            </a:r>
          </a:p>
          <a:p>
            <a:pPr algn="l"/>
            <a:r>
              <a:rPr lang="en-US" noProof="1"/>
              <a:t>  display: inline-block;</a:t>
            </a:r>
          </a:p>
          <a:p>
            <a:pPr algn="l"/>
            <a:r>
              <a:rPr lang="en-US" noProof="1"/>
              <a:t>  margin: 5px;</a:t>
            </a:r>
          </a:p>
          <a:p>
            <a:pPr algn="l"/>
            <a:r>
              <a:rPr lang="en-US" noProof="1"/>
              <a:t>}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956412" y="1740362"/>
            <a:ext cx="5472000" cy="4401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algn="l"/>
            <a:r>
              <a:rPr lang="en-US" noProof="1">
                <a:solidFill>
                  <a:schemeClr val="bg1"/>
                </a:solidFill>
              </a:rPr>
              <a:t>a.button.selected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color: #111;</a:t>
            </a:r>
          </a:p>
          <a:p>
            <a:pPr algn="l"/>
            <a:r>
              <a:rPr lang="en-US" noProof="1"/>
              <a:t>  font-weight: bold;</a:t>
            </a:r>
          </a:p>
          <a:p>
            <a:pPr algn="l"/>
            <a:r>
              <a:rPr lang="en-US" noProof="1"/>
              <a:t>  border: 1px solid #AAA;</a:t>
            </a:r>
          </a:p>
          <a:p>
            <a:pPr algn="l"/>
            <a:r>
              <a:rPr lang="en-US" noProof="1"/>
              <a:t>  background: #BBB;</a:t>
            </a:r>
          </a:p>
          <a:p>
            <a:pPr algn="l"/>
            <a:r>
              <a:rPr lang="en-US" noProof="1"/>
              <a:t>}</a:t>
            </a:r>
          </a:p>
          <a:p>
            <a:pPr algn="l"/>
            <a:r>
              <a:rPr lang="en-US" noProof="1">
                <a:solidFill>
                  <a:schemeClr val="bg1"/>
                </a:solidFill>
              </a:rPr>
              <a:t>a.button.selected::before</a:t>
            </a:r>
            <a:r>
              <a:rPr lang="en-US" noProof="1"/>
              <a:t> {</a:t>
            </a:r>
          </a:p>
          <a:p>
            <a:pPr algn="l"/>
            <a:r>
              <a:rPr lang="en-US" noProof="1"/>
              <a:t>  content: "\2713\20\20";</a:t>
            </a:r>
          </a:p>
          <a:p>
            <a:pPr algn="l"/>
            <a:r>
              <a:rPr lang="en-US" noProof="1"/>
              <a:t>}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a:hover</a:t>
            </a:r>
            <a:r>
              <a:rPr lang="en-US" dirty="0"/>
              <a:t> {cursor: pointer;}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58532" y="1240124"/>
            <a:ext cx="10669880" cy="5002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algn="ctr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17563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2AA528-CC57-4F97-9A72-DDE5F1855F48}"/>
              </a:ext>
            </a:extLst>
          </p:cNvPr>
          <p:cNvGrpSpPr/>
          <p:nvPr/>
        </p:nvGrpSpPr>
        <p:grpSpPr>
          <a:xfrm>
            <a:off x="1140942" y="1676400"/>
            <a:ext cx="9906940" cy="4052593"/>
            <a:chOff x="758532" y="1344352"/>
            <a:chExt cx="9906940" cy="4052593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758532" y="1344352"/>
              <a:ext cx="9906940" cy="50889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-593684" algn="ctr" defTabSz="1218072" latinLnBrk="1">
                <a:lnSpc>
                  <a:spcPts val="22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0" lvl="1" indent="0" defTabSz="1218072" latinLnBrk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latin typeface="Consolas" panose="020B0609020204030204" pitchFamily="49" charset="0"/>
                  <a:cs typeface="Consolas" pitchFamily="49" charset="0"/>
                </a:defRPr>
              </a:lvl2pPr>
              <a:lvl3pPr marL="1522591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7"/>
              </a:lvl3pPr>
              <a:lvl4pPr marL="2131627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7"/>
              </a:lvl4pPr>
              <a:lvl5pPr marL="2740663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7"/>
              </a:lvl5pPr>
              <a:lvl6pPr marL="3349699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6pPr>
              <a:lvl7pPr marL="3958736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7pPr>
              <a:lvl8pPr marL="4567772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8pPr>
              <a:lvl9pPr marL="5176808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9pPr>
            </a:lstStyle>
            <a:p>
              <a:r>
                <a:rPr lang="en-US" noProof="1"/>
                <a:t>link-buttons.js</a:t>
              </a: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758532" y="1844590"/>
              <a:ext cx="9906940" cy="355235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-593684" algn="ctr" defTabSz="1218072" latinLnBrk="1">
                <a:lnSpc>
                  <a:spcPts val="22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0" lvl="1" indent="0" defTabSz="1218072" latinLnBrk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latin typeface="Consolas" panose="020B0609020204030204" pitchFamily="49" charset="0"/>
                  <a:cs typeface="Consolas" pitchFamily="49" charset="0"/>
                </a:defRPr>
              </a:lvl2pPr>
              <a:lvl3pPr marL="1522591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7"/>
              </a:lvl3pPr>
              <a:lvl4pPr marL="2131627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7"/>
              </a:lvl4pPr>
              <a:lvl5pPr marL="2740663" indent="-304519" defTabSz="1218072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7"/>
              </a:lvl5pPr>
              <a:lvl6pPr marL="3349699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6pPr>
              <a:lvl7pPr marL="3958736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7pPr>
              <a:lvl8pPr marL="4567772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8pPr>
              <a:lvl9pPr marL="5176808" indent="-304519" defTabSz="1218072" latinLnBrk="1">
                <a:spcBef>
                  <a:spcPct val="20000"/>
                </a:spcBef>
                <a:buFont typeface="Arial" pitchFamily="34" charset="0"/>
                <a:buChar char="•"/>
                <a:defRPr sz="2664"/>
              </a:lvl9pPr>
            </a:lstStyle>
            <a:p>
              <a:pPr algn="l"/>
              <a:r>
                <a:rPr lang="en-US" noProof="1"/>
                <a:t>function </a:t>
              </a:r>
              <a:r>
                <a:rPr lang="en-US" noProof="1">
                  <a:solidFill>
                    <a:schemeClr val="bg1"/>
                  </a:solidFill>
                </a:rPr>
                <a:t>attachEvents</a:t>
              </a:r>
              <a:r>
                <a:rPr lang="en-US" noProof="1"/>
                <a:t>() {</a:t>
              </a:r>
            </a:p>
            <a:p>
              <a:pPr algn="l"/>
              <a:r>
                <a:rPr lang="en-US" noProof="1"/>
                <a:t>  $('a.button').</a:t>
              </a:r>
              <a:r>
                <a:rPr lang="en-US" noProof="1">
                  <a:solidFill>
                    <a:schemeClr val="bg1"/>
                  </a:solidFill>
                </a:rPr>
                <a:t>on</a:t>
              </a:r>
              <a:r>
                <a:rPr lang="en-US" noProof="1"/>
                <a:t>('</a:t>
              </a:r>
              <a:r>
                <a:rPr lang="en-US" noProof="1">
                  <a:solidFill>
                    <a:schemeClr val="bg1"/>
                  </a:solidFill>
                </a:rPr>
                <a:t>click</a:t>
              </a:r>
              <a:r>
                <a:rPr lang="en-US" noProof="1"/>
                <a:t>', </a:t>
              </a:r>
              <a:r>
                <a:rPr lang="en-US" noProof="1">
                  <a:solidFill>
                    <a:schemeClr val="bg1"/>
                  </a:solidFill>
                </a:rPr>
                <a:t>buttonClicked</a:t>
              </a:r>
              <a:r>
                <a:rPr lang="en-US" noProof="1"/>
                <a:t>);</a:t>
              </a:r>
            </a:p>
            <a:p>
              <a:pPr algn="l"/>
              <a:r>
                <a:rPr lang="en-US" noProof="1"/>
                <a:t>  function </a:t>
              </a:r>
              <a:r>
                <a:rPr lang="en-US" noProof="1">
                  <a:solidFill>
                    <a:schemeClr val="bg1"/>
                  </a:solidFill>
                </a:rPr>
                <a:t>buttonClicked</a:t>
              </a:r>
              <a:r>
                <a:rPr lang="en-US" noProof="1"/>
                <a:t>() {</a:t>
              </a:r>
            </a:p>
            <a:p>
              <a:pPr algn="l"/>
              <a:r>
                <a:rPr lang="en-US" noProof="1"/>
                <a:t>    $('.selected').</a:t>
              </a:r>
              <a:r>
                <a:rPr lang="en-US" noProof="1">
                  <a:solidFill>
                    <a:schemeClr val="bg1"/>
                  </a:solidFill>
                </a:rPr>
                <a:t>removeClass</a:t>
              </a:r>
              <a:r>
                <a:rPr lang="en-US" noProof="1"/>
                <a:t>('selected');</a:t>
              </a:r>
            </a:p>
            <a:p>
              <a:pPr algn="l"/>
              <a:r>
                <a:rPr lang="en-US" noProof="1"/>
                <a:t>    $(this).</a:t>
              </a:r>
              <a:r>
                <a:rPr lang="en-US" noProof="1">
                  <a:solidFill>
                    <a:schemeClr val="bg1"/>
                  </a:solidFill>
                </a:rPr>
                <a:t>addClass</a:t>
              </a:r>
              <a:r>
                <a:rPr lang="en-US" noProof="1"/>
                <a:t>('selected');</a:t>
              </a:r>
            </a:p>
            <a:p>
              <a:pPr algn="l"/>
              <a:r>
                <a:rPr lang="en-US" noProof="1"/>
                <a:t>    </a:t>
              </a:r>
              <a:r>
                <a:rPr lang="en-US" i="1" noProof="1">
                  <a:solidFill>
                    <a:schemeClr val="accent2"/>
                  </a:solidFill>
                </a:rPr>
                <a:t>// "this" is the event source (the hyperlink clicked)</a:t>
              </a:r>
            </a:p>
            <a:p>
              <a:pPr algn="l"/>
              <a:r>
                <a:rPr lang="en-US" noProof="1"/>
                <a:t>  }</a:t>
              </a:r>
            </a:p>
            <a:p>
              <a:pPr algn="l"/>
              <a:r>
                <a:rPr lang="en-US" noProof="1"/>
                <a:t>}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E7CD52-81FA-4F85-9C1F-3E69C5FFE95C}"/>
              </a:ext>
            </a:extLst>
          </p:cNvPr>
          <p:cNvSpPr txBox="1"/>
          <p:nvPr/>
        </p:nvSpPr>
        <p:spPr>
          <a:xfrm>
            <a:off x="664711" y="613286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https://judge.softuni.bg/Contests/15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Add a handler on the parent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34</a:t>
            </a:fld>
            <a:endParaRPr lang="en-US" sz="11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293812" y="2667000"/>
            <a:ext cx="769937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function </a:t>
            </a:r>
            <a:r>
              <a:rPr lang="en-US" noProof="1">
                <a:solidFill>
                  <a:schemeClr val="bg1"/>
                </a:solidFill>
              </a:rPr>
              <a:t>onListItemClick</a:t>
            </a:r>
            <a:r>
              <a:rPr lang="en-US" noProof="1"/>
              <a:t>() {</a:t>
            </a:r>
          </a:p>
          <a:p>
            <a:r>
              <a:rPr lang="en-US" noProof="1"/>
              <a:t>  $('.selected').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('selected');</a:t>
            </a:r>
          </a:p>
          <a:p>
            <a:r>
              <a:rPr lang="en-US" noProof="1"/>
              <a:t>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('selected');</a:t>
            </a:r>
          </a:p>
          <a:p>
            <a:r>
              <a:rPr lang="en-US" noProof="1"/>
              <a:t>}</a:t>
            </a:r>
          </a:p>
          <a:p>
            <a:endParaRPr lang="en-US" noProof="1"/>
          </a:p>
          <a:p>
            <a:r>
              <a:rPr lang="en-US" noProof="1"/>
              <a:t>$('</a:t>
            </a:r>
            <a:r>
              <a:rPr lang="en-US" noProof="1">
                <a:solidFill>
                  <a:schemeClr val="bg1"/>
                </a:solidFill>
              </a:rPr>
              <a:t>ul</a:t>
            </a:r>
            <a:r>
              <a:rPr lang="en-US" noProof="1"/>
              <a:t>').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click</a:t>
            </a:r>
            <a:r>
              <a:rPr lang="en-US" noProof="1"/>
              <a:t>', '</a:t>
            </a:r>
            <a:r>
              <a:rPr lang="en-US" noProof="1">
                <a:solidFill>
                  <a:schemeClr val="bg1"/>
                </a:solidFill>
              </a:rPr>
              <a:t>li</a:t>
            </a:r>
            <a:r>
              <a:rPr lang="en-US" noProof="1"/>
              <a:t>', </a:t>
            </a:r>
            <a:r>
              <a:rPr lang="en-US" noProof="1">
                <a:solidFill>
                  <a:schemeClr val="bg1"/>
                </a:solidFill>
              </a:rPr>
              <a:t>onListItemClick</a:t>
            </a:r>
            <a:r>
              <a:rPr lang="en-US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34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HTML page listing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towns</a:t>
            </a:r>
          </a:p>
          <a:p>
            <a:pPr lvl="1"/>
            <a:r>
              <a:rPr lang="en-US" sz="3200" dirty="0"/>
              <a:t>Clicking on a town should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select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deselect</a:t>
            </a:r>
            <a:r>
              <a:rPr lang="en-US" sz="3200" dirty="0"/>
              <a:t> it</a:t>
            </a:r>
          </a:p>
          <a:p>
            <a:pPr lvl="1"/>
            <a:r>
              <a:rPr lang="en-US" sz="3200" dirty="0"/>
              <a:t>A button shows all selected towns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Selectable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863" y="3790874"/>
            <a:ext cx="8607149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&lt;ul id="</a:t>
            </a:r>
            <a:r>
              <a:rPr lang="it-IT" noProof="1">
                <a:solidFill>
                  <a:schemeClr val="bg1"/>
                </a:solidFill>
              </a:rPr>
              <a:t>items</a:t>
            </a:r>
            <a:r>
              <a:rPr lang="it-IT" noProof="1"/>
              <a:t>"&gt;&lt;li&gt;Sofia&lt;/li&gt;&lt;li&gt;Varna&lt;/li&gt;…&lt;/ul&gt;</a:t>
            </a:r>
          </a:p>
          <a:p>
            <a:pPr lvl="1"/>
            <a:r>
              <a:rPr lang="it-IT" noProof="1"/>
              <a:t>&lt;button id="</a:t>
            </a:r>
            <a:r>
              <a:rPr lang="it-IT" noProof="1">
                <a:solidFill>
                  <a:schemeClr val="bg1"/>
                </a:solidFill>
              </a:rPr>
              <a:t>showTownsButton</a:t>
            </a:r>
            <a:r>
              <a:rPr lang="it-IT" noProof="1"/>
              <a:t>"&gt;Show Towns&lt;/button&gt;</a:t>
            </a:r>
          </a:p>
          <a:p>
            <a:pPr lvl="1"/>
            <a:r>
              <a:rPr lang="it-IT" noProof="1"/>
              <a:t>&lt;div id=</a:t>
            </a:r>
            <a:r>
              <a:rPr lang="en-US" noProof="1"/>
              <a:t>"</a:t>
            </a:r>
            <a:r>
              <a:rPr lang="en-US" noProof="1">
                <a:solidFill>
                  <a:schemeClr val="bg1"/>
                </a:solidFill>
              </a:rPr>
              <a:t>selectedTowns</a:t>
            </a:r>
            <a:r>
              <a:rPr lang="en-US" noProof="1"/>
              <a:t>"&gt;&lt;/div&gt;</a:t>
            </a:r>
            <a:endParaRPr lang="it-IT" noProof="1"/>
          </a:p>
          <a:p>
            <a:pPr lvl="1"/>
            <a:r>
              <a:rPr lang="it-IT" noProof="1"/>
              <a:t>&lt;script&gt;</a:t>
            </a:r>
            <a:r>
              <a:rPr lang="it-IT" noProof="1">
                <a:solidFill>
                  <a:schemeClr val="bg1"/>
                </a:solidFill>
              </a:rPr>
              <a:t>$(()=&gt;attachEvents())</a:t>
            </a:r>
            <a:r>
              <a:rPr lang="it-IT" noProof="1"/>
              <a:t>&lt;/script&gt;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B8B34-DF95-481D-AEA1-CF2C2109F4E3}"/>
              </a:ext>
            </a:extLst>
          </p:cNvPr>
          <p:cNvPicPr/>
          <p:nvPr/>
        </p:nvPicPr>
        <p:blipFill rotWithShape="1">
          <a:blip r:embed="rId2"/>
          <a:srcRect l="4323" t="3625" r="3679"/>
          <a:stretch/>
        </p:blipFill>
        <p:spPr>
          <a:xfrm>
            <a:off x="7008813" y="1296349"/>
            <a:ext cx="4423048" cy="2132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83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Selectable Towns – Click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291342"/>
            <a:ext cx="10667998" cy="46870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function attachEvents() {</a:t>
            </a:r>
          </a:p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#items</a:t>
            </a:r>
            <a:r>
              <a:rPr lang="it-IT" noProof="1"/>
              <a:t>').on('</a:t>
            </a:r>
            <a:r>
              <a:rPr lang="it-IT" noProof="1">
                <a:solidFill>
                  <a:schemeClr val="bg1"/>
                </a:solidFill>
              </a:rPr>
              <a:t>click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li</a:t>
            </a:r>
            <a:r>
              <a:rPr lang="it-IT" noProof="1"/>
              <a:t>', function() {</a:t>
            </a:r>
          </a:p>
          <a:p>
            <a:pPr lvl="1"/>
            <a:r>
              <a:rPr lang="it-IT" noProof="1"/>
              <a:t>    let li = $(</a:t>
            </a:r>
            <a:r>
              <a:rPr lang="it-IT" noProof="1">
                <a:solidFill>
                  <a:schemeClr val="bg1"/>
                </a:solidFill>
              </a:rPr>
              <a:t>this</a:t>
            </a:r>
            <a:r>
              <a:rPr lang="it-IT" noProof="1"/>
              <a:t>);</a:t>
            </a:r>
          </a:p>
          <a:p>
            <a:pPr lvl="1"/>
            <a:r>
              <a:rPr lang="it-IT" noProof="1"/>
              <a:t>    if (li.</a:t>
            </a:r>
            <a:r>
              <a:rPr lang="it-IT" noProof="1">
                <a:solidFill>
                  <a:schemeClr val="bg1"/>
                </a:solidFill>
              </a:rPr>
              <a:t>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')) {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removeAttr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background</a:t>
            </a:r>
            <a:r>
              <a:rPr lang="it-IT" noProof="1"/>
              <a:t>', '');</a:t>
            </a:r>
          </a:p>
          <a:p>
            <a:pPr lvl="1"/>
            <a:r>
              <a:rPr lang="it-IT" noProof="1"/>
              <a:t>    } else {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attr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data-selected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true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  li.</a:t>
            </a:r>
            <a:r>
              <a:rPr lang="it-IT" noProof="1">
                <a:solidFill>
                  <a:schemeClr val="bg1"/>
                </a:solidFill>
              </a:rPr>
              <a:t>css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background</a:t>
            </a:r>
            <a:r>
              <a:rPr lang="it-IT" noProof="1"/>
              <a:t>', '</a:t>
            </a:r>
            <a:r>
              <a:rPr lang="it-IT" noProof="1">
                <a:solidFill>
                  <a:schemeClr val="bg1"/>
                </a:solidFill>
              </a:rPr>
              <a:t>#DDD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}</a:t>
            </a:r>
          </a:p>
          <a:p>
            <a:pPr lvl="1"/>
            <a:r>
              <a:rPr lang="it-IT" noProof="1"/>
              <a:t>  });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92379" y="2514600"/>
            <a:ext cx="3706010" cy="1398996"/>
          </a:xfrm>
          <a:prstGeom prst="wedgeRoundRectCallout">
            <a:avLst>
              <a:gd name="adj1" fmla="val -76721"/>
              <a:gd name="adj2" fmla="val 746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Attach attribute</a:t>
            </a:r>
            <a:br>
              <a:rPr lang="en-US" b="1" noProof="1">
                <a:solidFill>
                  <a:srgbClr val="FFFFFF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'data-selected' = 'true'</a:t>
            </a:r>
            <a:br>
              <a:rPr lang="en-US" b="1" noProof="1">
                <a:solidFill>
                  <a:schemeClr val="bg1"/>
                </a:solidFill>
              </a:rPr>
            </a:br>
            <a:r>
              <a:rPr lang="en-US" b="1" noProof="1">
                <a:solidFill>
                  <a:srgbClr val="FFFFFF"/>
                </a:solidFill>
              </a:rPr>
              <a:t>to each selected &lt;</a:t>
            </a:r>
            <a:r>
              <a:rPr lang="en-US" b="1" noProof="1">
                <a:solidFill>
                  <a:schemeClr val="bg1"/>
                </a:solidFill>
              </a:rPr>
              <a:t>li</a:t>
            </a:r>
            <a:r>
              <a:rPr lang="en-US" b="1" noProof="1">
                <a:solidFill>
                  <a:srgbClr val="FFFF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546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Selectable Towns – Show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27655" y="1694885"/>
            <a:ext cx="8933513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/>
              <a:t>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#showTownsButton</a:t>
            </a:r>
            <a:r>
              <a:rPr lang="it-IT" noProof="1"/>
              <a:t>').</a:t>
            </a:r>
            <a:r>
              <a:rPr lang="it-IT" noProof="1">
                <a:solidFill>
                  <a:schemeClr val="bg1"/>
                </a:solidFill>
              </a:rPr>
              <a:t>on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click</a:t>
            </a:r>
            <a:r>
              <a:rPr lang="it-IT" noProof="1"/>
              <a:t>', function() {</a:t>
            </a:r>
          </a:p>
          <a:p>
            <a:pPr lvl="1"/>
            <a:r>
              <a:rPr lang="it-IT" noProof="1"/>
              <a:t>    let selLi =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#items li[data-selected=true]</a:t>
            </a:r>
            <a:r>
              <a:rPr lang="it-IT" noProof="1"/>
              <a:t>');</a:t>
            </a:r>
          </a:p>
          <a:p>
            <a:pPr lvl="1"/>
            <a:r>
              <a:rPr lang="it-IT" noProof="1"/>
              <a:t>    let towns = selLi.</a:t>
            </a:r>
            <a:r>
              <a:rPr lang="it-IT" noProof="1">
                <a:solidFill>
                  <a:schemeClr val="bg1"/>
                </a:solidFill>
              </a:rPr>
              <a:t>toArray()</a:t>
            </a:r>
          </a:p>
          <a:p>
            <a:pPr lvl="1"/>
            <a:r>
              <a:rPr lang="it-IT" noProof="1"/>
              <a:t>      .map(li =&gt; li.</a:t>
            </a:r>
            <a:r>
              <a:rPr lang="it-IT" noProof="1">
                <a:solidFill>
                  <a:schemeClr val="bg1"/>
                </a:solidFill>
              </a:rPr>
              <a:t>textContent</a:t>
            </a:r>
            <a:r>
              <a:rPr lang="it-IT" noProof="1"/>
              <a:t>).join(', ');</a:t>
            </a:r>
          </a:p>
          <a:p>
            <a:pPr lvl="1"/>
            <a:r>
              <a:rPr lang="it-IT" noProof="1"/>
              <a:t>    </a:t>
            </a:r>
            <a:r>
              <a:rPr lang="it-IT" noProof="1">
                <a:solidFill>
                  <a:schemeClr val="bg1"/>
                </a:solidFill>
              </a:rPr>
              <a:t>$</a:t>
            </a:r>
            <a:r>
              <a:rPr lang="it-IT" noProof="1"/>
              <a:t>('</a:t>
            </a:r>
            <a:r>
              <a:rPr lang="it-IT" noProof="1">
                <a:solidFill>
                  <a:schemeClr val="bg1"/>
                </a:solidFill>
              </a:rPr>
              <a:t>#selectedTowns</a:t>
            </a:r>
            <a:r>
              <a:rPr lang="it-IT" noProof="1"/>
              <a:t>')</a:t>
            </a:r>
          </a:p>
          <a:p>
            <a:pPr lvl="1"/>
            <a:r>
              <a:rPr lang="it-IT" noProof="1"/>
              <a:t>	.text("</a:t>
            </a:r>
            <a:r>
              <a:rPr lang="it-IT" noProof="1">
                <a:solidFill>
                  <a:schemeClr val="bg1"/>
                </a:solidFill>
              </a:rPr>
              <a:t>Selected towns</a:t>
            </a:r>
            <a:r>
              <a:rPr lang="it-IT" noProof="1"/>
              <a:t>: " + towns);</a:t>
            </a:r>
          </a:p>
          <a:p>
            <a:pPr lvl="1"/>
            <a:r>
              <a:rPr lang="it-IT" noProof="1"/>
              <a:t>  });</a:t>
            </a:r>
          </a:p>
          <a:p>
            <a:pPr lvl="1"/>
            <a:r>
              <a:rPr lang="it-IT" noProof="1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562CB-4B15-42DC-B3C5-9756AAE57912}"/>
              </a:ext>
            </a:extLst>
          </p:cNvPr>
          <p:cNvSpPr txBox="1"/>
          <p:nvPr/>
        </p:nvSpPr>
        <p:spPr>
          <a:xfrm>
            <a:off x="664711" y="613286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https://judge.softuni.bg/Contests/15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 Plugins</a:t>
            </a:r>
            <a:endParaRPr lang="bg-B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795AD4-5C18-4B65-8ED9-CDEEF7D25673}"/>
              </a:ext>
            </a:extLst>
          </p:cNvPr>
          <p:cNvGrpSpPr/>
          <p:nvPr/>
        </p:nvGrpSpPr>
        <p:grpSpPr>
          <a:xfrm>
            <a:off x="5015631" y="1433113"/>
            <a:ext cx="2347700" cy="3102633"/>
            <a:chOff x="5015631" y="1433113"/>
            <a:chExt cx="2347700" cy="31026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5E71FE-1060-4288-9989-724CF44FC9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8207204">
              <a:off x="5015631" y="2510445"/>
              <a:ext cx="1296012" cy="20253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A724DB-01E1-4CBB-869D-8B708807F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1250609" flipH="1">
              <a:off x="6396447" y="2411803"/>
              <a:ext cx="966884" cy="139701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94122-5489-4DE7-9523-C42262D26E90}"/>
                </a:ext>
              </a:extLst>
            </p:cNvPr>
            <p:cNvSpPr/>
            <p:nvPr/>
          </p:nvSpPr>
          <p:spPr>
            <a:xfrm>
              <a:off x="5297379" y="1433113"/>
              <a:ext cx="1582510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0" b="0" cap="none" spc="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2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jQuery has many ready-to-use plugins</a:t>
            </a:r>
          </a:p>
          <a:p>
            <a:r>
              <a:rPr lang="en-US" sz="3200" dirty="0"/>
              <a:t>Plugins for UI</a:t>
            </a:r>
          </a:p>
          <a:p>
            <a:pPr lvl="1"/>
            <a:r>
              <a:rPr lang="en-US" sz="3200" dirty="0"/>
              <a:t>Tabs - </a:t>
            </a:r>
            <a:r>
              <a:rPr lang="en-US" sz="3200" b="1" dirty="0">
                <a:hlinkClick r:id="rId2"/>
              </a:rPr>
              <a:t>https://jqueryui.com/tabs/</a:t>
            </a:r>
            <a:r>
              <a:rPr lang="en-US" sz="3200" b="1" dirty="0"/>
              <a:t> </a:t>
            </a:r>
          </a:p>
          <a:p>
            <a:pPr marL="609036" lvl="1" indent="0">
              <a:buNone/>
            </a:pPr>
            <a:endParaRPr lang="en-US" sz="3200" dirty="0"/>
          </a:p>
          <a:p>
            <a:pPr lvl="1"/>
            <a:r>
              <a:rPr lang="en-US" sz="3200" noProof="1"/>
              <a:t>Arrangeable</a:t>
            </a:r>
            <a:r>
              <a:rPr lang="en-US" sz="3200" dirty="0"/>
              <a:t> elements (with drag and drop)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3"/>
              </a:rPr>
              <a:t>https://jqueryui.com/sortable/#display-grid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Plugins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446212" y="5379401"/>
            <a:ext cx="405690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>
                <a:solidFill>
                  <a:schemeClr val="tx1"/>
                </a:solidFill>
              </a:rPr>
              <a:t>$('#grid').sortable();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579" y="1699881"/>
            <a:ext cx="3795787" cy="1767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473" y="4765202"/>
            <a:ext cx="2494898" cy="1910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446212" y="3287763"/>
            <a:ext cx="451410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>
                <a:solidFill>
                  <a:schemeClr val="tx1"/>
                </a:solidFill>
              </a:rPr>
              <a:t>$('#tabs-holder').tabs();</a:t>
            </a:r>
          </a:p>
        </p:txBody>
      </p:sp>
    </p:spTree>
    <p:extLst>
      <p:ext uri="{BB962C8B-B14F-4D97-AF65-F5344CB8AC3E}">
        <p14:creationId xmlns:p14="http://schemas.microsoft.com/office/powerpoint/2010/main" val="7211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Cross-browser JavaScript library</a:t>
            </a:r>
          </a:p>
          <a:p>
            <a:pPr lvl="1"/>
            <a:r>
              <a:rPr lang="en-US" sz="3000" dirty="0"/>
              <a:t>Dramatically simplifies </a:t>
            </a:r>
            <a:r>
              <a:rPr lang="en-US" sz="3000" b="1" dirty="0">
                <a:solidFill>
                  <a:srgbClr val="FFA000"/>
                </a:solidFill>
              </a:rPr>
              <a:t>DOM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manipulation</a:t>
            </a:r>
          </a:p>
          <a:p>
            <a:pPr lvl="1"/>
            <a:r>
              <a:rPr lang="en-US" sz="3000" dirty="0"/>
              <a:t>Simplifies </a:t>
            </a:r>
            <a:r>
              <a:rPr lang="en-US" sz="3000" b="1" dirty="0">
                <a:solidFill>
                  <a:schemeClr val="bg1"/>
                </a:solidFill>
              </a:rPr>
              <a:t>AJAX calls </a:t>
            </a:r>
            <a:r>
              <a:rPr lang="en-US" sz="3000" dirty="0"/>
              <a:t>and working with RESTful services</a:t>
            </a:r>
          </a:p>
          <a:p>
            <a:pPr lvl="1"/>
            <a:r>
              <a:rPr lang="en-US" sz="3000" dirty="0"/>
              <a:t>Free, open-source software: </a:t>
            </a:r>
            <a:r>
              <a:rPr lang="en-US" sz="3000" b="1" dirty="0">
                <a:solidFill>
                  <a:schemeClr val="bg1"/>
                </a:solidFill>
                <a:hlinkClick r:id="rId2"/>
              </a:rPr>
              <a:t>https://jquery.com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962400"/>
            <a:ext cx="7696198" cy="1030640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src="https://code.jquery.com/jquery-3.1.1.min.js"&gt;&lt;/script&gt;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7301" y="5574277"/>
            <a:ext cx="6171511" cy="62437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$('li').css('background', '#DDD');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08812" y="4754505"/>
            <a:ext cx="4644946" cy="543419"/>
          </a:xfrm>
          <a:prstGeom prst="wedgeRoundRectCallout">
            <a:avLst>
              <a:gd name="adj1" fmla="val -62865"/>
              <a:gd name="adj2" fmla="val -5050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Load </a:t>
            </a:r>
            <a:r>
              <a:rPr lang="en-US" b="1" noProof="1">
                <a:solidFill>
                  <a:schemeClr val="bg1"/>
                </a:solidFill>
              </a:rPr>
              <a:t>jQuery</a:t>
            </a:r>
            <a:r>
              <a:rPr lang="en-US" b="1" noProof="1">
                <a:solidFill>
                  <a:srgbClr val="FFFFFF"/>
                </a:solidFill>
              </a:rPr>
              <a:t> from its official </a:t>
            </a:r>
            <a:r>
              <a:rPr lang="en-US" b="1" noProof="1">
                <a:solidFill>
                  <a:schemeClr val="bg2"/>
                </a:solidFill>
              </a:rPr>
              <a:t>CDN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8813" y="5825242"/>
            <a:ext cx="4644946" cy="571949"/>
          </a:xfrm>
          <a:prstGeom prst="wedgeRoundRectCallout">
            <a:avLst>
              <a:gd name="adj1" fmla="val -55637"/>
              <a:gd name="adj2" fmla="val -4717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Change the CSS for all </a:t>
            </a:r>
            <a:r>
              <a:rPr lang="en-US" b="1" noProof="1">
                <a:solidFill>
                  <a:schemeClr val="bg1"/>
                </a:solidFill>
              </a:rPr>
              <a:t>&lt;li&gt; </a:t>
            </a:r>
            <a:r>
              <a:rPr lang="en-US" b="1" noProof="1">
                <a:solidFill>
                  <a:srgbClr val="FFFFFF"/>
                </a:solidFill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4095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jQuery Plugins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46312" y="1600200"/>
            <a:ext cx="7696200" cy="44243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(function($) </a:t>
            </a:r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$.fn.highlight </a:t>
            </a:r>
            <a:r>
              <a:rPr lang="en-US" noProof="1"/>
              <a:t>= function(className) {    </a:t>
            </a:r>
          </a:p>
          <a:p>
            <a:r>
              <a:rPr lang="en-US" noProof="1"/>
              <a:t>    $(this).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mouseover</a:t>
            </a:r>
            <a:r>
              <a:rPr lang="en-US" noProof="1"/>
              <a:t>", function() {</a:t>
            </a:r>
          </a:p>
          <a:p>
            <a:r>
              <a:rPr lang="en-US" noProof="1"/>
              <a:t>      $(this).</a:t>
            </a:r>
            <a:r>
              <a:rPr lang="en-US" noProof="1">
                <a:solidFill>
                  <a:schemeClr val="bg1"/>
                </a:solidFill>
              </a:rPr>
              <a:t>addClass</a:t>
            </a:r>
            <a:r>
              <a:rPr lang="en-US" noProof="1"/>
              <a:t>(className);</a:t>
            </a:r>
          </a:p>
          <a:p>
            <a:r>
              <a:rPr lang="en-US" noProof="1"/>
              <a:t>    });</a:t>
            </a:r>
          </a:p>
          <a:p>
            <a:r>
              <a:rPr lang="en-US" noProof="1"/>
              <a:t>    $(this).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("</a:t>
            </a:r>
            <a:r>
              <a:rPr lang="en-US" noProof="1">
                <a:solidFill>
                  <a:schemeClr val="bg1"/>
                </a:solidFill>
              </a:rPr>
              <a:t>mouseout</a:t>
            </a:r>
            <a:r>
              <a:rPr lang="en-US" noProof="1"/>
              <a:t>", function() {</a:t>
            </a:r>
          </a:p>
          <a:p>
            <a:r>
              <a:rPr lang="en-US" noProof="1"/>
              <a:t>      $(this).</a:t>
            </a:r>
            <a:r>
              <a:rPr lang="en-US" noProof="1">
                <a:solidFill>
                  <a:schemeClr val="bg1"/>
                </a:solidFill>
              </a:rPr>
              <a:t>removeClass</a:t>
            </a:r>
            <a:r>
              <a:rPr lang="en-US" noProof="1"/>
              <a:t>(className);</a:t>
            </a:r>
          </a:p>
          <a:p>
            <a:r>
              <a:rPr lang="en-US" noProof="1"/>
              <a:t>    });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}(</a:t>
            </a:r>
            <a:r>
              <a:rPr lang="en-US" noProof="1">
                <a:solidFill>
                  <a:schemeClr val="bg1"/>
                </a:solidFill>
              </a:rPr>
              <a:t>jQuery</a:t>
            </a:r>
            <a:r>
              <a:rPr lang="en-US" noProof="1"/>
              <a:t>));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837112" y="5515694"/>
            <a:ext cx="510540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(".item").</a:t>
            </a:r>
            <a:r>
              <a:rPr lang="en-US" noProof="1">
                <a:solidFill>
                  <a:schemeClr val="bg1"/>
                </a:solidFill>
              </a:rPr>
              <a:t>highlight</a:t>
            </a:r>
            <a:r>
              <a:rPr lang="en-US" dirty="0"/>
              <a:t>('big');</a:t>
            </a:r>
          </a:p>
        </p:txBody>
      </p:sp>
    </p:spTree>
    <p:extLst>
      <p:ext uri="{BB962C8B-B14F-4D97-AF65-F5344CB8AC3E}">
        <p14:creationId xmlns:p14="http://schemas.microsoft.com/office/powerpoint/2010/main" val="31119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Highlight jQuery Plugin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8012" y="1676400"/>
            <a:ext cx="10791082" cy="3988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noProof="1"/>
              <a:t>&lt;style&gt;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bg1"/>
                </a:solidFill>
              </a:rPr>
              <a:t>item</a:t>
            </a:r>
            <a:r>
              <a:rPr lang="en-US" noProof="1"/>
              <a:t> { border: 1px solid #DDD 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bg1"/>
                </a:solidFill>
              </a:rPr>
              <a:t>big</a:t>
            </a:r>
            <a:r>
              <a:rPr lang="en-US" noProof="1"/>
              <a:t> { font-size: 1.5em; font-weight: bold; }</a:t>
            </a:r>
          </a:p>
          <a:p>
            <a:r>
              <a:rPr lang="en-US" noProof="1"/>
              <a:t>&lt;/style&gt;</a:t>
            </a:r>
          </a:p>
          <a:p>
            <a:r>
              <a:rPr lang="en-US" noProof="1"/>
              <a:t>&lt;span class="item"&gt;First&lt;/span&gt;</a:t>
            </a:r>
          </a:p>
          <a:p>
            <a:r>
              <a:rPr lang="en-US" noProof="1"/>
              <a:t>&lt;span class="item"&gt;Second&lt;/span&gt;</a:t>
            </a:r>
          </a:p>
          <a:p>
            <a:r>
              <a:rPr lang="en-US" noProof="1"/>
              <a:t>&lt;span class="item"&gt;Third&lt;/span&gt;</a:t>
            </a:r>
          </a:p>
          <a:p>
            <a:r>
              <a:rPr lang="en-US" noProof="1"/>
              <a:t>&lt;script&gt;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(".item").</a:t>
            </a:r>
            <a:r>
              <a:rPr lang="en-US" noProof="1">
                <a:solidFill>
                  <a:schemeClr val="bg1"/>
                </a:solidFill>
              </a:rPr>
              <a:t>highlight</a:t>
            </a:r>
            <a:r>
              <a:rPr lang="en-US" dirty="0"/>
              <a:t>('big');</a:t>
            </a:r>
          </a:p>
          <a:p>
            <a:r>
              <a:rPr lang="en-US" noProof="1"/>
              <a:t>&lt;/script&gt;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429000"/>
            <a:ext cx="402370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Practice: Using jQuery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596E2-5D6B-4941-9839-A6672955C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626680"/>
            <a:ext cx="8523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jQuery is very powerful on DOM manipulation</a:t>
            </a:r>
          </a:p>
          <a:p>
            <a:pPr lvl="1"/>
            <a:r>
              <a:rPr lang="en-US" sz="2800" dirty="0">
                <a:solidFill>
                  <a:schemeClr val="bg2"/>
                </a:solidFill>
              </a:rPr>
              <a:t>Very popular library, run over 66 179 046 sites</a:t>
            </a:r>
          </a:p>
          <a:p>
            <a:r>
              <a:rPr lang="en-US" sz="2800" dirty="0">
                <a:solidFill>
                  <a:schemeClr val="bg2"/>
                </a:solidFill>
              </a:rPr>
              <a:t>Select + edit DOM elements: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Create elements: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Handle events: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3975" y="3467981"/>
            <a:ext cx="6572038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('background', 'blue');</a:t>
            </a: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878363" y="4643447"/>
            <a:ext cx="6587650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bg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</a:rPr>
              <a:t>$</a:t>
            </a:r>
            <a:r>
              <a:rPr lang="en-US" noProof="1"/>
              <a:t>('&lt;h1&gt;Hello&lt;/h1&gt;').</a:t>
            </a:r>
            <a:r>
              <a:rPr lang="en-US" noProof="1">
                <a:solidFill>
                  <a:schemeClr val="bg1"/>
                </a:solidFill>
              </a:rPr>
              <a:t>appendTo</a:t>
            </a:r>
            <a:r>
              <a:rPr lang="en-US" noProof="1"/>
              <a:t>('body');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3973" y="5844774"/>
            <a:ext cx="6587651" cy="5088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(function() { … });</a:t>
            </a:r>
          </a:p>
        </p:txBody>
      </p:sp>
    </p:spTree>
    <p:extLst>
      <p:ext uri="{BB962C8B-B14F-4D97-AF65-F5344CB8AC3E}">
        <p14:creationId xmlns:p14="http://schemas.microsoft.com/office/powerpoint/2010/main" val="151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9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Very popular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66,179,046</a:t>
            </a:r>
            <a:r>
              <a:rPr lang="en-US" sz="3200" dirty="0">
                <a:hlinkClick r:id="rId2"/>
              </a:rPr>
              <a:t> </a:t>
            </a:r>
            <a:r>
              <a:rPr lang="en-US" sz="3200" b="1" dirty="0">
                <a:hlinkClick r:id="rId2"/>
              </a:rPr>
              <a:t>live websites use jQuery</a:t>
            </a:r>
            <a:endParaRPr lang="en-US" sz="3200" b="1" dirty="0"/>
          </a:p>
          <a:p>
            <a:pPr>
              <a:spcBef>
                <a:spcPts val="1200"/>
              </a:spcBef>
            </a:pPr>
            <a:r>
              <a:rPr lang="en-US" sz="3200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Official web site: </a:t>
            </a:r>
            <a:r>
              <a:rPr lang="en-US" sz="3200" b="1" dirty="0">
                <a:solidFill>
                  <a:schemeClr val="bg1"/>
                </a:solidFill>
                <a:hlinkClick r:id="rId3"/>
              </a:rPr>
              <a:t>http://jquery.com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jQuery?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jquery png">
            <a:extLst>
              <a:ext uri="{FF2B5EF4-FFF2-40B4-BE49-F238E27FC236}">
                <a16:creationId xmlns:a16="http://schemas.microsoft.com/office/drawing/2014/main" id="{321F94AF-C71C-4879-B8EB-171A63041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676400"/>
            <a:ext cx="3809999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230582" y="1371600"/>
            <a:ext cx="7727660" cy="184266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https://code.jquery.com/jquery-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3.1.1.min.js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integrity="sha256-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hVVnYaiADRTO2PzUGmuLJr8BLUSjGIZsDYGmIJLv2b8=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"crossorigin="anonymous"&gt;&lt;/script&gt;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from CDN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83082" y="3429000"/>
            <a:ext cx="5822660" cy="3118772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("a").on('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', (event) =&gt; {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alert("Link forbidden!");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preventDefault()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71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from Local 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5612" y="1215100"/>
            <a:ext cx="7468800" cy="623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lvl="1"/>
            <a:r>
              <a:rPr lang="it-IT" noProof="1">
                <a:solidFill>
                  <a:schemeClr val="tx1"/>
                </a:solidFill>
              </a:rPr>
              <a:t>&lt;script src="</a:t>
            </a:r>
            <a:r>
              <a:rPr lang="it-IT" noProof="1">
                <a:solidFill>
                  <a:schemeClr val="bg1"/>
                </a:solidFill>
              </a:rPr>
              <a:t>jquery-3.1.1.min.js</a:t>
            </a:r>
            <a:r>
              <a:rPr lang="it-IT" noProof="1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3179337"/>
            <a:ext cx="11124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0" tIns="108000" rIns="144000" bIns="108000" rtlCol="0" anchor="b">
            <a:spAutoFit/>
          </a:bodyPr>
          <a:lstStyle>
            <a:defPPr>
              <a:defRPr lang="en-US"/>
            </a:defPPr>
            <a:lvl1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 *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").on('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', function(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(this).fadeOut();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(document.body).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'Removed: ' + $(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).text() + '&lt;br&gt;');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preventDefault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event.</a:t>
            </a:r>
            <a:r>
              <a:rPr lang="it-IT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stopPropagation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 defTabSz="1218072" latinLnBrk="1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49812" y="1954267"/>
            <a:ext cx="8840400" cy="1109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This is a 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href="https://softuni.bg"&gt;link&lt;/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&gt;.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&gt;one&lt;/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&gt;two&lt;/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&gt;three&lt;/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863" y="3653823"/>
            <a:ext cx="338309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5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52" y="1196126"/>
            <a:ext cx="11808021" cy="55099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cs typeface="Helvetica" charset="0"/>
                <a:sym typeface="Helvetica" charset="0"/>
              </a:rPr>
              <a:t>jQuery selectors return a collection matched items</a:t>
            </a:r>
          </a:p>
          <a:p>
            <a:pPr>
              <a:lnSpc>
                <a:spcPct val="100000"/>
              </a:lnSpc>
            </a:pPr>
            <a:endParaRPr lang="en-US" sz="3200" dirty="0">
              <a:cs typeface="Helvetica" charset="0"/>
              <a:sym typeface="Helvetica" charset="0"/>
              <a:hlinkClick r:id="rId2"/>
            </a:endParaRPr>
          </a:p>
          <a:p>
            <a:pPr>
              <a:lnSpc>
                <a:spcPct val="100000"/>
              </a:lnSpc>
            </a:pPr>
            <a:endParaRPr lang="en-US" sz="3000" dirty="0">
              <a:cs typeface="Helvetica" charset="0"/>
              <a:sym typeface="Helvetica" charset="0"/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sz="3000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</a:pPr>
            <a:endParaRPr lang="en-US" sz="3000" dirty="0">
              <a:latin typeface="+mj-lt"/>
              <a:cs typeface="Helvetica" charset="0"/>
              <a:sym typeface="Helvetica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hlinkClick r:id="rId2"/>
              </a:rPr>
              <a:t>http://learn.jquery.com/using-jquery-core/selecting-elements/</a:t>
            </a:r>
            <a:endParaRPr lang="en-US" sz="3000" dirty="0">
              <a:latin typeface="+mj-lt"/>
              <a:cs typeface="Helvetica" charset="0"/>
              <a:sym typeface="Helvetica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cs typeface="Helvetica" charset="0"/>
                <a:sym typeface="Helvetica" charset="0"/>
              </a:rPr>
              <a:t>Selected elements can be processed as a group</a:t>
            </a:r>
            <a:endParaRPr lang="en-US" sz="3200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2787" y="2045120"/>
            <a:ext cx="11295931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document.getElementsByClassName('.menu-item');</a:t>
            </a: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document.getElementById('navigation');</a:t>
            </a:r>
          </a:p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document.querySelectorAll('ul.menu li');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787" y="5608748"/>
            <a:ext cx="990599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('div').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('background', 'blue');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7399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6" y="1295406"/>
            <a:ext cx="11815015" cy="51017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jQuery selection is the same as the </a:t>
            </a:r>
            <a:r>
              <a:rPr lang="en-US" sz="3200" b="1" dirty="0">
                <a:solidFill>
                  <a:schemeClr val="bg1"/>
                </a:solidFill>
              </a:rPr>
              <a:t>querySelector</a:t>
            </a:r>
            <a:r>
              <a:rPr lang="en-US" sz="3200" dirty="0"/>
              <a:t> in Vanilla JS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Multi-selector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51149" y="2056295"/>
            <a:ext cx="5372101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('*')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Selects all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51149" y="2879063"/>
            <a:ext cx="636270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by class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9918" y="3702279"/>
            <a:ext cx="613410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by tag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59918" y="4526104"/>
            <a:ext cx="7192294" cy="586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('#id')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51149" y="5461426"/>
            <a:ext cx="666782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397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('selector1, selector2')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Combined</a:t>
            </a:r>
            <a:endParaRPr lang="bg-BG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4621</TotalTime>
  <Words>2690</Words>
  <Application>Microsoft Office PowerPoint</Application>
  <PresentationFormat>Custom</PresentationFormat>
  <Paragraphs>463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1_SoftUni3_1</vt:lpstr>
      <vt:lpstr>jQuery</vt:lpstr>
      <vt:lpstr>Table of Contents</vt:lpstr>
      <vt:lpstr>Have a Question?</vt:lpstr>
      <vt:lpstr>What is jQuery?</vt:lpstr>
      <vt:lpstr>Why jQuery?</vt:lpstr>
      <vt:lpstr>Using jQuery from CDN</vt:lpstr>
      <vt:lpstr>Using jQuery from Local Script</vt:lpstr>
      <vt:lpstr>Selection with jQuery</vt:lpstr>
      <vt:lpstr>jQuery Selectors</vt:lpstr>
      <vt:lpstr>Filter Selectors in jQuery</vt:lpstr>
      <vt:lpstr>Problem: Text from List</vt:lpstr>
      <vt:lpstr>Problem: Text from List – HTML</vt:lpstr>
      <vt:lpstr>Solution: Text from List</vt:lpstr>
      <vt:lpstr>Problem: Search in List</vt:lpstr>
      <vt:lpstr>Problem: Search in List – HTML</vt:lpstr>
      <vt:lpstr>Solution: Search in List</vt:lpstr>
      <vt:lpstr>PowerPoint Presentation</vt:lpstr>
      <vt:lpstr>Adding Elements with jQuery</vt:lpstr>
      <vt:lpstr>Creating / Removing Elements</vt:lpstr>
      <vt:lpstr>Problem: Countries Table</vt:lpstr>
      <vt:lpstr>Problem: Countries Table – HTML</vt:lpstr>
      <vt:lpstr>Solution: Countries Table – Initialize Table</vt:lpstr>
      <vt:lpstr>Solution: Countries Table – Create Country </vt:lpstr>
      <vt:lpstr>Solution: Countries Table – Add Country Row</vt:lpstr>
      <vt:lpstr>Solution: Countries Table – Row Up</vt:lpstr>
      <vt:lpstr>Solution: Countries Table – Row Down</vt:lpstr>
      <vt:lpstr>Solution: Countries Table – Delete Row</vt:lpstr>
      <vt:lpstr>Solution: Countries Table – Fix Row Links</vt:lpstr>
      <vt:lpstr>PowerPoint Presentation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Problem: Selectable Towns</vt:lpstr>
      <vt:lpstr>Solution: Selectable Towns – Click Towns</vt:lpstr>
      <vt:lpstr>Solution: Selectable Towns – Show Towns</vt:lpstr>
      <vt:lpstr>PowerPoint Presentation</vt:lpstr>
      <vt:lpstr>jQuery Plugins</vt:lpstr>
      <vt:lpstr>Creating jQuery Plugins</vt:lpstr>
      <vt:lpstr>Using the Highlight jQuery Plugin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Library</dc:title>
  <dc:subject>JavaScript Avdanced - Practical Training Course @ SoftUni</dc:subject>
  <dc:creator>Software University Foundation</dc:creator>
  <cp:keywords>JS, JavaScript, programming, course, SoftUni, Software University</cp:keywords>
  <dc:description>JavaScript Advanced Course @ SoftUni - https://softuni.bg/courses/javascript-advanced</dc:description>
  <cp:lastModifiedBy>zdravkozdravkov@my.smccd.edu</cp:lastModifiedBy>
  <cp:revision>271</cp:revision>
  <dcterms:created xsi:type="dcterms:W3CDTF">2014-01-02T17:00:34Z</dcterms:created>
  <dcterms:modified xsi:type="dcterms:W3CDTF">2019-09-14T09:18:31Z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