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74" r:id="rId2"/>
    <p:sldId id="276" r:id="rId3"/>
    <p:sldId id="492" r:id="rId4"/>
    <p:sldId id="493" r:id="rId5"/>
    <p:sldId id="406" r:id="rId6"/>
    <p:sldId id="494" r:id="rId7"/>
    <p:sldId id="549" r:id="rId8"/>
    <p:sldId id="550" r:id="rId9"/>
    <p:sldId id="551" r:id="rId10"/>
    <p:sldId id="553" r:id="rId11"/>
    <p:sldId id="554" r:id="rId12"/>
    <p:sldId id="555" r:id="rId13"/>
    <p:sldId id="556" r:id="rId14"/>
    <p:sldId id="552" r:id="rId15"/>
    <p:sldId id="559" r:id="rId16"/>
    <p:sldId id="558" r:id="rId17"/>
    <p:sldId id="557" r:id="rId18"/>
    <p:sldId id="560" r:id="rId19"/>
    <p:sldId id="561" r:id="rId20"/>
    <p:sldId id="562" r:id="rId21"/>
    <p:sldId id="563" r:id="rId22"/>
    <p:sldId id="583" r:id="rId23"/>
    <p:sldId id="584" r:id="rId24"/>
    <p:sldId id="564" r:id="rId25"/>
    <p:sldId id="565" r:id="rId26"/>
    <p:sldId id="542" r:id="rId27"/>
    <p:sldId id="544" r:id="rId28"/>
    <p:sldId id="581" r:id="rId29"/>
    <p:sldId id="582" r:id="rId30"/>
    <p:sldId id="547" r:id="rId31"/>
    <p:sldId id="54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Simple Class Inheritance" id="{BC4A3995-4CED-4320-A673-95328C9C809D}">
          <p14:sldIdLst>
            <p14:sldId id="493"/>
            <p14:sldId id="406"/>
            <p14:sldId id="494"/>
            <p14:sldId id="549"/>
            <p14:sldId id="550"/>
          </p14:sldIdLst>
        </p14:section>
        <p14:section name="Using the Parent Members" id="{C9D798A7-38A6-465B-8663-3172385B6F9B}">
          <p14:sldIdLst>
            <p14:sldId id="551"/>
            <p14:sldId id="553"/>
            <p14:sldId id="554"/>
            <p14:sldId id="555"/>
            <p14:sldId id="556"/>
          </p14:sldIdLst>
        </p14:section>
        <p14:section name="Prototype Chains" id="{FD6DF50D-67F2-4527-BC2C-31FEB6DFE4A9}">
          <p14:sldIdLst>
            <p14:sldId id="552"/>
            <p14:sldId id="559"/>
            <p14:sldId id="558"/>
            <p14:sldId id="557"/>
            <p14:sldId id="560"/>
            <p14:sldId id="561"/>
            <p14:sldId id="562"/>
            <p14:sldId id="563"/>
            <p14:sldId id="583"/>
            <p14:sldId id="584"/>
            <p14:sldId id="564"/>
            <p14:sldId id="565"/>
          </p14:sldIdLst>
        </p14:section>
        <p14:section name="Conclusion" id="{10E03AB1-9AA8-4E86-9A64-D741901E50A2}">
          <p14:sldIdLst>
            <p14:sldId id="542"/>
            <p14:sldId id="544"/>
            <p14:sldId id="581"/>
            <p14:sldId id="582"/>
            <p14:sldId id="547"/>
            <p14:sldId id="5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20" autoAdjust="0"/>
  </p:normalViewPr>
  <p:slideViewPr>
    <p:cSldViewPr snapToGrid="0" showGuides="1">
      <p:cViewPr varScale="1">
        <p:scale>
          <a:sx n="120" d="100"/>
          <a:sy n="120" d="100"/>
        </p:scale>
        <p:origin x="180" y="102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11.09.2019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444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6973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378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8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508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984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71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15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dvance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3.png"/><Relationship Id="rId26" Type="http://schemas.openxmlformats.org/officeDocument/2006/relationships/image" Target="../media/image56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0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2.png"/><Relationship Id="rId22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0.gif"/><Relationship Id="rId4" Type="http://schemas.openxmlformats.org/officeDocument/2006/relationships/image" Target="../media/image57.jpeg"/><Relationship Id="rId9" Type="http://schemas.openxmlformats.org/officeDocument/2006/relationships/hyperlink" Target="https://www.lukanet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 fontScale="92500"/>
          </a:bodyPr>
          <a:lstStyle/>
          <a:p>
            <a:r>
              <a:rPr lang="en-US" dirty="0"/>
              <a:t>Class Inheritance, Prototypes, Prototype Chain, Code Reuse</a:t>
            </a: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Inheritance and Prototypes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8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59" y="2351427"/>
            <a:ext cx="2266786" cy="255927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Inheriting and Replacing </a:t>
            </a:r>
            <a:r>
              <a:rPr lang="en-US" noProof="1"/>
              <a:t>toString()</a:t>
            </a:r>
            <a:endParaRPr lang="bg-BG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219437" y="983403"/>
            <a:ext cx="7980365" cy="56622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class</a:t>
            </a:r>
            <a:r>
              <a:rPr lang="en-US" noProof="1"/>
              <a:t> </a:t>
            </a:r>
            <a:r>
              <a:rPr lang="en-US" noProof="1">
                <a:solidFill>
                  <a:schemeClr val="tx1"/>
                </a:solidFill>
              </a:rPr>
              <a:t>Person {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constructor</a:t>
            </a:r>
            <a:r>
              <a:rPr lang="en-US" noProof="1">
                <a:solidFill>
                  <a:schemeClr val="tx1"/>
                </a:solidFill>
              </a:rPr>
              <a:t>(name, email) {</a:t>
            </a:r>
          </a:p>
          <a:p>
            <a:r>
              <a:rPr lang="en-US" noProof="1">
                <a:solidFill>
                  <a:schemeClr val="tx1"/>
                </a:solidFill>
              </a:rPr>
              <a:t>    this.name = name;</a:t>
            </a:r>
          </a:p>
          <a:p>
            <a:r>
              <a:rPr lang="en-US" noProof="1">
                <a:solidFill>
                  <a:schemeClr val="tx1"/>
                </a:solidFill>
              </a:rPr>
              <a:t>    this.email = email;</a:t>
            </a:r>
          </a:p>
          <a:p>
            <a:r>
              <a:rPr lang="en-US" noProof="1">
                <a:solidFill>
                  <a:schemeClr val="tx1"/>
                </a:solidFill>
              </a:rPr>
              <a:t>  }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toString()</a:t>
            </a:r>
            <a:r>
              <a:rPr lang="en-US" noProof="1"/>
              <a:t> </a:t>
            </a:r>
            <a:r>
              <a:rPr lang="en-US" noProof="1">
                <a:solidFill>
                  <a:schemeClr val="tx1"/>
                </a:solidFill>
              </a:rPr>
              <a:t>{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tx1"/>
                </a:solidFill>
              </a:rPr>
              <a:t>let className = </a:t>
            </a:r>
            <a:r>
              <a:rPr lang="en-US" noProof="1">
                <a:solidFill>
                  <a:schemeClr val="bg1"/>
                </a:solidFill>
              </a:rPr>
              <a:t>this.constructor.name</a:t>
            </a:r>
            <a:r>
              <a:rPr lang="en-US" noProof="1"/>
              <a:t>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tx1"/>
                </a:solidFill>
              </a:rPr>
              <a:t>return `${className} (name: ${this.name},    email: ${this.email})`;</a:t>
            </a:r>
          </a:p>
          <a:p>
            <a:r>
              <a:rPr lang="en-US" noProof="1">
                <a:solidFill>
                  <a:schemeClr val="tx1"/>
                </a:solidFill>
              </a:rPr>
              <a:t>  }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772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Inheriting and Replacing </a:t>
            </a:r>
            <a:r>
              <a:rPr lang="en-US" noProof="1"/>
              <a:t>toString() - Teacher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77136" y="1260722"/>
            <a:ext cx="10651276" cy="53035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Teacher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Person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constructor</a:t>
            </a:r>
            <a:r>
              <a:rPr lang="en-US" dirty="0">
                <a:solidFill>
                  <a:schemeClr val="tx1"/>
                </a:solidFill>
              </a:rPr>
              <a:t>(name, email, subject)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super</a:t>
            </a:r>
            <a:r>
              <a:rPr lang="en-US" dirty="0">
                <a:solidFill>
                  <a:schemeClr val="tx1"/>
                </a:solidFill>
              </a:rPr>
              <a:t>(name, email);</a:t>
            </a:r>
          </a:p>
          <a:p>
            <a:r>
              <a:rPr lang="en-US" dirty="0">
                <a:solidFill>
                  <a:schemeClr val="tx1"/>
                </a:solidFill>
              </a:rPr>
              <a:t>    this.subject = subject;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toString() {</a:t>
            </a:r>
          </a:p>
          <a:p>
            <a:r>
              <a:rPr lang="en-US" dirty="0">
                <a:solidFill>
                  <a:schemeClr val="tx1"/>
                </a:solidFill>
              </a:rPr>
              <a:t>    let baseStr = </a:t>
            </a:r>
            <a:r>
              <a:rPr lang="en-US" dirty="0">
                <a:solidFill>
                  <a:schemeClr val="bg1"/>
                </a:solidFill>
              </a:rPr>
              <a:t>super.toString()</a:t>
            </a:r>
            <a:r>
              <a:rPr lang="en-US" dirty="0">
                <a:solidFill>
                  <a:schemeClr val="tx1"/>
                </a:solidFill>
              </a:rPr>
              <a:t>.slice(0, -1);</a:t>
            </a:r>
          </a:p>
          <a:p>
            <a:r>
              <a:rPr lang="en-US" dirty="0">
                <a:solidFill>
                  <a:schemeClr val="tx1"/>
                </a:solidFill>
              </a:rPr>
              <a:t>    return baseStr + `, subject: ${this.subject})`;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260159" y="3429000"/>
            <a:ext cx="4315477" cy="897391"/>
          </a:xfrm>
          <a:prstGeom prst="wedgeRoundRectCallout">
            <a:avLst>
              <a:gd name="adj1" fmla="val -61760"/>
              <a:gd name="adj2" fmla="val 596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 toString() from the base (parent) class</a:t>
            </a:r>
          </a:p>
        </p:txBody>
      </p:sp>
    </p:spTree>
    <p:extLst>
      <p:ext uri="{BB962C8B-B14F-4D97-AF65-F5344CB8AC3E}">
        <p14:creationId xmlns:p14="http://schemas.microsoft.com/office/powerpoint/2010/main" val="240608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Inheriting and Replacing </a:t>
            </a:r>
            <a:r>
              <a:rPr lang="en-US" sz="4000" noProof="1"/>
              <a:t>toString() - Student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77136" y="1260722"/>
            <a:ext cx="10651276" cy="54196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Student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Person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constructor</a:t>
            </a:r>
            <a:r>
              <a:rPr lang="en-US" dirty="0">
                <a:solidFill>
                  <a:schemeClr val="tx1"/>
                </a:solidFill>
              </a:rPr>
              <a:t>(name, email, course)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super</a:t>
            </a:r>
            <a:r>
              <a:rPr lang="en-US" dirty="0">
                <a:solidFill>
                  <a:schemeClr val="tx1"/>
                </a:solidFill>
              </a:rPr>
              <a:t>(name, email);</a:t>
            </a:r>
          </a:p>
          <a:p>
            <a:r>
              <a:rPr lang="en-US" dirty="0">
                <a:solidFill>
                  <a:schemeClr val="tx1"/>
                </a:solidFill>
              </a:rPr>
              <a:t>    this.course = course;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toString()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let baseStr = </a:t>
            </a:r>
            <a:r>
              <a:rPr lang="en-US" dirty="0">
                <a:solidFill>
                  <a:schemeClr val="bg1"/>
                </a:solidFill>
              </a:rPr>
              <a:t>super.toString()</a:t>
            </a:r>
            <a:r>
              <a:rPr lang="en-US" dirty="0">
                <a:solidFill>
                  <a:schemeClr val="tx1"/>
                </a:solidFill>
              </a:rPr>
              <a:t>.slice(0, -1);</a:t>
            </a:r>
          </a:p>
          <a:p>
            <a:r>
              <a:rPr lang="en-US" dirty="0">
                <a:solidFill>
                  <a:schemeClr val="tx1"/>
                </a:solidFill>
              </a:rPr>
              <a:t>    return baseStr + `, course: ${this.course})`;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6370520" y="3271347"/>
            <a:ext cx="3706353" cy="977381"/>
          </a:xfrm>
          <a:prstGeom prst="wedgeRoundRectCallout">
            <a:avLst>
              <a:gd name="adj1" fmla="val -61760"/>
              <a:gd name="adj2" fmla="val 596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 toString() from the base (parent) class</a:t>
            </a:r>
          </a:p>
        </p:txBody>
      </p:sp>
    </p:spTree>
    <p:extLst>
      <p:ext uri="{BB962C8B-B14F-4D97-AF65-F5344CB8AC3E}">
        <p14:creationId xmlns:p14="http://schemas.microsoft.com/office/powerpoint/2010/main" val="386589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Inheriting and Replacing </a:t>
            </a:r>
            <a:r>
              <a:rPr lang="en-US" noProof="1"/>
              <a:t>toString() - Usage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00936" y="1690017"/>
            <a:ext cx="1080367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Person</a:t>
            </a:r>
            <a:r>
              <a:rPr lang="en-US" dirty="0">
                <a:solidFill>
                  <a:schemeClr val="tx1"/>
                </a:solidFill>
              </a:rPr>
              <a:t>("Maria", "maria@gmail.com");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console.log('' +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Person (name: Maria, email: maria@gmail.com)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00936" y="3505796"/>
            <a:ext cx="1080367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new Teacher</a:t>
            </a:r>
            <a:r>
              <a:rPr lang="en-US" dirty="0">
                <a:solidFill>
                  <a:schemeClr val="tx1"/>
                </a:solidFill>
              </a:rPr>
              <a:t>("Ivan", "iv@yahoo.com", "PHP");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console.log('' +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Teacher (name: Ivan, email: iv@yahoo.com, subject: PHP)</a:t>
            </a:r>
          </a:p>
        </p:txBody>
      </p:sp>
    </p:spTree>
    <p:extLst>
      <p:ext uri="{BB962C8B-B14F-4D97-AF65-F5344CB8AC3E}">
        <p14:creationId xmlns:p14="http://schemas.microsoft.com/office/powerpoint/2010/main" val="129002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14362" y="4722813"/>
            <a:ext cx="10963275" cy="7683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The Prototype Chain</a:t>
            </a:r>
            <a:endParaRPr lang="bg-BG" sz="5400" b="1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614362" y="5491163"/>
            <a:ext cx="10963275" cy="4984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/>
              <a:t>How Does It Work?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37" y="867743"/>
            <a:ext cx="3601326" cy="360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0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039024"/>
          </a:xfrm>
        </p:spPr>
        <p:txBody>
          <a:bodyPr>
            <a:normAutofit fontScale="92500"/>
          </a:bodyPr>
          <a:lstStyle/>
          <a:p>
            <a:r>
              <a:rPr lang="en-US" dirty="0"/>
              <a:t>Every object in JS has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prototype</a:t>
            </a:r>
            <a:r>
              <a:rPr lang="en-US" dirty="0"/>
              <a:t> (template)</a:t>
            </a:r>
          </a:p>
          <a:p>
            <a:pPr lvl="1"/>
            <a:r>
              <a:rPr lang="en-US" dirty="0"/>
              <a:t>Internally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 browsers and </a:t>
            </a:r>
            <a:r>
              <a:rPr lang="en-US" noProof="1"/>
              <a:t>NodeJS</a:t>
            </a:r>
          </a:p>
          <a:p>
            <a:pPr lvl="1">
              <a:spcAft>
                <a:spcPts val="0"/>
              </a:spcAft>
            </a:pPr>
            <a:r>
              <a:rPr lang="en-US" dirty="0"/>
              <a:t>Properties not found in the object are looked up in the </a:t>
            </a:r>
            <a:br>
              <a:rPr lang="en-US" dirty="0"/>
            </a:br>
            <a:r>
              <a:rPr lang="en-US" dirty="0"/>
              <a:t>prototype</a:t>
            </a:r>
          </a:p>
          <a:p>
            <a:pPr marL="0" algn="r">
              <a:spcBef>
                <a:spcPts val="0"/>
              </a:spcBef>
            </a:pPr>
            <a:r>
              <a:rPr lang="en-US" dirty="0"/>
              <a:t>Can be obtained using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Object.getPrototypeOf(</a:t>
            </a:r>
            <a:r>
              <a:rPr lang="en-US" b="1" i="1" noProof="1">
                <a:solidFill>
                  <a:schemeClr val="bg1"/>
                </a:solidFill>
                <a:latin typeface="Consolas" panose="020B0609020204030204" pitchFamily="49" charset="0"/>
              </a:rPr>
              <a:t>obj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directly is deprecated </a:t>
            </a:r>
            <a:r>
              <a:rPr lang="en-US" dirty="0">
                <a:sym typeface="Wingdings" panose="05000000000000000000" pitchFamily="2" charset="2"/>
              </a:rPr>
              <a:t>and</a:t>
            </a:r>
            <a:r>
              <a:rPr lang="en-US" dirty="0"/>
              <a:t> should be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avoided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Prototypes in JavaScript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1313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Prototype Chain for JS Classes</a:t>
            </a:r>
            <a:endParaRPr lang="bg-BG" dirty="0"/>
          </a:p>
        </p:txBody>
      </p:sp>
      <p:cxnSp>
        <p:nvCxnSpPr>
          <p:cNvPr id="6" name="Straight Arrow Connector 35"/>
          <p:cNvCxnSpPr>
            <a:endCxn id="36" idx="3"/>
          </p:cNvCxnSpPr>
          <p:nvPr/>
        </p:nvCxnSpPr>
        <p:spPr>
          <a:xfrm flipH="1">
            <a:off x="4741813" y="4458761"/>
            <a:ext cx="459365" cy="0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Arrow Connector 35"/>
          <p:cNvCxnSpPr>
            <a:stCxn id="21" idx="2"/>
          </p:cNvCxnSpPr>
          <p:nvPr/>
        </p:nvCxnSpPr>
        <p:spPr>
          <a:xfrm rot="10800000" flipV="1">
            <a:off x="7462228" y="3246784"/>
            <a:ext cx="1176751" cy="401577"/>
          </a:xfrm>
          <a:prstGeom prst="bentConnector3">
            <a:avLst>
              <a:gd name="adj1" fmla="val 50000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Arrow Connector 35"/>
          <p:cNvCxnSpPr>
            <a:stCxn id="28" idx="2"/>
            <a:endCxn id="13" idx="2"/>
          </p:cNvCxnSpPr>
          <p:nvPr/>
        </p:nvCxnSpPr>
        <p:spPr>
          <a:xfrm rot="10800000">
            <a:off x="6696265" y="5336340"/>
            <a:ext cx="1960063" cy="689036"/>
          </a:xfrm>
          <a:prstGeom prst="bentConnector2">
            <a:avLst/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" name="Group 8"/>
          <p:cNvGrpSpPr/>
          <p:nvPr/>
        </p:nvGrpSpPr>
        <p:grpSpPr>
          <a:xfrm>
            <a:off x="5201178" y="2373718"/>
            <a:ext cx="2557172" cy="3145023"/>
            <a:chOff x="3803084" y="1566154"/>
            <a:chExt cx="2943428" cy="2981842"/>
          </a:xfrm>
        </p:grpSpPr>
        <p:sp>
          <p:nvSpPr>
            <p:cNvPr id="10" name="Rectangle: Rounded Corners 22"/>
            <p:cNvSpPr/>
            <p:nvPr/>
          </p:nvSpPr>
          <p:spPr>
            <a:xfrm>
              <a:off x="3803084" y="1566154"/>
              <a:ext cx="2943428" cy="2981842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25038" y="1676437"/>
              <a:ext cx="2280619" cy="45082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sz="2600" noProof="1">
                  <a:solidFill>
                    <a:schemeClr val="bg1"/>
                  </a:solidFill>
                </a:rPr>
                <a:t>Person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3972638" y="4050212"/>
              <a:ext cx="304800" cy="304800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51355" y="3937442"/>
              <a:ext cx="2145288" cy="43761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115069" y="2280235"/>
              <a:ext cx="2299518" cy="390865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5" name="Rectangle: Rounded Corners 13"/>
            <p:cNvSpPr/>
            <p:nvPr/>
          </p:nvSpPr>
          <p:spPr>
            <a:xfrm>
              <a:off x="4125039" y="2811627"/>
              <a:ext cx="2299516" cy="388965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4125037" y="3324262"/>
              <a:ext cx="2451438" cy="489510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529876" y="1145007"/>
            <a:ext cx="2670910" cy="2485537"/>
            <a:chOff x="7820668" y="1121938"/>
            <a:chExt cx="2921944" cy="2482339"/>
          </a:xfrm>
        </p:grpSpPr>
        <p:sp>
          <p:nvSpPr>
            <p:cNvPr id="18" name="Rectangle: Rounded Corners 6"/>
            <p:cNvSpPr/>
            <p:nvPr/>
          </p:nvSpPr>
          <p:spPr>
            <a:xfrm>
              <a:off x="7820668" y="1121938"/>
              <a:ext cx="2921944" cy="2482339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88613" y="1225940"/>
              <a:ext cx="2225288" cy="49748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sz="2600" noProof="1">
                  <a:solidFill>
                    <a:schemeClr val="bg1"/>
                  </a:solidFill>
                </a:rPr>
                <a:t>Teacher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79523" y="3033624"/>
              <a:ext cx="2137070" cy="47935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7940024" y="3068011"/>
              <a:ext cx="306001" cy="306001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Rectangle: Rounded Corners 13"/>
            <p:cNvSpPr/>
            <p:nvPr/>
          </p:nvSpPr>
          <p:spPr>
            <a:xfrm>
              <a:off x="8175535" y="1789888"/>
              <a:ext cx="2238367" cy="437193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  <p:sp>
          <p:nvSpPr>
            <p:cNvPr id="23" name="Rectangle: Rounded Corners 13"/>
            <p:cNvSpPr/>
            <p:nvPr/>
          </p:nvSpPr>
          <p:spPr>
            <a:xfrm>
              <a:off x="8175535" y="2324919"/>
              <a:ext cx="2297043" cy="539172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529876" y="4010652"/>
            <a:ext cx="2670908" cy="2397689"/>
            <a:chOff x="7820668" y="1121938"/>
            <a:chExt cx="2921944" cy="2482339"/>
          </a:xfrm>
        </p:grpSpPr>
        <p:sp>
          <p:nvSpPr>
            <p:cNvPr id="25" name="Rectangle: Rounded Corners 6"/>
            <p:cNvSpPr/>
            <p:nvPr/>
          </p:nvSpPr>
          <p:spPr>
            <a:xfrm>
              <a:off x="7820668" y="1121938"/>
              <a:ext cx="2921944" cy="2482339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175535" y="1217305"/>
              <a:ext cx="2238367" cy="506122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sz="2600" noProof="1">
                  <a:solidFill>
                    <a:schemeClr val="bg1"/>
                  </a:solidFill>
                </a:rPr>
                <a:t>Student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403919" y="2992865"/>
              <a:ext cx="2009983" cy="501463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959004" y="3054791"/>
              <a:ext cx="306000" cy="306001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Rectangle: Rounded Corners 13"/>
            <p:cNvSpPr/>
            <p:nvPr/>
          </p:nvSpPr>
          <p:spPr>
            <a:xfrm>
              <a:off x="8175535" y="1818794"/>
              <a:ext cx="2238367" cy="462636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course</a:t>
              </a:r>
            </a:p>
          </p:txBody>
        </p:sp>
        <p:sp>
          <p:nvSpPr>
            <p:cNvPr id="30" name="Rectangle: Rounded Corners 13"/>
            <p:cNvSpPr/>
            <p:nvPr/>
          </p:nvSpPr>
          <p:spPr>
            <a:xfrm>
              <a:off x="8175536" y="2391377"/>
              <a:ext cx="2238367" cy="472713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323876" y="1417709"/>
            <a:ext cx="2586629" cy="792218"/>
            <a:chOff x="2409707" y="1052646"/>
            <a:chExt cx="1600200" cy="684667"/>
          </a:xfrm>
        </p:grpSpPr>
        <p:sp>
          <p:nvSpPr>
            <p:cNvPr id="32" name="Rectangle: Rounded Corners 67"/>
            <p:cNvSpPr/>
            <p:nvPr/>
          </p:nvSpPr>
          <p:spPr>
            <a:xfrm>
              <a:off x="2409707" y="1052646"/>
              <a:ext cx="1600200" cy="684667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08480" y="1142324"/>
              <a:ext cx="1428624" cy="48989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noProof="1">
                  <a:solidFill>
                    <a:schemeClr val="bg1"/>
                  </a:solidFill>
                </a:rPr>
                <a:t>Object{…}</a:t>
              </a:r>
            </a:p>
          </p:txBody>
        </p:sp>
      </p:grpSp>
      <p:cxnSp>
        <p:nvCxnSpPr>
          <p:cNvPr id="34" name="Straight Arrow Connector 35"/>
          <p:cNvCxnSpPr>
            <a:stCxn id="38" idx="2"/>
            <a:endCxn id="33" idx="1"/>
          </p:cNvCxnSpPr>
          <p:nvPr/>
        </p:nvCxnSpPr>
        <p:spPr>
          <a:xfrm rot="10800000" flipH="1">
            <a:off x="2250273" y="1804901"/>
            <a:ext cx="233263" cy="3390571"/>
          </a:xfrm>
          <a:prstGeom prst="bentConnector3">
            <a:avLst>
              <a:gd name="adj1" fmla="val -98001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 34"/>
          <p:cNvGrpSpPr/>
          <p:nvPr/>
        </p:nvGrpSpPr>
        <p:grpSpPr>
          <a:xfrm>
            <a:off x="2155183" y="3394224"/>
            <a:ext cx="2586630" cy="2129074"/>
            <a:chOff x="3803084" y="1566154"/>
            <a:chExt cx="2545296" cy="1699829"/>
          </a:xfrm>
        </p:grpSpPr>
        <p:sp>
          <p:nvSpPr>
            <p:cNvPr id="36" name="Rectangle: Rounded Corners 72"/>
            <p:cNvSpPr/>
            <p:nvPr/>
          </p:nvSpPr>
          <p:spPr>
            <a:xfrm>
              <a:off x="3803084" y="1566154"/>
              <a:ext cx="2545296" cy="1699829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60192" y="1695265"/>
              <a:ext cx="2248372" cy="978482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noProof="1">
                  <a:solidFill>
                    <a:schemeClr val="bg1"/>
                  </a:solidFill>
                </a:rPr>
                <a:t>Function.</a:t>
              </a:r>
              <a:br>
                <a:rPr lang="en-US" noProof="1">
                  <a:solidFill>
                    <a:schemeClr val="bg2"/>
                  </a:solidFill>
                </a:rPr>
              </a:br>
              <a:r>
                <a:rPr lang="en-US" noProof="1">
                  <a:solidFill>
                    <a:schemeClr val="bg1"/>
                  </a:solidFill>
                </a:rPr>
                <a:t>__proto__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3896655" y="2906183"/>
              <a:ext cx="233131" cy="196134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207987" y="2779366"/>
              <a:ext cx="1985984" cy="38925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498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Classes have a prototype (a parent function)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Prototypes form a </a:t>
            </a:r>
            <a:r>
              <a:rPr lang="en-US" b="1" dirty="0">
                <a:solidFill>
                  <a:schemeClr val="bg1"/>
                </a:solidFill>
              </a:rPr>
              <a:t>prototype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chain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Chain (for Classes)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2811" y="2566741"/>
            <a:ext cx="10323939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>
                <a:solidFill>
                  <a:schemeClr val="tx1"/>
                </a:solidFill>
              </a:rPr>
              <a:t>Object.getPrototypeOf(</a:t>
            </a:r>
            <a:r>
              <a:rPr lang="en-US" noProof="1"/>
              <a:t>Teacher</a:t>
            </a:r>
            <a:r>
              <a:rPr lang="en-US" noProof="1">
                <a:solidFill>
                  <a:schemeClr val="tx1"/>
                </a:solidFill>
              </a:rPr>
              <a:t>) == </a:t>
            </a:r>
            <a:r>
              <a:rPr lang="en-US" noProof="1"/>
              <a:t>Person</a:t>
            </a:r>
          </a:p>
          <a:p>
            <a:pPr indent="-380762"/>
            <a:r>
              <a:rPr lang="en-US" i="1" noProof="1">
                <a:solidFill>
                  <a:schemeClr val="accent2"/>
                </a:solidFill>
              </a:rPr>
              <a:t>// true (class prototype holds the parent class)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12810" y="5224862"/>
            <a:ext cx="1032394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>
                <a:solidFill>
                  <a:schemeClr val="tx1"/>
                </a:solidFill>
              </a:rPr>
              <a:t>Object.</a:t>
            </a:r>
            <a:r>
              <a:rPr lang="en-US" noProof="1"/>
              <a:t>getPrototypeOf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/>
              <a:t>Person</a:t>
            </a:r>
            <a:r>
              <a:rPr lang="en-US" noProof="1">
                <a:solidFill>
                  <a:schemeClr val="tx1"/>
                </a:solidFill>
              </a:rPr>
              <a:t>) == </a:t>
            </a:r>
            <a:r>
              <a:rPr lang="en-US" noProof="1"/>
              <a:t>Function.prototype</a:t>
            </a:r>
            <a:r>
              <a:rPr lang="en-US" noProof="1">
                <a:solidFill>
                  <a:schemeClr val="tx1"/>
                </a:solidFill>
              </a:rPr>
              <a:t>; </a:t>
            </a:r>
            <a:r>
              <a:rPr lang="en-US" i="1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2811" y="3886200"/>
            <a:ext cx="1032394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/>
              <a:t>Teacher.__proto__ </a:t>
            </a:r>
            <a:r>
              <a:rPr lang="en-US" noProof="1">
                <a:solidFill>
                  <a:schemeClr val="tx1"/>
                </a:solidFill>
              </a:rPr>
              <a:t>== </a:t>
            </a:r>
            <a:r>
              <a:rPr lang="en-US" noProof="1"/>
              <a:t>Person</a:t>
            </a:r>
            <a:r>
              <a:rPr lang="en-US" noProof="1">
                <a:solidFill>
                  <a:schemeClr val="tx1"/>
                </a:solidFill>
              </a:rPr>
              <a:t>; </a:t>
            </a:r>
            <a:r>
              <a:rPr lang="en-US" i="1" noProof="1">
                <a:solidFill>
                  <a:schemeClr val="accent2"/>
                </a:solidFill>
              </a:rPr>
              <a:t>// true</a:t>
            </a:r>
          </a:p>
          <a:p>
            <a:pPr indent="-380762"/>
            <a:r>
              <a:rPr lang="en-US" i="1" noProof="1">
                <a:solidFill>
                  <a:schemeClr val="accent2"/>
                </a:solidFill>
              </a:rPr>
              <a:t>// The same as the above (unofficial property)</a:t>
            </a:r>
          </a:p>
        </p:txBody>
      </p:sp>
    </p:spTree>
    <p:extLst>
      <p:ext uri="{BB962C8B-B14F-4D97-AF65-F5344CB8AC3E}">
        <p14:creationId xmlns:p14="http://schemas.microsoft.com/office/powerpoint/2010/main" val="182434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677971" y="1121144"/>
            <a:ext cx="10317263" cy="5276048"/>
          </a:xfrm>
        </p:spPr>
        <p:txBody>
          <a:bodyPr>
            <a:normAutofit fontScale="92500"/>
          </a:bodyPr>
          <a:lstStyle/>
          <a:p>
            <a:pPr>
              <a:spcBef>
                <a:spcPts val="1200"/>
              </a:spcBef>
            </a:pPr>
            <a:r>
              <a:rPr lang="en-US" sz="2900" dirty="0">
                <a:latin typeface="+mj-lt"/>
              </a:rPr>
              <a:t>Prototypes in </a:t>
            </a:r>
            <a:r>
              <a:rPr lang="en-US" sz="2900" b="1" dirty="0">
                <a:solidFill>
                  <a:schemeClr val="bg1"/>
                </a:solidFill>
                <a:latin typeface="+mj-lt"/>
              </a:rPr>
              <a:t>classes / functions</a:t>
            </a:r>
          </a:p>
          <a:p>
            <a:pPr lvl="1"/>
            <a:r>
              <a:rPr lang="en-US" sz="2900" dirty="0">
                <a:latin typeface="+mj-lt"/>
              </a:rPr>
              <a:t>Classes use their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latin typeface="+mj-lt"/>
              </a:rPr>
              <a:t>to resolve methods / properties</a:t>
            </a:r>
          </a:p>
          <a:p>
            <a:pPr lvl="2">
              <a:buClr>
                <a:schemeClr val="tx1"/>
              </a:buClr>
            </a:pP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latin typeface="+mj-lt"/>
              </a:rPr>
              <a:t>holds the parent class / function</a:t>
            </a:r>
          </a:p>
          <a:p>
            <a:pPr lvl="1"/>
            <a:r>
              <a:rPr lang="en-US" sz="2900" dirty="0">
                <a:latin typeface="+mj-lt"/>
              </a:rPr>
              <a:t>Classes have also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prototype</a:t>
            </a:r>
            <a:r>
              <a:rPr lang="en-US" sz="2900" dirty="0">
                <a:latin typeface="+mj-lt"/>
              </a:rPr>
              <a:t> object used to create n</a:t>
            </a:r>
            <a:r>
              <a:rPr lang="bg-BG" sz="2900" dirty="0">
                <a:latin typeface="+mj-lt"/>
              </a:rPr>
              <a:t>е</a:t>
            </a:r>
            <a:r>
              <a:rPr lang="en-US" sz="2900" dirty="0">
                <a:latin typeface="+mj-lt"/>
              </a:rPr>
              <a:t>w </a:t>
            </a:r>
            <a:br>
              <a:rPr lang="en-US" sz="2900" dirty="0">
                <a:latin typeface="+mj-lt"/>
              </a:rPr>
            </a:br>
            <a:r>
              <a:rPr lang="en-US" sz="2900" dirty="0">
                <a:latin typeface="+mj-lt"/>
              </a:rPr>
              <a:t>objects</a:t>
            </a:r>
          </a:p>
          <a:p>
            <a:pPr lvl="2">
              <a:spcBef>
                <a:spcPts val="0"/>
              </a:spcBef>
            </a:pPr>
            <a:r>
              <a:rPr lang="en-US" sz="2900" dirty="0">
                <a:latin typeface="+mj-lt"/>
              </a:rPr>
              <a:t>Assigned to</a:t>
            </a:r>
            <a:r>
              <a:rPr lang="en-US" sz="29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latin typeface="+mj-lt"/>
              </a:rPr>
              <a:t>of each new object</a:t>
            </a:r>
          </a:p>
          <a:p>
            <a:pPr>
              <a:spcBef>
                <a:spcPts val="1200"/>
              </a:spcBef>
            </a:pPr>
            <a:r>
              <a:rPr lang="en-US" sz="2900" dirty="0">
                <a:latin typeface="+mj-lt"/>
              </a:rPr>
              <a:t>Prototypes in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objects</a:t>
            </a:r>
          </a:p>
          <a:p>
            <a:pPr lvl="1"/>
            <a:r>
              <a:rPr lang="en-US" sz="2900" dirty="0">
                <a:latin typeface="+mj-lt"/>
              </a:rPr>
              <a:t>Objects use their</a:t>
            </a:r>
            <a:r>
              <a:rPr lang="en-US" sz="29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sz="2900" dirty="0">
                <a:latin typeface="Consolas" panose="020B0609020204030204" pitchFamily="49" charset="0"/>
              </a:rPr>
              <a:t> </a:t>
            </a:r>
            <a:r>
              <a:rPr lang="en-US" sz="2900" dirty="0">
                <a:latin typeface="+mj-lt"/>
              </a:rPr>
              <a:t>to resolve methods / properties</a:t>
            </a:r>
          </a:p>
          <a:p>
            <a:pPr lvl="1"/>
            <a:r>
              <a:rPr lang="en-US" sz="2900" dirty="0">
                <a:latin typeface="+mj-lt"/>
              </a:rPr>
              <a:t>Objects do not have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prototype</a:t>
            </a:r>
            <a:r>
              <a:rPr lang="en-US" sz="2900" dirty="0">
                <a:latin typeface="+mj-lt"/>
              </a:rPr>
              <a:t> object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Prototypes in Classes and Objects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0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Instantiation (Create New Object)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8" name="Straight Arrow Connector 35"/>
          <p:cNvCxnSpPr>
            <a:stCxn id="13" idx="2"/>
            <a:endCxn id="30" idx="3"/>
          </p:cNvCxnSpPr>
          <p:nvPr/>
        </p:nvCxnSpPr>
        <p:spPr>
          <a:xfrm rot="10800000">
            <a:off x="3749040" y="2041829"/>
            <a:ext cx="939662" cy="1448111"/>
          </a:xfrm>
          <a:prstGeom prst="bentConnector3">
            <a:avLst>
              <a:gd name="adj1" fmla="val 50000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Arrow Connector 35"/>
          <p:cNvCxnSpPr>
            <a:stCxn id="22" idx="2"/>
            <a:endCxn id="11" idx="3"/>
          </p:cNvCxnSpPr>
          <p:nvPr/>
        </p:nvCxnSpPr>
        <p:spPr>
          <a:xfrm rot="10800000">
            <a:off x="7094188" y="2472491"/>
            <a:ext cx="1407613" cy="949279"/>
          </a:xfrm>
          <a:prstGeom prst="bentConnector3">
            <a:avLst>
              <a:gd name="adj1" fmla="val 50000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" name="Group 9"/>
          <p:cNvGrpSpPr/>
          <p:nvPr/>
        </p:nvGrpSpPr>
        <p:grpSpPr>
          <a:xfrm>
            <a:off x="4605588" y="1143000"/>
            <a:ext cx="2488599" cy="2658979"/>
            <a:chOff x="3803084" y="1566154"/>
            <a:chExt cx="2943428" cy="2981842"/>
          </a:xfrm>
        </p:grpSpPr>
        <p:sp>
          <p:nvSpPr>
            <p:cNvPr id="11" name="Rectangle: Rounded Corners 22"/>
            <p:cNvSpPr/>
            <p:nvPr/>
          </p:nvSpPr>
          <p:spPr>
            <a:xfrm>
              <a:off x="3803084" y="1566154"/>
              <a:ext cx="2943428" cy="2981842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noProof="1">
                  <a:solidFill>
                    <a:schemeClr val="bg1"/>
                  </a:solidFill>
                </a:rPr>
                <a:t>Person</a:t>
              </a:r>
            </a:p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901388" y="4045667"/>
              <a:ext cx="304800" cy="304800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84272" y="3936884"/>
              <a:ext cx="2332991" cy="51239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15" name="Rectangle: Rounded Corners 13"/>
            <p:cNvSpPr/>
            <p:nvPr/>
          </p:nvSpPr>
          <p:spPr>
            <a:xfrm>
              <a:off x="3901387" y="2111856"/>
              <a:ext cx="2713683" cy="473063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3901387" y="2695321"/>
              <a:ext cx="2713683" cy="502328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  <p:sp>
          <p:nvSpPr>
            <p:cNvPr id="17" name="Rectangle: Rounded Corners 13"/>
            <p:cNvSpPr/>
            <p:nvPr/>
          </p:nvSpPr>
          <p:spPr>
            <a:xfrm>
              <a:off x="3901387" y="3302093"/>
              <a:ext cx="2713684" cy="539370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96809" y="1157507"/>
            <a:ext cx="2599285" cy="2694660"/>
            <a:chOff x="7820668" y="1121938"/>
            <a:chExt cx="2921944" cy="2482339"/>
          </a:xfrm>
        </p:grpSpPr>
        <p:sp>
          <p:nvSpPr>
            <p:cNvPr id="19" name="Rectangle: Rounded Corners 6"/>
            <p:cNvSpPr/>
            <p:nvPr/>
          </p:nvSpPr>
          <p:spPr>
            <a:xfrm>
              <a:off x="7820668" y="1121938"/>
              <a:ext cx="2921944" cy="2482339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343109" y="2990711"/>
              <a:ext cx="2182709" cy="52746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7938692" y="3054791"/>
              <a:ext cx="306000" cy="306001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Rectangle: Rounded Corners 13"/>
            <p:cNvSpPr/>
            <p:nvPr/>
          </p:nvSpPr>
          <p:spPr>
            <a:xfrm>
              <a:off x="8063616" y="1634986"/>
              <a:ext cx="2462203" cy="557943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  <p:sp>
          <p:nvSpPr>
            <p:cNvPr id="24" name="Rectangle: Rounded Corners 13"/>
            <p:cNvSpPr/>
            <p:nvPr/>
          </p:nvSpPr>
          <p:spPr>
            <a:xfrm>
              <a:off x="8063616" y="2324919"/>
              <a:ext cx="2462204" cy="539172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46213" y="3141283"/>
            <a:ext cx="2302826" cy="736890"/>
            <a:chOff x="2409707" y="1052646"/>
            <a:chExt cx="1600200" cy="684667"/>
          </a:xfrm>
        </p:grpSpPr>
        <p:sp>
          <p:nvSpPr>
            <p:cNvPr id="26" name="Rectangle: Rounded Corners 67"/>
            <p:cNvSpPr/>
            <p:nvPr/>
          </p:nvSpPr>
          <p:spPr>
            <a:xfrm>
              <a:off x="2409707" y="1052646"/>
              <a:ext cx="1600200" cy="684667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23268" y="1171487"/>
              <a:ext cx="1367537" cy="44077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400" noProof="1">
                  <a:solidFill>
                    <a:schemeClr val="bg1"/>
                  </a:solidFill>
                </a:rPr>
                <a:t>Object{…}</a:t>
              </a:r>
            </a:p>
          </p:txBody>
        </p:sp>
      </p:grpSp>
      <p:cxnSp>
        <p:nvCxnSpPr>
          <p:cNvPr id="28" name="Straight Arrow Connector 35"/>
          <p:cNvCxnSpPr>
            <a:stCxn id="32" idx="2"/>
            <a:endCxn id="26" idx="1"/>
          </p:cNvCxnSpPr>
          <p:nvPr/>
        </p:nvCxnSpPr>
        <p:spPr>
          <a:xfrm rot="10800000" flipV="1">
            <a:off x="1446214" y="2528460"/>
            <a:ext cx="86227" cy="981267"/>
          </a:xfrm>
          <a:prstGeom prst="bentConnector3">
            <a:avLst>
              <a:gd name="adj1" fmla="val 588368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9" name="Group 28"/>
          <p:cNvGrpSpPr/>
          <p:nvPr/>
        </p:nvGrpSpPr>
        <p:grpSpPr>
          <a:xfrm>
            <a:off x="1446213" y="1144800"/>
            <a:ext cx="2302827" cy="1794056"/>
            <a:chOff x="3803084" y="1566154"/>
            <a:chExt cx="2545296" cy="1699829"/>
          </a:xfrm>
        </p:grpSpPr>
        <p:sp>
          <p:nvSpPr>
            <p:cNvPr id="30" name="Rectangle: Rounded Corners 72"/>
            <p:cNvSpPr/>
            <p:nvPr/>
          </p:nvSpPr>
          <p:spPr>
            <a:xfrm>
              <a:off x="3803084" y="1566154"/>
              <a:ext cx="2545296" cy="1699829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27112" y="1685741"/>
              <a:ext cx="2254546" cy="91423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600" noProof="1">
                  <a:solidFill>
                    <a:schemeClr val="bg1"/>
                  </a:solidFill>
                </a:rPr>
                <a:t>Function.</a:t>
              </a:r>
              <a:br>
                <a:rPr lang="en-US" sz="2600" noProof="1">
                  <a:solidFill>
                    <a:schemeClr val="bg1"/>
                  </a:solidFill>
                </a:rPr>
              </a:br>
              <a:r>
                <a:rPr lang="en-US" sz="2600" noProof="1">
                  <a:solidFill>
                    <a:schemeClr val="bg1"/>
                  </a:solidFill>
                </a:rPr>
                <a:t>__proto__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3898390" y="2724743"/>
              <a:ext cx="304800" cy="304800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71762" y="2676014"/>
              <a:ext cx="1909896" cy="47337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028109" y="3982439"/>
            <a:ext cx="3643555" cy="2827869"/>
            <a:chOff x="4605585" y="4413109"/>
            <a:chExt cx="2488597" cy="1973261"/>
          </a:xfrm>
        </p:grpSpPr>
        <p:sp>
          <p:nvSpPr>
            <p:cNvPr id="36" name="Rectangle: Rounded Corners 63"/>
            <p:cNvSpPr/>
            <p:nvPr/>
          </p:nvSpPr>
          <p:spPr>
            <a:xfrm>
              <a:off x="4605585" y="4413109"/>
              <a:ext cx="2488597" cy="1973261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4806728" y="6023524"/>
              <a:ext cx="212977" cy="257701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185932" y="5969139"/>
              <a:ext cx="1733256" cy="35626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</p:grpSp>
      <p:sp>
        <p:nvSpPr>
          <p:cNvPr id="39" name="Rectangle: Rounded Corners 13"/>
          <p:cNvSpPr/>
          <p:nvPr/>
        </p:nvSpPr>
        <p:spPr>
          <a:xfrm>
            <a:off x="4284323" y="4540550"/>
            <a:ext cx="3131134" cy="446773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</a:rPr>
              <a:t>'Ivan'</a:t>
            </a:r>
          </a:p>
        </p:txBody>
      </p:sp>
      <p:sp>
        <p:nvSpPr>
          <p:cNvPr id="40" name="Rectangle: Rounded Corners 13"/>
          <p:cNvSpPr/>
          <p:nvPr/>
        </p:nvSpPr>
        <p:spPr>
          <a:xfrm>
            <a:off x="4284323" y="5093259"/>
            <a:ext cx="3131129" cy="4604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</a:rPr>
              <a:t>'ivan@email.cx'</a:t>
            </a:r>
          </a:p>
        </p:txBody>
      </p:sp>
      <p:sp>
        <p:nvSpPr>
          <p:cNvPr id="41" name="Rectangle: Rounded Corners 13"/>
          <p:cNvSpPr/>
          <p:nvPr/>
        </p:nvSpPr>
        <p:spPr>
          <a:xfrm>
            <a:off x="4284323" y="5619789"/>
            <a:ext cx="3131129" cy="4604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</a:rPr>
              <a:t>'Biology'</a:t>
            </a:r>
          </a:p>
        </p:txBody>
      </p:sp>
      <p:sp>
        <p:nvSpPr>
          <p:cNvPr id="6" name="Rectangle 5"/>
          <p:cNvSpPr/>
          <p:nvPr/>
        </p:nvSpPr>
        <p:spPr>
          <a:xfrm>
            <a:off x="4429688" y="3994590"/>
            <a:ext cx="28920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</a:rPr>
              <a:t>Teacher (instance)</a:t>
            </a:r>
          </a:p>
        </p:txBody>
      </p:sp>
      <p:sp>
        <p:nvSpPr>
          <p:cNvPr id="2" name="Rectangle 1"/>
          <p:cNvSpPr/>
          <p:nvPr/>
        </p:nvSpPr>
        <p:spPr>
          <a:xfrm>
            <a:off x="8861560" y="1248890"/>
            <a:ext cx="174227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</a:rPr>
              <a:t>Teacher</a:t>
            </a:r>
          </a:p>
        </p:txBody>
      </p:sp>
    </p:spTree>
    <p:extLst>
      <p:ext uri="{BB962C8B-B14F-4D97-AF65-F5344CB8AC3E}">
        <p14:creationId xmlns:p14="http://schemas.microsoft.com/office/powerpoint/2010/main" val="123891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59259E-6 L 2.29167E-6 -0.41273 " pathEditMode="relative" rAng="0" ptsTypes="AA">
                                      <p:cBhvr>
                                        <p:cTn id="13" dur="2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2.29167E-6 -0.41227 " pathEditMode="relative" rAng="0" ptsTypes="AA">
                                      <p:cBhvr>
                                        <p:cTn id="19" dur="2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0.30403 -0.51968 " pathEditMode="relative" rAng="0" ptsTypes="AA">
                                      <p:cBhvr>
                                        <p:cTn id="25" dur="2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95" y="-2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89130" y="1380841"/>
            <a:ext cx="8182463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Simple Inheritance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Accessing Parent Members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Prototype Chains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Instantiation (Create New Object)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6" name="Straight Arrow Connector 35"/>
          <p:cNvCxnSpPr>
            <a:stCxn id="11" idx="2"/>
            <a:endCxn id="28" idx="3"/>
          </p:cNvCxnSpPr>
          <p:nvPr/>
        </p:nvCxnSpPr>
        <p:spPr>
          <a:xfrm rot="10800000">
            <a:off x="3743667" y="2077239"/>
            <a:ext cx="987187" cy="1574527"/>
          </a:xfrm>
          <a:prstGeom prst="bentConnector3">
            <a:avLst>
              <a:gd name="adj1" fmla="val 50000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Arrow Connector 35"/>
          <p:cNvCxnSpPr>
            <a:stCxn id="20" idx="2"/>
            <a:endCxn id="9" idx="3"/>
          </p:cNvCxnSpPr>
          <p:nvPr/>
        </p:nvCxnSpPr>
        <p:spPr>
          <a:xfrm rot="10800000">
            <a:off x="7113187" y="2589875"/>
            <a:ext cx="1252803" cy="557268"/>
          </a:xfrm>
          <a:prstGeom prst="bentConnector3">
            <a:avLst>
              <a:gd name="adj1" fmla="val 50000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 7"/>
          <p:cNvGrpSpPr/>
          <p:nvPr/>
        </p:nvGrpSpPr>
        <p:grpSpPr>
          <a:xfrm>
            <a:off x="4624589" y="1202315"/>
            <a:ext cx="2488597" cy="2775119"/>
            <a:chOff x="3803084" y="1566154"/>
            <a:chExt cx="2943428" cy="2981842"/>
          </a:xfrm>
        </p:grpSpPr>
        <p:sp>
          <p:nvSpPr>
            <p:cNvPr id="9" name="Rectangle: Rounded Corners 22"/>
            <p:cNvSpPr/>
            <p:nvPr/>
          </p:nvSpPr>
          <p:spPr>
            <a:xfrm>
              <a:off x="3803084" y="1566154"/>
              <a:ext cx="2943428" cy="2981842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33812" y="1660315"/>
              <a:ext cx="1681970" cy="441218"/>
            </a:xfrm>
            <a:prstGeom prst="rect">
              <a:avLst/>
            </a:prstGeom>
            <a:ln>
              <a:noFill/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sz="2600" noProof="1">
                  <a:solidFill>
                    <a:schemeClr val="bg1"/>
                  </a:solidFill>
                </a:rPr>
                <a:t>Person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928769" y="4045667"/>
              <a:ext cx="304800" cy="304800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12068" y="3969560"/>
              <a:ext cx="2332992" cy="47323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13" name="Rectangle: Rounded Corners 13"/>
            <p:cNvSpPr/>
            <p:nvPr/>
          </p:nvSpPr>
          <p:spPr>
            <a:xfrm>
              <a:off x="3989350" y="2116142"/>
              <a:ext cx="2639409" cy="546778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3989350" y="2730960"/>
              <a:ext cx="2639409" cy="544631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  <p:sp>
          <p:nvSpPr>
            <p:cNvPr id="15" name="Rectangle: Rounded Corners 13"/>
            <p:cNvSpPr/>
            <p:nvPr/>
          </p:nvSpPr>
          <p:spPr>
            <a:xfrm>
              <a:off x="3989346" y="3352161"/>
              <a:ext cx="2639415" cy="539370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249423" y="1238575"/>
            <a:ext cx="2599283" cy="2271354"/>
            <a:chOff x="7820668" y="1121938"/>
            <a:chExt cx="2921944" cy="2482339"/>
          </a:xfrm>
        </p:grpSpPr>
        <p:sp>
          <p:nvSpPr>
            <p:cNvPr id="17" name="Rectangle: Rounded Corners 6"/>
            <p:cNvSpPr/>
            <p:nvPr/>
          </p:nvSpPr>
          <p:spPr>
            <a:xfrm>
              <a:off x="7820668" y="1121938"/>
              <a:ext cx="2921944" cy="2482339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4908" y="1148883"/>
              <a:ext cx="1800886" cy="461664"/>
            </a:xfrm>
            <a:prstGeom prst="rect">
              <a:avLst/>
            </a:prstGeom>
            <a:ln>
              <a:noFill/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sz="2600" noProof="1">
                  <a:solidFill>
                    <a:schemeClr val="bg1"/>
                  </a:solidFill>
                </a:rPr>
                <a:t>Teacher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56115" y="2937238"/>
              <a:ext cx="2217342" cy="57261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7951704" y="3054791"/>
              <a:ext cx="306000" cy="306001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Rectangle: Rounded Corners 13"/>
            <p:cNvSpPr/>
            <p:nvPr/>
          </p:nvSpPr>
          <p:spPr>
            <a:xfrm>
              <a:off x="8117246" y="1637491"/>
              <a:ext cx="2456211" cy="535030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  <p:sp>
          <p:nvSpPr>
            <p:cNvPr id="22" name="Rectangle: Rounded Corners 13"/>
            <p:cNvSpPr/>
            <p:nvPr/>
          </p:nvSpPr>
          <p:spPr>
            <a:xfrm>
              <a:off x="8117246" y="2285293"/>
              <a:ext cx="2462203" cy="539172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445222" y="3249587"/>
            <a:ext cx="2298444" cy="732473"/>
            <a:chOff x="2409707" y="1052646"/>
            <a:chExt cx="1600200" cy="684667"/>
          </a:xfrm>
        </p:grpSpPr>
        <p:sp>
          <p:nvSpPr>
            <p:cNvPr id="24" name="Rectangle: Rounded Corners 67"/>
            <p:cNvSpPr/>
            <p:nvPr/>
          </p:nvSpPr>
          <p:spPr>
            <a:xfrm>
              <a:off x="2409707" y="1052646"/>
              <a:ext cx="1600200" cy="684667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43564" y="1184815"/>
              <a:ext cx="1355158" cy="430992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sz="2600" noProof="1">
                  <a:solidFill>
                    <a:schemeClr val="bg1"/>
                  </a:solidFill>
                </a:rPr>
                <a:t>Object{…}</a:t>
              </a:r>
            </a:p>
          </p:txBody>
        </p:sp>
      </p:grpSp>
      <p:cxnSp>
        <p:nvCxnSpPr>
          <p:cNvPr id="26" name="Straight Arrow Connector 35"/>
          <p:cNvCxnSpPr>
            <a:stCxn id="30" idx="2"/>
            <a:endCxn id="24" idx="1"/>
          </p:cNvCxnSpPr>
          <p:nvPr/>
        </p:nvCxnSpPr>
        <p:spPr>
          <a:xfrm rot="10800000" flipV="1">
            <a:off x="1445222" y="2629436"/>
            <a:ext cx="86866" cy="986388"/>
          </a:xfrm>
          <a:prstGeom prst="bentConnector3">
            <a:avLst>
              <a:gd name="adj1" fmla="val 584775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 26"/>
          <p:cNvGrpSpPr/>
          <p:nvPr/>
        </p:nvGrpSpPr>
        <p:grpSpPr>
          <a:xfrm>
            <a:off x="1446214" y="1197330"/>
            <a:ext cx="2297452" cy="1759815"/>
            <a:chOff x="3803084" y="1566154"/>
            <a:chExt cx="2545296" cy="1699829"/>
          </a:xfrm>
        </p:grpSpPr>
        <p:sp>
          <p:nvSpPr>
            <p:cNvPr id="28" name="Rectangle: Rounded Corners 72"/>
            <p:cNvSpPr/>
            <p:nvPr/>
          </p:nvSpPr>
          <p:spPr>
            <a:xfrm>
              <a:off x="3803084" y="1566154"/>
              <a:ext cx="2545296" cy="1699829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08689" y="1646277"/>
              <a:ext cx="2324487" cy="84563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sz="2600" noProof="1">
                  <a:solidFill>
                    <a:schemeClr val="bg1"/>
                  </a:solidFill>
                </a:rPr>
                <a:t>Function.</a:t>
              </a:r>
              <a:br>
                <a:rPr lang="en-US" sz="2600" noProof="1">
                  <a:solidFill>
                    <a:schemeClr val="bg1"/>
                  </a:solidFill>
                </a:rPr>
              </a:br>
              <a:r>
                <a:rPr lang="en-US" sz="2600" noProof="1">
                  <a:solidFill>
                    <a:schemeClr val="bg1"/>
                  </a:solidFill>
                </a:rPr>
                <a:t>__proto__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3898222" y="2847788"/>
              <a:ext cx="203312" cy="203312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216359" y="2685030"/>
              <a:ext cx="2016818" cy="44878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958414" y="3977434"/>
            <a:ext cx="3643555" cy="2619144"/>
            <a:chOff x="4259601" y="3977434"/>
            <a:chExt cx="3643555" cy="2619144"/>
          </a:xfrm>
        </p:grpSpPr>
        <p:sp>
          <p:nvSpPr>
            <p:cNvPr id="34" name="Rectangle: Rounded Corners 63"/>
            <p:cNvSpPr/>
            <p:nvPr/>
          </p:nvSpPr>
          <p:spPr>
            <a:xfrm>
              <a:off x="4259601" y="3977434"/>
              <a:ext cx="3643555" cy="2619144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070668" y="6252896"/>
              <a:ext cx="257701" cy="257701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71585" y="6098966"/>
              <a:ext cx="2375335" cy="43202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37" name="Rectangle: Rounded Corners 13"/>
            <p:cNvSpPr/>
            <p:nvPr/>
          </p:nvSpPr>
          <p:spPr>
            <a:xfrm>
              <a:off x="4615787" y="4483003"/>
              <a:ext cx="3131134" cy="462288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'Ivan'</a:t>
              </a:r>
            </a:p>
          </p:txBody>
        </p:sp>
        <p:sp>
          <p:nvSpPr>
            <p:cNvPr id="38" name="Rectangle: Rounded Corners 13"/>
            <p:cNvSpPr/>
            <p:nvPr/>
          </p:nvSpPr>
          <p:spPr>
            <a:xfrm>
              <a:off x="4615792" y="5020652"/>
              <a:ext cx="3131129" cy="460472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'ivan@email.cx'</a:t>
              </a:r>
            </a:p>
          </p:txBody>
        </p:sp>
        <p:sp>
          <p:nvSpPr>
            <p:cNvPr id="39" name="Rectangle: Rounded Corners 13"/>
            <p:cNvSpPr/>
            <p:nvPr/>
          </p:nvSpPr>
          <p:spPr>
            <a:xfrm>
              <a:off x="4631559" y="5563132"/>
              <a:ext cx="3131129" cy="460472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'Biology'</a:t>
              </a:r>
            </a:p>
          </p:txBody>
        </p:sp>
      </p:grpSp>
      <p:cxnSp>
        <p:nvCxnSpPr>
          <p:cNvPr id="40" name="Straight Connector 9"/>
          <p:cNvCxnSpPr>
            <a:stCxn id="35" idx="2"/>
          </p:cNvCxnSpPr>
          <p:nvPr/>
        </p:nvCxnSpPr>
        <p:spPr>
          <a:xfrm rot="10800000" flipH="1">
            <a:off x="8769480" y="3437357"/>
            <a:ext cx="779585" cy="2944390"/>
          </a:xfrm>
          <a:prstGeom prst="bentConnector4">
            <a:avLst>
              <a:gd name="adj1" fmla="val -158494"/>
              <a:gd name="adj2" fmla="val 85209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ctangle 41"/>
          <p:cNvSpPr/>
          <p:nvPr/>
        </p:nvSpPr>
        <p:spPr>
          <a:xfrm>
            <a:off x="8502094" y="3996041"/>
            <a:ext cx="269926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</a:rPr>
              <a:t>Teacher (instance)</a:t>
            </a:r>
          </a:p>
        </p:txBody>
      </p:sp>
    </p:spTree>
    <p:extLst>
      <p:ext uri="{BB962C8B-B14F-4D97-AF65-F5344CB8AC3E}">
        <p14:creationId xmlns:p14="http://schemas.microsoft.com/office/powerpoint/2010/main" val="189083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81481E-6 L -0.30312 -4.81481E-6 " pathEditMode="relative" rAng="0" ptsTypes="AA">
                                      <p:cBhvr>
                                        <p:cTn id="9" dur="2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5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Chain for JS Objects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31949" y="1750976"/>
            <a:ext cx="3172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Teacher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(instance)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535437" y="2895600"/>
            <a:ext cx="3074344" cy="1542496"/>
            <a:chOff x="3960812" y="3276600"/>
            <a:chExt cx="3074344" cy="1542496"/>
          </a:xfrm>
        </p:grpSpPr>
        <p:sp>
          <p:nvSpPr>
            <p:cNvPr id="8" name="Rectangle: Rounded Corners 6"/>
            <p:cNvSpPr/>
            <p:nvPr/>
          </p:nvSpPr>
          <p:spPr>
            <a:xfrm>
              <a:off x="3960812" y="3276600"/>
              <a:ext cx="3074344" cy="1542496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856861" y="4133294"/>
              <a:ext cx="1832439" cy="52322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427249" y="4269610"/>
              <a:ext cx="321960" cy="306000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ctangle: Rounded Corners 13"/>
            <p:cNvSpPr/>
            <p:nvPr/>
          </p:nvSpPr>
          <p:spPr>
            <a:xfrm>
              <a:off x="4334186" y="3465357"/>
              <a:ext cx="2355114" cy="539172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430268" y="2395339"/>
            <a:ext cx="3074344" cy="2543018"/>
            <a:chOff x="8457309" y="4038600"/>
            <a:chExt cx="3074344" cy="2543018"/>
          </a:xfrm>
        </p:grpSpPr>
        <p:sp>
          <p:nvSpPr>
            <p:cNvPr id="13" name="Rectangle: Rounded Corners 6"/>
            <p:cNvSpPr/>
            <p:nvPr/>
          </p:nvSpPr>
          <p:spPr>
            <a:xfrm>
              <a:off x="8457309" y="4038600"/>
              <a:ext cx="3074344" cy="2543018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353358" y="5895816"/>
              <a:ext cx="1951837" cy="52322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8923746" y="6032132"/>
              <a:ext cx="321960" cy="306000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8830685" y="5322190"/>
              <a:ext cx="2474510" cy="466456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  <p:sp>
          <p:nvSpPr>
            <p:cNvPr id="17" name="Rectangle: Rounded Corners 13"/>
            <p:cNvSpPr/>
            <p:nvPr/>
          </p:nvSpPr>
          <p:spPr>
            <a:xfrm>
              <a:off x="8830682" y="4222011"/>
              <a:ext cx="2474512" cy="448380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8" name="Rectangle: Rounded Corners 13"/>
            <p:cNvSpPr/>
            <p:nvPr/>
          </p:nvSpPr>
          <p:spPr>
            <a:xfrm>
              <a:off x="8830683" y="4777560"/>
              <a:ext cx="2474511" cy="449884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60412" y="2895600"/>
            <a:ext cx="3074344" cy="1542496"/>
            <a:chOff x="3960812" y="3276600"/>
            <a:chExt cx="3074344" cy="1542496"/>
          </a:xfrm>
        </p:grpSpPr>
        <p:sp>
          <p:nvSpPr>
            <p:cNvPr id="20" name="Rectangle: Rounded Corners 6"/>
            <p:cNvSpPr/>
            <p:nvPr/>
          </p:nvSpPr>
          <p:spPr>
            <a:xfrm>
              <a:off x="3960812" y="3276600"/>
              <a:ext cx="3074344" cy="1542496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56861" y="4133294"/>
              <a:ext cx="1832439" cy="52322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4427249" y="4269610"/>
              <a:ext cx="321960" cy="306000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Rectangle: Rounded Corners 13"/>
            <p:cNvSpPr/>
            <p:nvPr/>
          </p:nvSpPr>
          <p:spPr>
            <a:xfrm>
              <a:off x="4334186" y="3465357"/>
              <a:ext cx="2355114" cy="539172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cxnSp>
        <p:nvCxnSpPr>
          <p:cNvPr id="24" name="Straight Connector 21"/>
          <p:cNvCxnSpPr>
            <a:stCxn id="15" idx="2"/>
            <a:endCxn id="8" idx="3"/>
          </p:cNvCxnSpPr>
          <p:nvPr/>
        </p:nvCxnSpPr>
        <p:spPr>
          <a:xfrm rot="10800000">
            <a:off x="7609781" y="3666849"/>
            <a:ext cx="1286924" cy="875023"/>
          </a:xfrm>
          <a:prstGeom prst="bentConnector3">
            <a:avLst>
              <a:gd name="adj1" fmla="val 50000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6"/>
          <p:cNvCxnSpPr>
            <a:stCxn id="10" idx="2"/>
            <a:endCxn id="20" idx="3"/>
          </p:cNvCxnSpPr>
          <p:nvPr/>
        </p:nvCxnSpPr>
        <p:spPr>
          <a:xfrm rot="10800000">
            <a:off x="3834756" y="3666848"/>
            <a:ext cx="1167118" cy="374762"/>
          </a:xfrm>
          <a:prstGeom prst="bentConnector3">
            <a:avLst>
              <a:gd name="adj1" fmla="val 54974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TextBox 25"/>
          <p:cNvSpPr txBox="1"/>
          <p:nvPr/>
        </p:nvSpPr>
        <p:spPr>
          <a:xfrm>
            <a:off x="4341812" y="2273012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Teacher.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prototype</a:t>
            </a:r>
            <a:endParaRPr lang="en-US" sz="2800" noProof="1">
              <a:solidFill>
                <a:srgbClr val="FBEEDC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6772" y="2218726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Person.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prototype</a:t>
            </a:r>
            <a:endParaRPr lang="en-US" sz="2800" noProof="1">
              <a:solidFill>
                <a:srgbClr val="FBEEDC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Arrow: Up 7"/>
          <p:cNvSpPr/>
          <p:nvPr/>
        </p:nvSpPr>
        <p:spPr>
          <a:xfrm>
            <a:off x="9613480" y="5069349"/>
            <a:ext cx="609600" cy="609600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632516" y="5699727"/>
            <a:ext cx="2596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</a:rPr>
              <a:t>Property lookup</a:t>
            </a:r>
            <a:endParaRPr lang="en-US" sz="2800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5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6" grpId="0"/>
      <p:bldP spid="27" grpId="0"/>
      <p:bldP spid="29" grpId="0" animBg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and Class Prototype Chain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4" name="TextBox 44">
            <a:extLst>
              <a:ext uri="{FF2B5EF4-FFF2-40B4-BE49-F238E27FC236}">
                <a16:creationId xmlns:a16="http://schemas.microsoft.com/office/drawing/2014/main" id="{C025806F-21B0-4D8D-A6F9-A20DC9FDDC73}"/>
              </a:ext>
            </a:extLst>
          </p:cNvPr>
          <p:cNvSpPr txBox="1"/>
          <p:nvPr/>
        </p:nvSpPr>
        <p:spPr>
          <a:xfrm>
            <a:off x="4554728" y="104902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extend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2654D7F-BEB8-4A6E-9881-8CF8B71AB508}"/>
              </a:ext>
            </a:extLst>
          </p:cNvPr>
          <p:cNvGrpSpPr/>
          <p:nvPr/>
        </p:nvGrpSpPr>
        <p:grpSpPr>
          <a:xfrm>
            <a:off x="513259" y="1310630"/>
            <a:ext cx="11165481" cy="4397773"/>
            <a:chOff x="259229" y="1309295"/>
            <a:chExt cx="11165481" cy="4397773"/>
          </a:xfrm>
        </p:grpSpPr>
        <p:grpSp>
          <p:nvGrpSpPr>
            <p:cNvPr id="7" name="Group 6"/>
            <p:cNvGrpSpPr/>
            <p:nvPr/>
          </p:nvGrpSpPr>
          <p:grpSpPr>
            <a:xfrm>
              <a:off x="4442830" y="3231133"/>
              <a:ext cx="3074344" cy="1542496"/>
              <a:chOff x="3960812" y="3276600"/>
              <a:chExt cx="3074344" cy="1542496"/>
            </a:xfrm>
          </p:grpSpPr>
          <p:sp>
            <p:nvSpPr>
              <p:cNvPr id="8" name="Rectangle: Rounded Corners 6"/>
              <p:cNvSpPr/>
              <p:nvPr/>
            </p:nvSpPr>
            <p:spPr>
              <a:xfrm>
                <a:off x="3960812" y="3276600"/>
                <a:ext cx="3074344" cy="1542496"/>
              </a:xfrm>
              <a:prstGeom prst="roundRect">
                <a:avLst>
                  <a:gd name="adj" fmla="val 5385"/>
                </a:avLst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56861" y="4133294"/>
                <a:ext cx="1832439" cy="523220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__proto__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427249" y="4269610"/>
                <a:ext cx="321960" cy="306000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2800" b="1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Rectangle: Rounded Corners 13"/>
              <p:cNvSpPr/>
              <p:nvPr/>
            </p:nvSpPr>
            <p:spPr>
              <a:xfrm>
                <a:off x="4334186" y="3465357"/>
                <a:ext cx="2355114" cy="539172"/>
              </a:xfrm>
              <a:prstGeom prst="roundRect">
                <a:avLst>
                  <a:gd name="adj" fmla="val 5319"/>
                </a:avLst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600" b="1" noProof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toString()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8350366" y="2395471"/>
              <a:ext cx="3074344" cy="2588009"/>
              <a:chOff x="8457309" y="4038600"/>
              <a:chExt cx="3074344" cy="2543018"/>
            </a:xfrm>
          </p:grpSpPr>
          <p:sp>
            <p:nvSpPr>
              <p:cNvPr id="13" name="Rectangle: Rounded Corners 6"/>
              <p:cNvSpPr/>
              <p:nvPr/>
            </p:nvSpPr>
            <p:spPr>
              <a:xfrm>
                <a:off x="8457309" y="4038600"/>
                <a:ext cx="3074344" cy="2543018"/>
              </a:xfrm>
              <a:prstGeom prst="roundRect">
                <a:avLst>
                  <a:gd name="adj" fmla="val 5385"/>
                </a:avLst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353358" y="5895816"/>
                <a:ext cx="1951837" cy="523220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__proto__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8923746" y="6032132"/>
                <a:ext cx="321960" cy="306000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2800" b="1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Rectangle: Rounded Corners 13"/>
              <p:cNvSpPr/>
              <p:nvPr/>
            </p:nvSpPr>
            <p:spPr>
              <a:xfrm>
                <a:off x="8830685" y="5322190"/>
                <a:ext cx="2474510" cy="466456"/>
              </a:xfrm>
              <a:prstGeom prst="roundRect">
                <a:avLst>
                  <a:gd name="adj" fmla="val 5319"/>
                </a:avLst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subject</a:t>
                </a:r>
              </a:p>
            </p:txBody>
          </p:sp>
          <p:sp>
            <p:nvSpPr>
              <p:cNvPr id="17" name="Rectangle: Rounded Corners 13"/>
              <p:cNvSpPr/>
              <p:nvPr/>
            </p:nvSpPr>
            <p:spPr>
              <a:xfrm>
                <a:off x="8830682" y="4222011"/>
                <a:ext cx="2474512" cy="448380"/>
              </a:xfrm>
              <a:prstGeom prst="roundRect">
                <a:avLst>
                  <a:gd name="adj" fmla="val 5319"/>
                </a:avLst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name</a:t>
                </a:r>
              </a:p>
            </p:txBody>
          </p:sp>
          <p:sp>
            <p:nvSpPr>
              <p:cNvPr id="18" name="Rectangle: Rounded Corners 13"/>
              <p:cNvSpPr/>
              <p:nvPr/>
            </p:nvSpPr>
            <p:spPr>
              <a:xfrm>
                <a:off x="8830683" y="4777560"/>
                <a:ext cx="2474511" cy="449884"/>
              </a:xfrm>
              <a:prstGeom prst="roundRect">
                <a:avLst>
                  <a:gd name="adj" fmla="val 5319"/>
                </a:avLst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email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55269" y="3207156"/>
              <a:ext cx="3074344" cy="1542496"/>
              <a:chOff x="3960812" y="3276600"/>
              <a:chExt cx="3074344" cy="1542496"/>
            </a:xfrm>
          </p:grpSpPr>
          <p:sp>
            <p:nvSpPr>
              <p:cNvPr id="20" name="Rectangle: Rounded Corners 6"/>
              <p:cNvSpPr/>
              <p:nvPr/>
            </p:nvSpPr>
            <p:spPr>
              <a:xfrm>
                <a:off x="3960812" y="3276600"/>
                <a:ext cx="3074344" cy="1542496"/>
              </a:xfrm>
              <a:prstGeom prst="roundRect">
                <a:avLst>
                  <a:gd name="adj" fmla="val 5385"/>
                </a:avLst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856861" y="4133294"/>
                <a:ext cx="1832439" cy="523220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__proto__</a:t>
                </a: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427249" y="4269610"/>
                <a:ext cx="321960" cy="306000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2800" b="1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Rectangle: Rounded Corners 13"/>
              <p:cNvSpPr/>
              <p:nvPr/>
            </p:nvSpPr>
            <p:spPr>
              <a:xfrm>
                <a:off x="4334186" y="3465357"/>
                <a:ext cx="2355114" cy="539172"/>
              </a:xfrm>
              <a:prstGeom prst="roundRect">
                <a:avLst>
                  <a:gd name="adj" fmla="val 5319"/>
                </a:avLst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600" b="1" noProof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toString()</a:t>
                </a:r>
              </a:p>
            </p:txBody>
          </p:sp>
        </p:grpSp>
        <p:cxnSp>
          <p:nvCxnSpPr>
            <p:cNvPr id="24" name="Straight Connector 21"/>
            <p:cNvCxnSpPr>
              <a:cxnSpLocks/>
              <a:stCxn id="15" idx="2"/>
              <a:endCxn id="8" idx="3"/>
            </p:cNvCxnSpPr>
            <p:nvPr/>
          </p:nvCxnSpPr>
          <p:spPr>
            <a:xfrm rot="10800000">
              <a:off x="7517175" y="4002382"/>
              <a:ext cx="1299629" cy="577599"/>
            </a:xfrm>
            <a:prstGeom prst="bentConnector3">
              <a:avLst>
                <a:gd name="adj1" fmla="val 50000"/>
              </a:avLst>
            </a:prstGeom>
            <a:solidFill>
              <a:srgbClr val="F0A22E">
                <a:alpha val="25098"/>
              </a:srgbClr>
            </a:solidFill>
            <a:ln w="50800">
              <a:solidFill>
                <a:srgbClr val="F3CD60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Connector 26"/>
            <p:cNvCxnSpPr>
              <a:stCxn id="10" idx="2"/>
              <a:endCxn id="20" idx="3"/>
            </p:cNvCxnSpPr>
            <p:nvPr/>
          </p:nvCxnSpPr>
          <p:spPr>
            <a:xfrm rot="10800000">
              <a:off x="3629613" y="3978405"/>
              <a:ext cx="1279654" cy="398739"/>
            </a:xfrm>
            <a:prstGeom prst="bentConnector3">
              <a:avLst>
                <a:gd name="adj1" fmla="val 50000"/>
              </a:avLst>
            </a:prstGeom>
            <a:solidFill>
              <a:srgbClr val="F0A22E">
                <a:alpha val="25098"/>
              </a:srgbClr>
            </a:solidFill>
            <a:ln w="50800">
              <a:solidFill>
                <a:srgbClr val="F3CD60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249205" y="2608545"/>
              <a:ext cx="35365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Teacher.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prototype</a:t>
              </a:r>
              <a:endParaRPr lang="en-US" sz="2800" noProof="1">
                <a:solidFill>
                  <a:srgbClr val="FBEEDC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1629" y="2530282"/>
              <a:ext cx="3339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Person.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prototype</a:t>
              </a:r>
              <a:endParaRPr lang="en-US" sz="2800" noProof="1">
                <a:solidFill>
                  <a:srgbClr val="FBEEDC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DCE0FAC-D384-4174-80E3-F3A2956236D3}"/>
                </a:ext>
              </a:extLst>
            </p:cNvPr>
            <p:cNvGrpSpPr/>
            <p:nvPr/>
          </p:nvGrpSpPr>
          <p:grpSpPr>
            <a:xfrm>
              <a:off x="4124378" y="1619664"/>
              <a:ext cx="3756235" cy="4081756"/>
              <a:chOff x="4330455" y="2323951"/>
              <a:chExt cx="3478856" cy="3266420"/>
            </a:xfrm>
            <a:noFill/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640DABCE-715C-4DF2-8181-9DABB8306744}"/>
                  </a:ext>
                </a:extLst>
              </p:cNvPr>
              <p:cNvSpPr/>
              <p:nvPr/>
            </p:nvSpPr>
            <p:spPr>
              <a:xfrm>
                <a:off x="4330455" y="2323951"/>
                <a:ext cx="3478856" cy="3266420"/>
              </a:xfrm>
              <a:prstGeom prst="roundRect">
                <a:avLst>
                  <a:gd name="adj" fmla="val 5385"/>
                </a:avLst>
              </a:prstGeom>
              <a:grpFill/>
              <a:ln w="57150">
                <a:solidFill>
                  <a:srgbClr val="F3CD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4" name="TextBox 102">
                <a:extLst>
                  <a:ext uri="{FF2B5EF4-FFF2-40B4-BE49-F238E27FC236}">
                    <a16:creationId xmlns:a16="http://schemas.microsoft.com/office/drawing/2014/main" id="{EA3321DE-9B94-4DEB-8E4E-0B3A92AEBC1D}"/>
                  </a:ext>
                </a:extLst>
              </p:cNvPr>
              <p:cNvSpPr txBox="1"/>
              <p:nvPr/>
            </p:nvSpPr>
            <p:spPr>
              <a:xfrm>
                <a:off x="4718841" y="2498131"/>
                <a:ext cx="2612412" cy="41870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b="1" noProof="1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Teacher </a:t>
                </a:r>
                <a:r>
                  <a:rPr lang="en-US" sz="2000" b="1" noProof="1">
                    <a:solidFill>
                      <a:schemeClr val="bg1"/>
                    </a:solidFill>
                    <a:latin typeface="Consolas" panose="020B0609020204030204" pitchFamily="49" charset="0"/>
                  </a:rPr>
                  <a:t>(class)</a:t>
                </a:r>
                <a:endParaRPr lang="en-US" sz="2800" b="1" noProof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31" name="TextBox 64">
              <a:extLst>
                <a:ext uri="{FF2B5EF4-FFF2-40B4-BE49-F238E27FC236}">
                  <a16:creationId xmlns:a16="http://schemas.microsoft.com/office/drawing/2014/main" id="{9E8B6CFA-824D-4523-9A97-672951781A63}"/>
                </a:ext>
              </a:extLst>
            </p:cNvPr>
            <p:cNvSpPr txBox="1"/>
            <p:nvPr/>
          </p:nvSpPr>
          <p:spPr>
            <a:xfrm>
              <a:off x="8252047" y="1755838"/>
              <a:ext cx="31726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Teacher </a:t>
              </a:r>
              <a:r>
                <a:rPr lang="en-US" sz="20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(instance)</a:t>
              </a:r>
              <a:endParaRPr lang="en-US" sz="2800" b="1" noProof="1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0FB6E4C-4EDC-41FE-9EC5-15165FBC28DF}"/>
                </a:ext>
              </a:extLst>
            </p:cNvPr>
            <p:cNvSpPr/>
            <p:nvPr/>
          </p:nvSpPr>
          <p:spPr>
            <a:xfrm>
              <a:off x="259229" y="1639424"/>
              <a:ext cx="3668015" cy="4067644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85">
              <a:extLst>
                <a:ext uri="{FF2B5EF4-FFF2-40B4-BE49-F238E27FC236}">
                  <a16:creationId xmlns:a16="http://schemas.microsoft.com/office/drawing/2014/main" id="{E8023EC4-5941-434E-89F9-068D41573087}"/>
                </a:ext>
              </a:extLst>
            </p:cNvPr>
            <p:cNvSpPr txBox="1"/>
            <p:nvPr/>
          </p:nvSpPr>
          <p:spPr>
            <a:xfrm>
              <a:off x="8885878" y="1309295"/>
              <a:ext cx="1905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new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64818FF-A6FA-41F7-93F4-4CBBCBB2A376}"/>
                </a:ext>
              </a:extLst>
            </p:cNvPr>
            <p:cNvSpPr txBox="1"/>
            <p:nvPr/>
          </p:nvSpPr>
          <p:spPr>
            <a:xfrm>
              <a:off x="805166" y="1866252"/>
              <a:ext cx="25523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Person </a:t>
              </a:r>
              <a:r>
                <a:rPr lang="en-US" sz="20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(class)</a:t>
              </a:r>
              <a:endPara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cxnSp>
          <p:nvCxnSpPr>
            <p:cNvPr id="47" name="Straight Connector 127">
              <a:extLst>
                <a:ext uri="{FF2B5EF4-FFF2-40B4-BE49-F238E27FC236}">
                  <a16:creationId xmlns:a16="http://schemas.microsoft.com/office/drawing/2014/main" id="{07824963-F6D5-4C70-8EF3-BC211F0C312D}"/>
                </a:ext>
              </a:extLst>
            </p:cNvPr>
            <p:cNvCxnSpPr>
              <a:cxnSpLocks/>
              <a:stCxn id="51" idx="4"/>
              <a:endCxn id="33" idx="2"/>
            </p:cNvCxnSpPr>
            <p:nvPr/>
          </p:nvCxnSpPr>
          <p:spPr>
            <a:xfrm rot="5400000">
              <a:off x="3536473" y="3893312"/>
              <a:ext cx="370520" cy="3256992"/>
            </a:xfrm>
            <a:prstGeom prst="bentConnector3">
              <a:avLst>
                <a:gd name="adj1" fmla="val 292602"/>
              </a:avLst>
            </a:prstGeom>
            <a:solidFill>
              <a:srgbClr val="F0A22E">
                <a:alpha val="25098"/>
              </a:srgbClr>
            </a:solidFill>
            <a:ln w="50800">
              <a:solidFill>
                <a:srgbClr val="F3CD60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850C188-FA99-4F77-A256-D2358A75DBDB}"/>
                </a:ext>
              </a:extLst>
            </p:cNvPr>
            <p:cNvSpPr/>
            <p:nvPr/>
          </p:nvSpPr>
          <p:spPr>
            <a:xfrm>
              <a:off x="1568263" y="4894232"/>
              <a:ext cx="21278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__</a:t>
              </a:r>
              <a:r>
                <a:rPr lang="en-US" sz="2800" b="1" dirty="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proto</a:t>
              </a:r>
              <a:r>
                <a:rPr lang="en-US" b="1" dirty="0"/>
                <a:t>__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DB0B9B3-B09F-46BF-A278-D2C4A2F25D9D}"/>
                </a:ext>
              </a:extLst>
            </p:cNvPr>
            <p:cNvSpPr/>
            <p:nvPr/>
          </p:nvSpPr>
          <p:spPr>
            <a:xfrm>
              <a:off x="1138650" y="5030548"/>
              <a:ext cx="321960" cy="306000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4489C09-B68D-4650-8D99-44904CBECD22}"/>
                </a:ext>
              </a:extLst>
            </p:cNvPr>
            <p:cNvSpPr/>
            <p:nvPr/>
          </p:nvSpPr>
          <p:spPr>
            <a:xfrm>
              <a:off x="5618862" y="4894232"/>
              <a:ext cx="21278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__</a:t>
              </a:r>
              <a:r>
                <a:rPr lang="en-US" sz="2800" b="1" dirty="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proto</a:t>
              </a:r>
              <a:r>
                <a:rPr lang="en-US" b="1" dirty="0"/>
                <a:t>__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46575C5-7798-4DAB-95FA-CC65B582764D}"/>
                </a:ext>
              </a:extLst>
            </p:cNvPr>
            <p:cNvSpPr/>
            <p:nvPr/>
          </p:nvSpPr>
          <p:spPr>
            <a:xfrm>
              <a:off x="5189249" y="5030548"/>
              <a:ext cx="321960" cy="306000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19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Prototype Chain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DCDC1FF-61FF-4F39-99F0-522FF7B8AE06}"/>
              </a:ext>
            </a:extLst>
          </p:cNvPr>
          <p:cNvGrpSpPr/>
          <p:nvPr/>
        </p:nvGrpSpPr>
        <p:grpSpPr>
          <a:xfrm>
            <a:off x="8278768" y="2667000"/>
            <a:ext cx="3074344" cy="1847058"/>
            <a:chOff x="4494212" y="1686580"/>
            <a:chExt cx="3074344" cy="1847058"/>
          </a:xfrm>
          <a:noFill/>
        </p:grpSpPr>
        <p:sp>
          <p:nvSpPr>
            <p:cNvPr id="40" name="Rectangle: Rounded Corners 6">
              <a:extLst>
                <a:ext uri="{FF2B5EF4-FFF2-40B4-BE49-F238E27FC236}">
                  <a16:creationId xmlns:a16="http://schemas.microsoft.com/office/drawing/2014/main" id="{A5D464B6-530D-4879-AF58-8C2273010CBC}"/>
                </a:ext>
              </a:extLst>
            </p:cNvPr>
            <p:cNvSpPr/>
            <p:nvPr/>
          </p:nvSpPr>
          <p:spPr>
            <a:xfrm>
              <a:off x="4494212" y="1686580"/>
              <a:ext cx="3074344" cy="1847058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5AB9E9-EEBD-496C-93AF-8220B96D52EF}"/>
                </a:ext>
              </a:extLst>
            </p:cNvPr>
            <p:cNvSpPr txBox="1"/>
            <p:nvPr/>
          </p:nvSpPr>
          <p:spPr>
            <a:xfrm>
              <a:off x="4656851" y="1686580"/>
              <a:ext cx="1646470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Teacher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E587FEF-B6E3-4C58-AE00-B57ADE67A0E2}"/>
                </a:ext>
              </a:extLst>
            </p:cNvPr>
            <p:cNvSpPr/>
            <p:nvPr/>
          </p:nvSpPr>
          <p:spPr>
            <a:xfrm>
              <a:off x="5390262" y="2847836"/>
              <a:ext cx="2127842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b="1" dirty="0"/>
                <a:t>__</a:t>
              </a:r>
              <a:r>
                <a:rPr lang="en-US" sz="2800" b="1" dirty="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proto</a:t>
              </a:r>
              <a:r>
                <a:rPr lang="en-US" b="1" dirty="0"/>
                <a:t>__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4F4ACDE-6BB6-4D8E-B8AC-3F92009FDF16}"/>
                </a:ext>
              </a:extLst>
            </p:cNvPr>
            <p:cNvSpPr/>
            <p:nvPr/>
          </p:nvSpPr>
          <p:spPr>
            <a:xfrm>
              <a:off x="4960649" y="2984152"/>
              <a:ext cx="321960" cy="30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: Rounded Corners 13">
              <a:extLst>
                <a:ext uri="{FF2B5EF4-FFF2-40B4-BE49-F238E27FC236}">
                  <a16:creationId xmlns:a16="http://schemas.microsoft.com/office/drawing/2014/main" id="{E46CF3BE-0595-46FC-8DCC-B41123CBD778}"/>
                </a:ext>
              </a:extLst>
            </p:cNvPr>
            <p:cNvSpPr/>
            <p:nvPr/>
          </p:nvSpPr>
          <p:spPr>
            <a:xfrm>
              <a:off x="4867588" y="2284370"/>
              <a:ext cx="2355114" cy="535030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prototype</a:t>
              </a:r>
            </a:p>
          </p:txBody>
        </p:sp>
      </p:grpSp>
      <p:cxnSp>
        <p:nvCxnSpPr>
          <p:cNvPr id="53" name="Straight Connector 127">
            <a:extLst>
              <a:ext uri="{FF2B5EF4-FFF2-40B4-BE49-F238E27FC236}">
                <a16:creationId xmlns:a16="http://schemas.microsoft.com/office/drawing/2014/main" id="{0F4735D4-E3E7-46C8-999D-398F3E18A569}"/>
              </a:ext>
            </a:extLst>
          </p:cNvPr>
          <p:cNvCxnSpPr>
            <a:stCxn id="45" idx="4"/>
            <a:endCxn id="55" idx="2"/>
          </p:cNvCxnSpPr>
          <p:nvPr/>
        </p:nvCxnSpPr>
        <p:spPr>
          <a:xfrm rot="5400000">
            <a:off x="7390513" y="2998386"/>
            <a:ext cx="243486" cy="2787858"/>
          </a:xfrm>
          <a:prstGeom prst="bentConnector3">
            <a:avLst>
              <a:gd name="adj1" fmla="val 480016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7A22D84-CDBD-4555-8955-6E530DBB9110}"/>
              </a:ext>
            </a:extLst>
          </p:cNvPr>
          <p:cNvGrpSpPr/>
          <p:nvPr/>
        </p:nvGrpSpPr>
        <p:grpSpPr>
          <a:xfrm>
            <a:off x="4581155" y="2667000"/>
            <a:ext cx="3074344" cy="1847058"/>
            <a:chOff x="4494212" y="1686580"/>
            <a:chExt cx="3074344" cy="1847058"/>
          </a:xfrm>
          <a:noFill/>
        </p:grpSpPr>
        <p:sp>
          <p:nvSpPr>
            <p:cNvPr id="55" name="Rectangle: Rounded Corners 6">
              <a:extLst>
                <a:ext uri="{FF2B5EF4-FFF2-40B4-BE49-F238E27FC236}">
                  <a16:creationId xmlns:a16="http://schemas.microsoft.com/office/drawing/2014/main" id="{DB449394-4DCB-4E6B-8B4B-1FA4F8DFEEC4}"/>
                </a:ext>
              </a:extLst>
            </p:cNvPr>
            <p:cNvSpPr/>
            <p:nvPr/>
          </p:nvSpPr>
          <p:spPr>
            <a:xfrm>
              <a:off x="4494212" y="1686580"/>
              <a:ext cx="3074344" cy="1847058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34CF297-874E-4EA9-B950-79569B165DC6}"/>
                </a:ext>
              </a:extLst>
            </p:cNvPr>
            <p:cNvSpPr txBox="1"/>
            <p:nvPr/>
          </p:nvSpPr>
          <p:spPr>
            <a:xfrm>
              <a:off x="4656851" y="1686580"/>
              <a:ext cx="1367682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Person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16292D2-7E9C-409A-84A6-132B1C51D15F}"/>
                </a:ext>
              </a:extLst>
            </p:cNvPr>
            <p:cNvSpPr/>
            <p:nvPr/>
          </p:nvSpPr>
          <p:spPr>
            <a:xfrm>
              <a:off x="5390262" y="2847836"/>
              <a:ext cx="2127842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b="1" dirty="0"/>
                <a:t>__</a:t>
              </a:r>
              <a:r>
                <a:rPr lang="en-US" sz="2800" b="1" dirty="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proto</a:t>
              </a:r>
              <a:r>
                <a:rPr lang="en-US" b="1" dirty="0"/>
                <a:t>__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8FF2709-EC3C-4899-A7DF-4DF5A07D7D00}"/>
                </a:ext>
              </a:extLst>
            </p:cNvPr>
            <p:cNvSpPr/>
            <p:nvPr/>
          </p:nvSpPr>
          <p:spPr>
            <a:xfrm>
              <a:off x="4960649" y="2984152"/>
              <a:ext cx="321960" cy="30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" name="Rectangle: Rounded Corners 13">
              <a:extLst>
                <a:ext uri="{FF2B5EF4-FFF2-40B4-BE49-F238E27FC236}">
                  <a16:creationId xmlns:a16="http://schemas.microsoft.com/office/drawing/2014/main" id="{35A89CC3-4FC2-4A8A-A39A-215B30C8EA6D}"/>
                </a:ext>
              </a:extLst>
            </p:cNvPr>
            <p:cNvSpPr/>
            <p:nvPr/>
          </p:nvSpPr>
          <p:spPr>
            <a:xfrm>
              <a:off x="4788269" y="2284370"/>
              <a:ext cx="2355114" cy="535030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prototype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DBBEEB8-5E8A-4962-88BB-B7BA763EA6EC}"/>
              </a:ext>
            </a:extLst>
          </p:cNvPr>
          <p:cNvGrpSpPr/>
          <p:nvPr/>
        </p:nvGrpSpPr>
        <p:grpSpPr>
          <a:xfrm>
            <a:off x="836612" y="2667000"/>
            <a:ext cx="3074344" cy="1847058"/>
            <a:chOff x="4494212" y="1686580"/>
            <a:chExt cx="3074344" cy="1847058"/>
          </a:xfrm>
          <a:noFill/>
        </p:grpSpPr>
        <p:sp>
          <p:nvSpPr>
            <p:cNvPr id="62" name="Rectangle: Rounded Corners 6">
              <a:extLst>
                <a:ext uri="{FF2B5EF4-FFF2-40B4-BE49-F238E27FC236}">
                  <a16:creationId xmlns:a16="http://schemas.microsoft.com/office/drawing/2014/main" id="{1DC718B7-E2F7-45CA-AA06-558F8BE176FB}"/>
                </a:ext>
              </a:extLst>
            </p:cNvPr>
            <p:cNvSpPr/>
            <p:nvPr/>
          </p:nvSpPr>
          <p:spPr>
            <a:xfrm>
              <a:off x="4494212" y="1686580"/>
              <a:ext cx="3074344" cy="1847058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79E4084-9BD6-4331-A8BF-FB55DB0D8A5C}"/>
                </a:ext>
              </a:extLst>
            </p:cNvPr>
            <p:cNvSpPr txBox="1"/>
            <p:nvPr/>
          </p:nvSpPr>
          <p:spPr>
            <a:xfrm>
              <a:off x="4656851" y="1686580"/>
              <a:ext cx="1367682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Object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7DC10BC-1EE7-4582-B0F8-28295983ACF1}"/>
                </a:ext>
              </a:extLst>
            </p:cNvPr>
            <p:cNvSpPr/>
            <p:nvPr/>
          </p:nvSpPr>
          <p:spPr>
            <a:xfrm>
              <a:off x="5390262" y="2847836"/>
              <a:ext cx="2127842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b="1" dirty="0"/>
                <a:t>__</a:t>
              </a:r>
              <a:r>
                <a:rPr lang="en-US" sz="2800" b="1" dirty="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proto</a:t>
              </a:r>
              <a:r>
                <a:rPr lang="en-US" b="1" dirty="0"/>
                <a:t>__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6F20C4D-140B-4E32-863E-DFE3F3C44240}"/>
                </a:ext>
              </a:extLst>
            </p:cNvPr>
            <p:cNvSpPr/>
            <p:nvPr/>
          </p:nvSpPr>
          <p:spPr>
            <a:xfrm>
              <a:off x="4960649" y="2984152"/>
              <a:ext cx="321960" cy="30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" name="Rectangle: Rounded Corners 13">
              <a:extLst>
                <a:ext uri="{FF2B5EF4-FFF2-40B4-BE49-F238E27FC236}">
                  <a16:creationId xmlns:a16="http://schemas.microsoft.com/office/drawing/2014/main" id="{DC88A003-69DC-4872-971C-90262D571FC7}"/>
                </a:ext>
              </a:extLst>
            </p:cNvPr>
            <p:cNvSpPr/>
            <p:nvPr/>
          </p:nvSpPr>
          <p:spPr>
            <a:xfrm>
              <a:off x="4788269" y="2284370"/>
              <a:ext cx="2355114" cy="535030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prototype</a:t>
              </a:r>
            </a:p>
          </p:txBody>
        </p:sp>
      </p:grpSp>
      <p:cxnSp>
        <p:nvCxnSpPr>
          <p:cNvPr id="67" name="Straight Connector 17">
            <a:extLst>
              <a:ext uri="{FF2B5EF4-FFF2-40B4-BE49-F238E27FC236}">
                <a16:creationId xmlns:a16="http://schemas.microsoft.com/office/drawing/2014/main" id="{D22DFDD4-1655-4963-A0CC-23BBB4BADDEF}"/>
              </a:ext>
            </a:extLst>
          </p:cNvPr>
          <p:cNvCxnSpPr>
            <a:stCxn id="58" idx="4"/>
            <a:endCxn id="62" idx="2"/>
          </p:cNvCxnSpPr>
          <p:nvPr/>
        </p:nvCxnSpPr>
        <p:spPr>
          <a:xfrm rot="5400000">
            <a:off x="3669435" y="2974921"/>
            <a:ext cx="243486" cy="2834788"/>
          </a:xfrm>
          <a:prstGeom prst="bentConnector3">
            <a:avLst>
              <a:gd name="adj1" fmla="val 468092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4734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2001499" cy="518562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noProof="1">
                <a:latin typeface="+mj-lt"/>
              </a:rPr>
              <a:t>Extend a passed class's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prototype</a:t>
            </a:r>
            <a:r>
              <a:rPr lang="en-US" sz="3200" noProof="1">
                <a:latin typeface="+mj-lt"/>
              </a:rPr>
              <a:t> with a property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species</a:t>
            </a:r>
            <a:r>
              <a:rPr lang="en-US" sz="3200" noProof="1">
                <a:latin typeface="+mj-lt"/>
              </a:rPr>
              <a:t> and </a:t>
            </a:r>
            <a:br>
              <a:rPr lang="bg-BG" sz="3200" noProof="1">
                <a:latin typeface="+mj-lt"/>
              </a:rPr>
            </a:br>
            <a:r>
              <a:rPr lang="en-US" sz="3200" noProof="1">
                <a:latin typeface="+mj-lt"/>
              </a:rPr>
              <a:t>method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toSpeciesString()</a:t>
            </a:r>
            <a:r>
              <a:rPr lang="en-US" sz="3200" noProof="1">
                <a:latin typeface="+mj-lt"/>
              </a:rPr>
              <a:t>:</a:t>
            </a:r>
          </a:p>
          <a:p>
            <a:pPr marL="1066419" lvl="1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Person.prototype.species</a:t>
            </a:r>
            <a:r>
              <a:rPr lang="en-US" noProof="1">
                <a:latin typeface="+mj-lt"/>
              </a:rPr>
              <a:t> - holds a string value "</a:t>
            </a:r>
            <a:r>
              <a:rPr lang="en-US" i="1" noProof="1">
                <a:latin typeface="+mj-lt"/>
              </a:rPr>
              <a:t>Human</a:t>
            </a:r>
            <a:r>
              <a:rPr lang="en-US" noProof="1">
                <a:latin typeface="+mj-lt"/>
              </a:rPr>
              <a:t>"</a:t>
            </a:r>
          </a:p>
          <a:p>
            <a:pPr marL="1066419" lvl="1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Person.prototype.toSpeciesString()</a:t>
            </a:r>
            <a:r>
              <a:rPr lang="en-US" noProof="1">
                <a:latin typeface="+mj-lt"/>
              </a:rPr>
              <a:t> - returns</a:t>
            </a:r>
            <a:br>
              <a:rPr lang="en-US" noProof="1">
                <a:latin typeface="+mj-lt"/>
              </a:rPr>
            </a:br>
            <a:r>
              <a:rPr lang="en-US" noProof="1">
                <a:latin typeface="+mj-lt"/>
              </a:rPr>
              <a:t>"I am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{species}. {class.toString()}</a:t>
            </a:r>
            <a:r>
              <a:rPr lang="en-US" noProof="1">
                <a:latin typeface="+mj-lt"/>
              </a:rPr>
              <a:t>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Extending Prototype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28583" y="4257084"/>
            <a:ext cx="1093483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/>
              <a:t>new Person("Maria", "maria@gmail.com").toSpeciesString()</a:t>
            </a:r>
          </a:p>
          <a:p>
            <a:pPr indent="-380762"/>
            <a:r>
              <a:rPr lang="en-US" i="1" noProof="1">
                <a:solidFill>
                  <a:schemeClr val="accent2"/>
                </a:solidFill>
              </a:rPr>
              <a:t>// "I am a Human. Person (name: Maria, email: maria@gmail.com)"</a:t>
            </a:r>
          </a:p>
        </p:txBody>
      </p:sp>
    </p:spTree>
    <p:extLst>
      <p:ext uri="{BB962C8B-B14F-4D97-AF65-F5344CB8AC3E}">
        <p14:creationId xmlns:p14="http://schemas.microsoft.com/office/powerpoint/2010/main" val="19833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/>
          </p:cNvSpPr>
          <p:nvPr/>
        </p:nvSpPr>
        <p:spPr>
          <a:xfrm>
            <a:off x="622412" y="1219200"/>
            <a:ext cx="10944000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/>
              <a:t>function extendPrototype(Class) {</a:t>
            </a:r>
          </a:p>
          <a:p>
            <a:pPr indent="-380762"/>
            <a:r>
              <a:rPr lang="en-US" noProof="1"/>
              <a:t>  Class.</a:t>
            </a:r>
            <a:r>
              <a:rPr lang="en-US" noProof="1">
                <a:solidFill>
                  <a:schemeClr val="bg1"/>
                </a:solidFill>
              </a:rPr>
              <a:t>prototype.species</a:t>
            </a:r>
            <a:r>
              <a:rPr lang="en-US" noProof="1"/>
              <a:t> = "Human";</a:t>
            </a:r>
          </a:p>
          <a:p>
            <a:pPr indent="-380762"/>
            <a:r>
              <a:rPr lang="en-US" noProof="1"/>
              <a:t>  Class.</a:t>
            </a:r>
            <a:r>
              <a:rPr lang="en-US" noProof="1">
                <a:solidFill>
                  <a:schemeClr val="bg1"/>
                </a:solidFill>
              </a:rPr>
              <a:t>prototype.toSpeciesString </a:t>
            </a:r>
            <a:r>
              <a:rPr lang="en-US" noProof="1"/>
              <a:t>= function () {</a:t>
            </a:r>
          </a:p>
          <a:p>
            <a:pPr indent="-380762"/>
            <a:r>
              <a:rPr lang="en-US" noProof="1"/>
              <a:t>    return `I am a ${this.</a:t>
            </a:r>
            <a:r>
              <a:rPr lang="en-US" noProof="1">
                <a:solidFill>
                  <a:schemeClr val="bg1"/>
                </a:solidFill>
              </a:rPr>
              <a:t>species</a:t>
            </a:r>
            <a:r>
              <a:rPr lang="en-US" noProof="1"/>
              <a:t>}. ${this.toString()}`;</a:t>
            </a:r>
          </a:p>
          <a:p>
            <a:pPr indent="-380762"/>
            <a:r>
              <a:rPr lang="en-US" noProof="1"/>
              <a:t>  }</a:t>
            </a:r>
          </a:p>
          <a:p>
            <a:pPr indent="-380762"/>
            <a:r>
              <a:rPr lang="en-US" noProof="1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Extending Prototype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475412" y="3831316"/>
            <a:ext cx="5091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/>
              <a:t>extendPrototype(</a:t>
            </a:r>
            <a:r>
              <a:rPr lang="en-US" noProof="1">
                <a:solidFill>
                  <a:schemeClr val="bg1"/>
                </a:solidFill>
              </a:rPr>
              <a:t>Person</a:t>
            </a:r>
            <a:r>
              <a:rPr lang="en-US" noProof="1"/>
              <a:t>);</a:t>
            </a:r>
          </a:p>
        </p:txBody>
      </p:sp>
      <p:sp>
        <p:nvSpPr>
          <p:cNvPr id="8" name="Rectangle: Rounded Corners 6"/>
          <p:cNvSpPr/>
          <p:nvPr/>
        </p:nvSpPr>
        <p:spPr>
          <a:xfrm>
            <a:off x="699917" y="4579259"/>
            <a:ext cx="4113070" cy="1904998"/>
          </a:xfrm>
          <a:prstGeom prst="roundRect">
            <a:avLst>
              <a:gd name="adj" fmla="val 5385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8938" y="4571608"/>
            <a:ext cx="1375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</a:p>
        </p:txBody>
      </p:sp>
      <p:sp>
        <p:nvSpPr>
          <p:cNvPr id="10" name="Rectangle: Rounded Corners 13"/>
          <p:cNvSpPr/>
          <p:nvPr/>
        </p:nvSpPr>
        <p:spPr>
          <a:xfrm>
            <a:off x="935904" y="5166338"/>
            <a:ext cx="3674538" cy="535030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species</a:t>
            </a:r>
          </a:p>
        </p:txBody>
      </p:sp>
      <p:sp>
        <p:nvSpPr>
          <p:cNvPr id="11" name="Rectangle: Rounded Corners 13"/>
          <p:cNvSpPr/>
          <p:nvPr/>
        </p:nvSpPr>
        <p:spPr>
          <a:xfrm>
            <a:off x="935903" y="5806275"/>
            <a:ext cx="3674538" cy="5391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toSpeciesString()</a:t>
            </a:r>
          </a:p>
        </p:txBody>
      </p:sp>
      <p:sp>
        <p:nvSpPr>
          <p:cNvPr id="12" name="Rectangle: Rounded Corners 6"/>
          <p:cNvSpPr/>
          <p:nvPr/>
        </p:nvSpPr>
        <p:spPr>
          <a:xfrm>
            <a:off x="7413515" y="4579257"/>
            <a:ext cx="4091097" cy="1905000"/>
          </a:xfrm>
          <a:prstGeom prst="roundRect">
            <a:avLst>
              <a:gd name="adj" fmla="val 5385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35448" y="4560011"/>
            <a:ext cx="156485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>
              <a:defRPr sz="28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>
                <a:solidFill>
                  <a:schemeClr val="bg1"/>
                </a:solidFill>
              </a:rPr>
              <a:t>Student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7616061" y="5162450"/>
            <a:ext cx="3603627" cy="535030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species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7616061" y="5772050"/>
            <a:ext cx="3603628" cy="5391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toSpeciesString()</a:t>
            </a:r>
          </a:p>
        </p:txBody>
      </p:sp>
      <p:cxnSp>
        <p:nvCxnSpPr>
          <p:cNvPr id="16" name="Straight Arrow Connector 35"/>
          <p:cNvCxnSpPr/>
          <p:nvPr/>
        </p:nvCxnSpPr>
        <p:spPr>
          <a:xfrm flipH="1">
            <a:off x="4812987" y="5951039"/>
            <a:ext cx="2600528" cy="0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5541556" y="5006572"/>
            <a:ext cx="1566125" cy="663706"/>
          </a:xfrm>
          <a:prstGeom prst="wedgeRoundRectCallout">
            <a:avLst>
              <a:gd name="adj1" fmla="val -69906"/>
              <a:gd name="adj2" fmla="val 671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</a:t>
            </a:r>
          </a:p>
        </p:txBody>
      </p:sp>
    </p:spTree>
    <p:extLst>
      <p:ext uri="{BB962C8B-B14F-4D97-AF65-F5344CB8AC3E}">
        <p14:creationId xmlns:p14="http://schemas.microsoft.com/office/powerpoint/2010/main" val="190878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98563" y="1851011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bg2"/>
                </a:solidFill>
              </a:rPr>
              <a:t>Inheritance allows </a:t>
            </a:r>
            <a:r>
              <a:rPr lang="en-US" sz="2800" b="1" dirty="0">
                <a:solidFill>
                  <a:schemeClr val="bg1"/>
                </a:solidFill>
              </a:rPr>
              <a:t>extending</a:t>
            </a:r>
            <a:r>
              <a:rPr lang="en-US" sz="2800" dirty="0">
                <a:solidFill>
                  <a:schemeClr val="bg2"/>
                </a:solidFill>
              </a:rPr>
              <a:t> existing classes</a:t>
            </a:r>
          </a:p>
          <a:p>
            <a:pPr lvl="1">
              <a:spcBef>
                <a:spcPts val="0"/>
              </a:spcBef>
            </a:pPr>
            <a:r>
              <a:rPr lang="en-US" sz="2800" dirty="0">
                <a:solidFill>
                  <a:schemeClr val="bg2"/>
                </a:solidFill>
              </a:rPr>
              <a:t>Child class inherits </a:t>
            </a:r>
            <a:r>
              <a:rPr lang="en-US" sz="2800" b="1" dirty="0">
                <a:solidFill>
                  <a:schemeClr val="bg1"/>
                </a:solidFill>
              </a:rPr>
              <a:t>data + methods</a:t>
            </a:r>
            <a:r>
              <a:rPr lang="en-US" sz="2800" dirty="0">
                <a:solidFill>
                  <a:schemeClr val="bg2"/>
                </a:solidFill>
              </a:rPr>
              <a:t> from its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parent</a:t>
            </a: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bg2"/>
                </a:solidFill>
              </a:rPr>
              <a:t>Objects in JS have </a:t>
            </a:r>
            <a:r>
              <a:rPr lang="en-US" sz="2800" b="1" dirty="0">
                <a:solidFill>
                  <a:schemeClr val="bg1"/>
                </a:solidFill>
              </a:rPr>
              <a:t>prototypes</a:t>
            </a:r>
          </a:p>
          <a:p>
            <a:pPr lvl="1">
              <a:spcBef>
                <a:spcPts val="0"/>
              </a:spcBef>
            </a:pPr>
            <a:r>
              <a:rPr lang="en-US" sz="2800" dirty="0">
                <a:solidFill>
                  <a:schemeClr val="bg2"/>
                </a:solidFill>
              </a:rPr>
              <a:t>Objects look for </a:t>
            </a:r>
            <a:r>
              <a:rPr lang="en-US" sz="2800" b="1" dirty="0">
                <a:solidFill>
                  <a:schemeClr val="bg1"/>
                </a:solidFill>
              </a:rPr>
              <a:t>properties</a:t>
            </a:r>
            <a:r>
              <a:rPr lang="en-US" sz="2800" dirty="0">
                <a:solidFill>
                  <a:schemeClr val="bg2"/>
                </a:solidFill>
              </a:rPr>
              <a:t> in their prototype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chains</a:t>
            </a:r>
          </a:p>
          <a:p>
            <a:pPr lvl="1">
              <a:spcBef>
                <a:spcPts val="0"/>
              </a:spcBef>
            </a:pPr>
            <a:r>
              <a:rPr lang="en-US" sz="2800" dirty="0">
                <a:solidFill>
                  <a:schemeClr val="bg2"/>
                </a:solidFill>
              </a:rPr>
              <a:t>Prototypes form a </a:t>
            </a:r>
            <a:r>
              <a:rPr lang="en-US" sz="2800" b="1" dirty="0">
                <a:solidFill>
                  <a:schemeClr val="bg1"/>
                </a:solidFill>
              </a:rPr>
              <a:t>hierarchical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chain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176" y="6400027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u="sng" dirty="0">
                <a:hlinkClick r:id="rId3"/>
              </a:rPr>
              <a:t>https://softuni.bg/courses/js-advanced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1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11489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4706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#JS-CORE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-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2538347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071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3983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5359166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53" y="3809902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20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 Class Inheritance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Inheriting Data and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390" y="1455820"/>
            <a:ext cx="2402305" cy="240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276048"/>
          </a:xfrm>
        </p:spPr>
        <p:txBody>
          <a:bodyPr/>
          <a:lstStyle/>
          <a:p>
            <a:r>
              <a:rPr lang="en-US" dirty="0"/>
              <a:t>Classes can </a:t>
            </a:r>
            <a:r>
              <a:rPr lang="en-US" b="1" dirty="0">
                <a:solidFill>
                  <a:schemeClr val="bg1"/>
                </a:solidFill>
              </a:rPr>
              <a:t>inherit</a:t>
            </a:r>
            <a:r>
              <a:rPr lang="en-US" dirty="0"/>
              <a:t> (extend) other classes</a:t>
            </a:r>
          </a:p>
          <a:p>
            <a:pPr lvl="1"/>
            <a:r>
              <a:rPr lang="en-US" dirty="0"/>
              <a:t>Child class inherits data + methods from its parent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can: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(data)</a:t>
            </a:r>
          </a:p>
          <a:p>
            <a:pPr lvl="1"/>
            <a:r>
              <a:rPr lang="en-US" dirty="0"/>
              <a:t>Add / replace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dirty="0"/>
              <a:t>Add / replace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properties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8" name="Straight Arrow Connector 35"/>
          <p:cNvCxnSpPr/>
          <p:nvPr/>
        </p:nvCxnSpPr>
        <p:spPr>
          <a:xfrm flipV="1">
            <a:off x="10625162" y="4493656"/>
            <a:ext cx="10753" cy="524465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bg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" name="Group 8"/>
          <p:cNvGrpSpPr/>
          <p:nvPr/>
        </p:nvGrpSpPr>
        <p:grpSpPr>
          <a:xfrm>
            <a:off x="9480438" y="2458453"/>
            <a:ext cx="2300383" cy="2023992"/>
            <a:chOff x="4446384" y="1457528"/>
            <a:chExt cx="2943427" cy="1874912"/>
          </a:xfrm>
        </p:grpSpPr>
        <p:sp>
          <p:nvSpPr>
            <p:cNvPr id="10" name="Rectangle: Rounded Corners 6"/>
            <p:cNvSpPr/>
            <p:nvPr/>
          </p:nvSpPr>
          <p:spPr>
            <a:xfrm>
              <a:off x="4446384" y="1457528"/>
              <a:ext cx="2943427" cy="1874912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ctangle: Rounded Corners 13"/>
            <p:cNvSpPr/>
            <p:nvPr/>
          </p:nvSpPr>
          <p:spPr>
            <a:xfrm>
              <a:off x="4770844" y="2123015"/>
              <a:ext cx="2281665" cy="519621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3" name="Rectangle: Rounded Corners 13"/>
            <p:cNvSpPr/>
            <p:nvPr/>
          </p:nvSpPr>
          <p:spPr>
            <a:xfrm>
              <a:off x="4770845" y="2730360"/>
              <a:ext cx="2281664" cy="514356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508522" y="5091519"/>
            <a:ext cx="2196641" cy="1434730"/>
            <a:chOff x="4358288" y="1978308"/>
            <a:chExt cx="2943427" cy="1371600"/>
          </a:xfrm>
        </p:grpSpPr>
        <p:sp>
          <p:nvSpPr>
            <p:cNvPr id="15" name="Rectangle: Rounded Corners 6"/>
            <p:cNvSpPr/>
            <p:nvPr/>
          </p:nvSpPr>
          <p:spPr>
            <a:xfrm>
              <a:off x="4358288" y="1978308"/>
              <a:ext cx="2943427" cy="1371600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4701033" y="2747568"/>
              <a:ext cx="2281665" cy="514356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</p:grpSp>
      <p:sp>
        <p:nvSpPr>
          <p:cNvPr id="18" name="AutoShape 25"/>
          <p:cNvSpPr>
            <a:spLocks noChangeArrowheads="1"/>
          </p:cNvSpPr>
          <p:nvPr/>
        </p:nvSpPr>
        <p:spPr bwMode="auto">
          <a:xfrm>
            <a:off x="6737794" y="2324863"/>
            <a:ext cx="2300383" cy="1046943"/>
          </a:xfrm>
          <a:prstGeom prst="wedgeRoundRectCallout">
            <a:avLst>
              <a:gd name="adj1" fmla="val 66745"/>
              <a:gd name="adj2" fmla="val -189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(parent, super) class</a:t>
            </a:r>
          </a:p>
        </p:txBody>
      </p:sp>
      <p:sp>
        <p:nvSpPr>
          <p:cNvPr id="19" name="AutoShape 25"/>
          <p:cNvSpPr>
            <a:spLocks noChangeArrowheads="1"/>
          </p:cNvSpPr>
          <p:nvPr/>
        </p:nvSpPr>
        <p:spPr bwMode="auto">
          <a:xfrm>
            <a:off x="5682457" y="5399275"/>
            <a:ext cx="3355720" cy="544154"/>
          </a:xfrm>
          <a:prstGeom prst="wedgeRoundRectCallout">
            <a:avLst>
              <a:gd name="adj1" fmla="val 59422"/>
              <a:gd name="adj2" fmla="val -521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(derived)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9970516" y="2567781"/>
            <a:ext cx="13680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Person</a:t>
            </a:r>
          </a:p>
        </p:txBody>
      </p:sp>
      <p:sp>
        <p:nvSpPr>
          <p:cNvPr id="6" name="Rectangle 5"/>
          <p:cNvSpPr/>
          <p:nvPr/>
        </p:nvSpPr>
        <p:spPr>
          <a:xfrm>
            <a:off x="9854168" y="5247167"/>
            <a:ext cx="15053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noProof="1">
                <a:solidFill>
                  <a:schemeClr val="bg1"/>
                </a:solidFill>
              </a:rPr>
              <a:t>Teacher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-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03668" y="1208205"/>
            <a:ext cx="792480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class Person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constructor(name, email)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this.name = name; this.email = email;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03668" y="3734639"/>
            <a:ext cx="7924800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class Teacher </a:t>
            </a:r>
            <a:r>
              <a:rPr lang="en-US" sz="2200" dirty="0">
                <a:solidFill>
                  <a:schemeClr val="bg1"/>
                </a:solidFill>
              </a:rPr>
              <a:t>extends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Person {</a:t>
            </a:r>
          </a:p>
          <a:p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constructor(name, email, subject) {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super</a:t>
            </a:r>
            <a:r>
              <a:rPr lang="en-US" sz="2200" dirty="0">
                <a:solidFill>
                  <a:schemeClr val="tx1"/>
                </a:solidFill>
              </a:rPr>
              <a:t>(name, email);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this.subject = subject;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4083077" y="2796132"/>
            <a:ext cx="2742595" cy="832739"/>
          </a:xfrm>
          <a:prstGeom prst="wedgeRoundRectCallout">
            <a:avLst>
              <a:gd name="adj1" fmla="val -58763"/>
              <a:gd name="adj2" fmla="val 541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Teacher inherits Person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141387" y="4702000"/>
            <a:ext cx="2977377" cy="947795"/>
          </a:xfrm>
          <a:prstGeom prst="wedgeRoundRectCallout">
            <a:avLst>
              <a:gd name="adj1" fmla="val -69476"/>
              <a:gd name="adj2" fmla="val -266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 the parent constructor</a:t>
            </a:r>
          </a:p>
        </p:txBody>
      </p:sp>
      <p:cxnSp>
        <p:nvCxnSpPr>
          <p:cNvPr id="9" name="Straight Arrow Connector 35"/>
          <p:cNvCxnSpPr/>
          <p:nvPr/>
        </p:nvCxnSpPr>
        <p:spPr>
          <a:xfrm flipV="1">
            <a:off x="10458502" y="3613039"/>
            <a:ext cx="4794" cy="1005965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" name="Group 9"/>
          <p:cNvGrpSpPr/>
          <p:nvPr/>
        </p:nvGrpSpPr>
        <p:grpSpPr>
          <a:xfrm>
            <a:off x="9369771" y="1342063"/>
            <a:ext cx="2196641" cy="2249071"/>
            <a:chOff x="4446384" y="1457528"/>
            <a:chExt cx="2943427" cy="1874912"/>
          </a:xfrm>
        </p:grpSpPr>
        <p:sp>
          <p:nvSpPr>
            <p:cNvPr id="13" name="Rectangle: Rounded Corners 6"/>
            <p:cNvSpPr/>
            <p:nvPr/>
          </p:nvSpPr>
          <p:spPr>
            <a:xfrm>
              <a:off x="4446384" y="1457528"/>
              <a:ext cx="2943427" cy="1874912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941620" y="2224949"/>
              <a:ext cx="1940110" cy="441933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49715" y="1594321"/>
              <a:ext cx="2362561" cy="49690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noProof="1">
                  <a:solidFill>
                    <a:schemeClr val="bg1"/>
                  </a:solidFill>
                </a:rPr>
                <a:t>Person</a:t>
              </a: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4941618" y="2812231"/>
              <a:ext cx="1940112" cy="408620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51646" y="4640909"/>
            <a:ext cx="2196641" cy="1756287"/>
            <a:chOff x="4446384" y="1457528"/>
            <a:chExt cx="2943427" cy="1371600"/>
          </a:xfrm>
        </p:grpSpPr>
        <p:sp>
          <p:nvSpPr>
            <p:cNvPr id="18" name="Rectangle: Rounded Corners 6"/>
            <p:cNvSpPr/>
            <p:nvPr/>
          </p:nvSpPr>
          <p:spPr>
            <a:xfrm>
              <a:off x="4446384" y="1457528"/>
              <a:ext cx="2943427" cy="1371600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Rectangle: Rounded Corners 13"/>
            <p:cNvSpPr/>
            <p:nvPr/>
          </p:nvSpPr>
          <p:spPr>
            <a:xfrm>
              <a:off x="4777265" y="2262123"/>
              <a:ext cx="2281663" cy="438737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89947" y="1619585"/>
              <a:ext cx="2482096" cy="41651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noProof="1">
                  <a:solidFill>
                    <a:schemeClr val="bg1"/>
                  </a:solidFill>
                </a:rPr>
                <a:t>Teacher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- Example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374705" y="1537225"/>
            <a:ext cx="967830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new Person</a:t>
            </a:r>
            <a:r>
              <a:rPr lang="en-US" dirty="0">
                <a:solidFill>
                  <a:schemeClr val="tx1"/>
                </a:solidFill>
              </a:rPr>
              <a:t>("Maria", "maria@gmail.com");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console.log("Person: </a:t>
            </a:r>
            <a:r>
              <a:rPr lang="en-US" dirty="0"/>
              <a:t>"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p.name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' (' + </a:t>
            </a:r>
            <a:r>
              <a:rPr lang="en-US" dirty="0">
                <a:solidFill>
                  <a:schemeClr val="bg1"/>
                </a:solidFill>
              </a:rPr>
              <a:t>p.email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')');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Person: Maria (maria@gmail.com)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374705" y="4079127"/>
            <a:ext cx="9678306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new Teacher</a:t>
            </a:r>
            <a:r>
              <a:rPr lang="en-US" dirty="0">
                <a:solidFill>
                  <a:schemeClr val="tx1"/>
                </a:solidFill>
              </a:rPr>
              <a:t>("Ivan", "iv@yahoo.com", "PHP");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console.log("Teacher: " + t.name +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' (' + </a:t>
            </a:r>
            <a:r>
              <a:rPr lang="en-US" dirty="0">
                <a:solidFill>
                  <a:schemeClr val="bg1"/>
                </a:solidFill>
              </a:rPr>
              <a:t>t.email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'), teaches ' + </a:t>
            </a:r>
            <a:r>
              <a:rPr lang="en-US" dirty="0">
                <a:solidFill>
                  <a:schemeClr val="bg1"/>
                </a:solidFill>
              </a:rPr>
              <a:t>t.subject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Teacher: Ivan (iv@yahoo.com), teaches PHP</a:t>
            </a:r>
          </a:p>
        </p:txBody>
      </p:sp>
    </p:spTree>
    <p:extLst>
      <p:ext uri="{BB962C8B-B14F-4D97-AF65-F5344CB8AC3E}">
        <p14:creationId xmlns:p14="http://schemas.microsoft.com/office/powerpoint/2010/main" val="161069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Submit multiple classes as function returning JS object: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Classes in the Judge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775284" y="2528127"/>
            <a:ext cx="6641331" cy="27818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 personAndTeacherClasses()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Person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{ …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Teacher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extends Person { …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return { Person, Teacher }</a:t>
            </a:r>
            <a:r>
              <a:rPr lang="bg-BG" dirty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530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Accessing Parent Members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Invoking Parent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86" y="1122310"/>
            <a:ext cx="3032427" cy="303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0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5397</TotalTime>
  <Words>1389</Words>
  <Application>Microsoft Office PowerPoint</Application>
  <PresentationFormat>Widescreen</PresentationFormat>
  <Paragraphs>318</Paragraphs>
  <Slides>31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Malgun Gothic (Body)</vt:lpstr>
      <vt:lpstr>Wingdings</vt:lpstr>
      <vt:lpstr>Wingdings 2</vt:lpstr>
      <vt:lpstr>1_SoftUni3_1</vt:lpstr>
      <vt:lpstr>Inheritance and Prototypes</vt:lpstr>
      <vt:lpstr>Table of Content</vt:lpstr>
      <vt:lpstr>Have a Question?</vt:lpstr>
      <vt:lpstr>PowerPoint Presentation</vt:lpstr>
      <vt:lpstr>Class Inheritance</vt:lpstr>
      <vt:lpstr>Class Inheritance - Example</vt:lpstr>
      <vt:lpstr>Class Inheritance - Example (2)</vt:lpstr>
      <vt:lpstr>Submitting Classes in the Judge</vt:lpstr>
      <vt:lpstr>PowerPoint Presentation</vt:lpstr>
      <vt:lpstr>Inheriting and Replacing toString()</vt:lpstr>
      <vt:lpstr>Inheriting and Replacing toString() - Teacher</vt:lpstr>
      <vt:lpstr>Inheriting and Replacing toString() - Student</vt:lpstr>
      <vt:lpstr>Inheriting and Replacing toString() - Usage</vt:lpstr>
      <vt:lpstr>PowerPoint Presentation</vt:lpstr>
      <vt:lpstr>Prototypes in JavaScript</vt:lpstr>
      <vt:lpstr>The Prototype Chain for JS Classes</vt:lpstr>
      <vt:lpstr>Prototype Chain (for Classes)</vt:lpstr>
      <vt:lpstr>Prototypes in Classes and Objects</vt:lpstr>
      <vt:lpstr>Object Instantiation (Create New Object)</vt:lpstr>
      <vt:lpstr>Object Instantiation (Create New Object)</vt:lpstr>
      <vt:lpstr>Prototype Chain for JS Objects</vt:lpstr>
      <vt:lpstr>Object and Class Prototype Chain</vt:lpstr>
      <vt:lpstr>Constructor Prototype Chain</vt:lpstr>
      <vt:lpstr>Problem: Extending Prototype</vt:lpstr>
      <vt:lpstr>Solution: Extending Prototype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chain</dc:title>
  <dc:creator>Alen Paunov</dc:creator>
  <cp:keywords>JS, JavaScript, programming, course, SoftUni, Software University</cp:keywords>
  <cp:lastModifiedBy>zdravkozdravkov@my.smccd.edu</cp:lastModifiedBy>
  <cp:revision>217</cp:revision>
  <dcterms:created xsi:type="dcterms:W3CDTF">2018-05-23T13:08:44Z</dcterms:created>
  <dcterms:modified xsi:type="dcterms:W3CDTF">2019-09-11T13:10:52Z</dcterms:modified>
  <cp:category>JS, JavaScript, front-end, ES6, ES2015, ES2016, ES2017, Web development, computer programming, programming</cp:category>
</cp:coreProperties>
</file>