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8" r:id="rId29"/>
    <p:sldId id="299" r:id="rId30"/>
    <p:sldId id="300" r:id="rId31"/>
    <p:sldId id="301" r:id="rId32"/>
    <p:sldId id="302" r:id="rId33"/>
    <p:sldId id="303" r:id="rId34"/>
    <p:sldId id="285" r:id="rId35"/>
    <p:sldId id="286" r:id="rId36"/>
    <p:sldId id="287" r:id="rId37"/>
    <p:sldId id="288" r:id="rId38"/>
    <p:sldId id="294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65BC11-96E0-40C0-931F-81BAB94B5590}">
          <p14:sldIdLst>
            <p14:sldId id="256"/>
            <p14:sldId id="257"/>
            <p14:sldId id="258"/>
          </p14:sldIdLst>
        </p14:section>
        <p14:section name="Introduction" id="{67EB7B04-A478-4ADF-8C78-DFE03495617D}">
          <p14:sldIdLst>
            <p14:sldId id="259"/>
            <p14:sldId id="261"/>
            <p14:sldId id="262"/>
            <p14:sldId id="263"/>
            <p14:sldId id="264"/>
          </p14:sldIdLst>
        </p14:section>
        <p14:section name="Usages Of &quot;This&quot;" id="{8D7D7015-1636-44AD-9F41-A96649EFF226}">
          <p14:sldIdLst>
            <p14:sldId id="266"/>
            <p14:sldId id="267"/>
            <p14:sldId id="268"/>
            <p14:sldId id="269"/>
            <p14:sldId id="270"/>
          </p14:sldIdLst>
        </p14:section>
        <p14:section name="This in Functions" id="{41A9163D-EB85-4824-BE1C-3000CA5FAEFD}">
          <p14:sldIdLst>
            <p14:sldId id="271"/>
            <p14:sldId id="272"/>
            <p14:sldId id="273"/>
          </p14:sldIdLst>
        </p14:section>
        <p14:section name="Explicit Function Binding" id="{42C3C2B6-195D-44D4-B887-8DDF1794C277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8"/>
            <p14:sldId id="299"/>
            <p14:sldId id="300"/>
            <p14:sldId id="301"/>
            <p14:sldId id="302"/>
            <p14:sldId id="303"/>
            <p14:sldId id="285"/>
            <p14:sldId id="286"/>
            <p14:sldId id="287"/>
            <p14:sldId id="288"/>
            <p14:sldId id="294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7" d="100"/>
          <a:sy n="67" d="100"/>
        </p:scale>
        <p:origin x="77" y="211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86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603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09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699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the "This" Keyword in JavaScript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Context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8" y="1887529"/>
            <a:ext cx="3287538" cy="32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dirty="0" smtClean="0"/>
              <a:t>efers </a:t>
            </a:r>
            <a:r>
              <a:rPr lang="en-US" dirty="0"/>
              <a:t>to the </a:t>
            </a:r>
            <a:r>
              <a:rPr lang="en-US" b="1" dirty="0" smtClean="0">
                <a:solidFill>
                  <a:schemeClr val="bg1"/>
                </a:solidFill>
              </a:rPr>
              <a:t>owner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in a Method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381" y="1759715"/>
            <a:ext cx="814721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let person = {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: "Peter",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: "Ivanov",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</a:rPr>
              <a:t>fullName</a:t>
            </a:r>
            <a:r>
              <a:rPr lang="en-US" sz="2200" dirty="0">
                <a:solidFill>
                  <a:schemeClr val="tx1"/>
                </a:solidFill>
              </a:rPr>
              <a:t>: function</a:t>
            </a:r>
            <a:r>
              <a:rPr lang="en-US" sz="2200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return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  <a:r>
              <a:rPr lang="en-US" sz="2200" dirty="0" err="1">
                <a:solidFill>
                  <a:schemeClr val="bg1"/>
                </a:solidFill>
              </a:rPr>
              <a:t>this.firstName</a:t>
            </a:r>
            <a:r>
              <a:rPr lang="en-US" sz="2200" dirty="0">
                <a:solidFill>
                  <a:schemeClr val="tx1"/>
                </a:solidFill>
              </a:rPr>
              <a:t> + " " + </a:t>
            </a:r>
            <a:r>
              <a:rPr lang="en-US" sz="2200" dirty="0" err="1">
                <a:solidFill>
                  <a:schemeClr val="bg1"/>
                </a:solidFill>
              </a:rPr>
              <a:t>this.lastName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},</a:t>
            </a: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whatIsThis</a:t>
            </a:r>
            <a:r>
              <a:rPr lang="en-US" sz="2200" dirty="0">
                <a:solidFill>
                  <a:schemeClr val="tx1"/>
                </a:solidFill>
              </a:rPr>
              <a:t>: function</a:t>
            </a:r>
            <a:r>
              <a:rPr lang="en-US" sz="2200" dirty="0" smtClean="0">
                <a:solidFill>
                  <a:schemeClr val="tx1"/>
                </a:solidFill>
              </a:rPr>
              <a:t>(){ return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US" sz="2200" dirty="0" smtClean="0">
                <a:solidFill>
                  <a:schemeClr val="tx1"/>
                </a:solidFill>
              </a:rPr>
              <a:t> }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}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person.fullName</a:t>
            </a:r>
            <a:r>
              <a:rPr lang="en-US" sz="2200" dirty="0" smtClean="0">
                <a:solidFill>
                  <a:schemeClr val="tx1"/>
                </a:solidFill>
              </a:rPr>
              <a:t>());  </a:t>
            </a:r>
            <a:r>
              <a:rPr lang="en-US" sz="2200" i="1" dirty="0" smtClean="0">
                <a:solidFill>
                  <a:schemeClr val="accent2"/>
                </a:solidFill>
              </a:rPr>
              <a:t>// Peter Ivanov</a:t>
            </a:r>
            <a:endParaRPr lang="en-US" sz="2200" i="1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person.whatIsThis</a:t>
            </a:r>
            <a:r>
              <a:rPr lang="en-US" sz="2200" dirty="0" smtClean="0">
                <a:solidFill>
                  <a:schemeClr val="tx1"/>
                </a:solidFill>
              </a:rPr>
              <a:t>()); </a:t>
            </a:r>
            <a:r>
              <a:rPr lang="en-US" sz="2200" i="1" dirty="0" smtClean="0">
                <a:solidFill>
                  <a:schemeClr val="accent2"/>
                </a:solidFill>
              </a:rPr>
              <a:t>// person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0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"this</a:t>
            </a:r>
            <a:r>
              <a:rPr lang="en-US" dirty="0"/>
              <a:t>"</a:t>
            </a:r>
            <a:r>
              <a:rPr lang="en-US" dirty="0" smtClean="0"/>
              <a:t> Refers to </a:t>
            </a:r>
            <a:r>
              <a:rPr lang="en-US" dirty="0"/>
              <a:t>t</a:t>
            </a:r>
            <a:r>
              <a:rPr lang="en-US" dirty="0" smtClean="0"/>
              <a:t>he Parent Object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32384" y="1209123"/>
            <a:ext cx="9044580" cy="5496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function foo() 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tx1"/>
                </a:solidFill>
              </a:rPr>
              <a:t>console.log(</a:t>
            </a:r>
            <a:r>
              <a:rPr lang="en-US" sz="2400" dirty="0" smtClean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bg1"/>
                </a:solidFill>
              </a:rPr>
              <a:t> === global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let</a:t>
            </a:r>
            <a:r>
              <a:rPr lang="en-US" sz="2400" dirty="0">
                <a:solidFill>
                  <a:schemeClr val="tx1"/>
                </a:solidFill>
              </a:rPr>
              <a:t> user = 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tx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: 10,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bg1"/>
                </a:solidFill>
              </a:rPr>
              <a:t>foo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>
                <a:solidFill>
                  <a:schemeClr val="bg1"/>
                </a:solidFill>
              </a:rPr>
              <a:t>foo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bg1"/>
                </a:solidFill>
              </a:rPr>
              <a:t>bar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function () </a:t>
            </a:r>
            <a:r>
              <a:rPr lang="en-US" sz="2400" dirty="0" smtClean="0">
                <a:solidFill>
                  <a:schemeClr val="tx1"/>
                </a:solidFill>
              </a:rPr>
              <a:t>{ console.log(</a:t>
            </a:r>
            <a:r>
              <a:rPr lang="en-US" sz="2400" dirty="0" smtClean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bg1"/>
                </a:solidFill>
              </a:rPr>
              <a:t> === global</a:t>
            </a:r>
            <a:r>
              <a:rPr lang="en-US" sz="2400" dirty="0" smtClean="0">
                <a:solidFill>
                  <a:schemeClr val="tx1"/>
                </a:solidFill>
              </a:rPr>
              <a:t>); 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 smtClean="0">
                <a:solidFill>
                  <a:schemeClr val="bg1"/>
                </a:solidFill>
              </a:rPr>
              <a:t>user.foo</a:t>
            </a:r>
            <a:r>
              <a:rPr lang="en-US" sz="2400" dirty="0">
                <a:solidFill>
                  <a:schemeClr val="tx1"/>
                </a:solidFill>
              </a:rPr>
              <a:t>()  </a:t>
            </a:r>
            <a:r>
              <a:rPr lang="en-US" sz="2400" i="1" dirty="0">
                <a:solidFill>
                  <a:schemeClr val="accent2"/>
                </a:solidFill>
              </a:rPr>
              <a:t>// false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 smtClean="0">
                <a:solidFill>
                  <a:schemeClr val="tx1"/>
                </a:solidFill>
              </a:rPr>
              <a:t>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bg1"/>
                </a:solidFill>
              </a:rPr>
              <a:t>user.bar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func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user.bar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i="1" dirty="0">
                <a:solidFill>
                  <a:schemeClr val="accent2"/>
                </a:solidFill>
              </a:rPr>
              <a:t>// false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2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In event handlers,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is set to the </a:t>
            </a:r>
            <a:r>
              <a:rPr lang="en-US" b="1" dirty="0" smtClean="0">
                <a:solidFill>
                  <a:schemeClr val="bg1"/>
                </a:solidFill>
              </a:rPr>
              <a:t>element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fired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Events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480" y="2728415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element.addEventListener</a:t>
            </a:r>
            <a:r>
              <a:rPr lang="en-US" sz="2400" dirty="0" smtClean="0">
                <a:solidFill>
                  <a:schemeClr val="tx1"/>
                </a:solidFill>
              </a:rPr>
              <a:t>("click", function(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console.log(this</a:t>
            </a:r>
            <a:r>
              <a:rPr lang="en-US" sz="2400" dirty="0">
                <a:solidFill>
                  <a:schemeClr val="tx1"/>
                </a:solidFill>
              </a:rPr>
              <a:t>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</a:t>
            </a:r>
            <a:r>
              <a:rPr lang="en-US" sz="2400" i="1" dirty="0" smtClean="0">
                <a:solidFill>
                  <a:schemeClr val="accent2"/>
                </a:solidFill>
              </a:rPr>
              <a:t>true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value </a:t>
            </a:r>
            <a:r>
              <a:rPr lang="en-US" dirty="0" smtClean="0"/>
              <a:t>of </a:t>
            </a:r>
            <a:r>
              <a:rPr lang="en-US" dirty="0" smtClean="0"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refers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newly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in Classes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821270"/>
            <a:ext cx="1110157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constructor(</a:t>
            </a:r>
            <a:r>
              <a:rPr lang="en-US" sz="2400" dirty="0" err="1" smtClean="0">
                <a:solidFill>
                  <a:schemeClr val="tx1"/>
                </a:solidFill>
              </a:rPr>
              <a:t>fn</a:t>
            </a:r>
            <a:r>
              <a:rPr lang="en-US" sz="2400" dirty="0">
                <a:solidFill>
                  <a:schemeClr val="tx1"/>
                </a:solidFill>
              </a:rPr>
              <a:t>, ln) 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this.first_name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fn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this.last_name</a:t>
            </a:r>
            <a:r>
              <a:rPr lang="en-US" sz="2400" dirty="0">
                <a:solidFill>
                  <a:schemeClr val="tx1"/>
                </a:solidFill>
              </a:rPr>
              <a:t> = ln;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this.displayName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console.log</a:t>
            </a:r>
            <a:r>
              <a:rPr lang="en-US" sz="2400" dirty="0">
                <a:solidFill>
                  <a:schemeClr val="tx1"/>
                </a:solidFill>
              </a:rPr>
              <a:t>(`Name: ${</a:t>
            </a:r>
            <a:r>
              <a:rPr lang="en-US" sz="2400" dirty="0" err="1">
                <a:solidFill>
                  <a:schemeClr val="bg1"/>
                </a:solidFill>
              </a:rPr>
              <a:t>this.first_name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this.last_name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} } };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let</a:t>
            </a:r>
            <a:r>
              <a:rPr lang="en-US" sz="2400" dirty="0">
                <a:solidFill>
                  <a:schemeClr val="tx1"/>
                </a:solidFill>
              </a:rPr>
              <a:t>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 John </a:t>
            </a:r>
            <a:r>
              <a:rPr lang="en-US" sz="2400" i="1" dirty="0" smtClean="0">
                <a:solidFill>
                  <a:schemeClr val="accent2"/>
                </a:solidFill>
              </a:rPr>
              <a:t>Doe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"this" in Functions </a:t>
            </a:r>
            <a:endParaRPr lang="en-US" dirty="0"/>
          </a:p>
        </p:txBody>
      </p:sp>
      <p:sp>
        <p:nvSpPr>
          <p:cNvPr id="7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 smtClean="0"/>
              <a:t> </a:t>
            </a:r>
            <a:r>
              <a:rPr lang="en-US" sz="3200" dirty="0"/>
              <a:t>variable is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by the </a:t>
            </a:r>
            <a:r>
              <a:rPr lang="en-US" sz="3200" b="1" dirty="0">
                <a:solidFill>
                  <a:schemeClr val="bg1"/>
                </a:solidFill>
              </a:rPr>
              <a:t>function </a:t>
            </a:r>
            <a:r>
              <a:rPr lang="en-US" sz="3200" b="1" dirty="0" smtClean="0">
                <a:solidFill>
                  <a:schemeClr val="bg1"/>
                </a:solidFill>
              </a:rPr>
              <a:t>itself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"this" </a:t>
            </a:r>
            <a:r>
              <a:rPr lang="en-US" dirty="0"/>
              <a:t>with Inner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32314" y="1850955"/>
            <a:ext cx="8367294" cy="4792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console.log(</a:t>
            </a:r>
            <a:r>
              <a:rPr lang="en-US" dirty="0" smtClean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function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console.log(</a:t>
            </a:r>
            <a:r>
              <a:rPr lang="en-US" dirty="0" smtClean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Window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inner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{ name: 'Peter', 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 }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obj.func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4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</a:t>
            </a:r>
            <a:r>
              <a:rPr lang="en-US" sz="3200" b="1" dirty="0" smtClean="0">
                <a:solidFill>
                  <a:schemeClr val="bg1"/>
                </a:solidFill>
              </a:rPr>
              <a:t>context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"this" </a:t>
            </a:r>
            <a:r>
              <a:rPr lang="en-US" dirty="0"/>
              <a:t>with Arrow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18226" y="1875553"/>
            <a:ext cx="7422472" cy="4809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outer()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 = () =&gt;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name</a:t>
            </a:r>
            <a:r>
              <a:rPr lang="en-US" dirty="0">
                <a:solidFill>
                  <a:schemeClr val="tx1"/>
                </a:solidFill>
              </a:rPr>
              <a:t>: 'Peter',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outer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obj.</a:t>
            </a:r>
            <a:r>
              <a:rPr lang="en-US" dirty="0" err="1" smtClean="0">
                <a:solidFill>
                  <a:schemeClr val="bg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Call, Apply, Bind</a:t>
            </a:r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4550365" y="1837426"/>
            <a:ext cx="3054083" cy="1843985"/>
            <a:chOff x="2611220" y="1288365"/>
            <a:chExt cx="6648872" cy="2864475"/>
          </a:xfrm>
          <a:noFill/>
        </p:grpSpPr>
        <p:sp>
          <p:nvSpPr>
            <p:cNvPr id="10" name="TextBox 4"/>
            <p:cNvSpPr txBox="1"/>
            <p:nvPr/>
          </p:nvSpPr>
          <p:spPr>
            <a:xfrm rot="274334">
              <a:off x="7830070" y="1459160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 rot="21160575">
              <a:off x="2637527" y="2457209"/>
              <a:ext cx="2093695" cy="89202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 rot="21365552">
              <a:off x="7827159" y="3174412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 rot="21446267">
              <a:off x="3668766" y="3543572"/>
              <a:ext cx="1730326" cy="60926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 rot="274334">
              <a:off x="2611220" y="1288365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</p:grpSp>
      <p:sp>
        <p:nvSpPr>
          <p:cNvPr id="15" name="TextBox 5"/>
          <p:cNvSpPr txBox="1"/>
          <p:nvPr/>
        </p:nvSpPr>
        <p:spPr>
          <a:xfrm rot="660107">
            <a:off x="5589520" y="185636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6" name="TextBox 5"/>
          <p:cNvSpPr txBox="1"/>
          <p:nvPr/>
        </p:nvSpPr>
        <p:spPr>
          <a:xfrm rot="21413690">
            <a:off x="5919823" y="256280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7" name="TextBox 5"/>
          <p:cNvSpPr txBox="1"/>
          <p:nvPr/>
        </p:nvSpPr>
        <p:spPr>
          <a:xfrm rot="21160575">
            <a:off x="5867791" y="3544260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8" name="TextBox 4"/>
          <p:cNvSpPr txBox="1"/>
          <p:nvPr/>
        </p:nvSpPr>
        <p:spPr>
          <a:xfrm rot="274334">
            <a:off x="6363235" y="1317600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9" name="TextBox 6"/>
          <p:cNvSpPr txBox="1"/>
          <p:nvPr/>
        </p:nvSpPr>
        <p:spPr>
          <a:xfrm rot="21365552">
            <a:off x="5165650" y="1304927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Explicit Function Binding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34345" y="1244136"/>
            <a:ext cx="9576780" cy="5546589"/>
          </a:xfrm>
        </p:spPr>
        <p:txBody>
          <a:bodyPr/>
          <a:lstStyle/>
          <a:p>
            <a:pPr latinLnBrk="0"/>
            <a:r>
              <a:rPr lang="en-US" dirty="0" smtClean="0">
                <a:latin typeface="+mj-lt"/>
              </a:rPr>
              <a:t>Occurs </a:t>
            </a:r>
            <a:r>
              <a:rPr lang="en-US" dirty="0">
                <a:latin typeface="+mj-lt"/>
              </a:rPr>
              <a:t>when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 </a:t>
            </a:r>
            <a:r>
              <a:rPr lang="en-US" dirty="0">
                <a:latin typeface="+mj-lt"/>
              </a:rPr>
              <a:t>are used on a </a:t>
            </a:r>
            <a:r>
              <a:rPr lang="en-US" dirty="0" smtClean="0">
                <a:latin typeface="+mj-lt"/>
              </a:rPr>
              <a:t>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</a:t>
            </a:r>
            <a:r>
              <a:rPr lang="en-US" dirty="0" smtClean="0">
                <a:latin typeface="+mj-lt"/>
              </a:rPr>
              <a:t>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for this </a:t>
            </a:r>
            <a:r>
              <a:rPr lang="en-US" dirty="0" smtClean="0">
                <a:latin typeface="+mj-lt"/>
              </a:rPr>
              <a:t>binding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Binding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7481" y="3855251"/>
            <a:ext cx="8890509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>
                <a:solidFill>
                  <a:schemeClr val="tx1"/>
                </a:solidFill>
              </a:rPr>
              <a:t>greet()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console.log(</a:t>
            </a:r>
            <a:r>
              <a:rPr lang="en-US" dirty="0" smtClean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person = </a:t>
            </a:r>
            <a:r>
              <a:rPr lang="en-US" dirty="0" smtClean="0">
                <a:solidFill>
                  <a:schemeClr val="tx1"/>
                </a:solidFill>
              </a:rPr>
              <a:t>{ </a:t>
            </a:r>
            <a:r>
              <a:rPr lang="en-US" dirty="0" err="1" smtClean="0">
                <a:solidFill>
                  <a:schemeClr val="tx1"/>
                </a:solidFill>
              </a:rPr>
              <a:t>name</a:t>
            </a:r>
            <a:r>
              <a:rPr lang="en-US" dirty="0" err="1">
                <a:solidFill>
                  <a:schemeClr val="tx1"/>
                </a:solidFill>
              </a:rPr>
              <a:t>:'Alex</a:t>
            </a:r>
            <a:r>
              <a:rPr lang="en-US" dirty="0" smtClean="0">
                <a:solidFill>
                  <a:schemeClr val="tx1"/>
                </a:solidFill>
              </a:rPr>
              <a:t>' };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greet.</a:t>
            </a:r>
            <a:r>
              <a:rPr lang="en-US" dirty="0" err="1" smtClean="0">
                <a:solidFill>
                  <a:schemeClr val="bg1"/>
                </a:solidFill>
              </a:rPr>
              <a:t>call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200" dirty="0" smtClean="0"/>
              <a:t>Calls </a:t>
            </a:r>
            <a:r>
              <a:rPr lang="en-US" sz="3200" dirty="0"/>
              <a:t>a function with a given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value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  <a:r>
              <a:rPr lang="en-US" sz="3200" dirty="0"/>
              <a:t> provided </a:t>
            </a:r>
            <a:r>
              <a:rPr lang="en-US" sz="3200" dirty="0" smtClean="0"/>
              <a:t>individually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Context: Call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4052" y="2170682"/>
            <a:ext cx="900399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sz="2200" dirty="0">
                <a:solidFill>
                  <a:schemeClr val="tx1"/>
                </a:solidFill>
              </a:rPr>
              <a:t>const sharePersonalInfo = function 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...activities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 smtClean="0">
                <a:solidFill>
                  <a:schemeClr val="tx1"/>
                </a:solidFill>
              </a:rPr>
              <a:t>let</a:t>
            </a:r>
            <a:r>
              <a:rPr lang="en-US" sz="2200" dirty="0">
                <a:solidFill>
                  <a:schemeClr val="tx1"/>
                </a:solidFill>
              </a:rPr>
              <a:t> info = `Hello, my name is ${</a:t>
            </a:r>
            <a:r>
              <a:rPr lang="en-US" sz="2200" dirty="0">
                <a:solidFill>
                  <a:schemeClr val="bg1"/>
                </a:solidFill>
              </a:rPr>
              <a:t>this.name</a:t>
            </a:r>
            <a:r>
              <a:rPr lang="en-US" sz="2200" dirty="0" smtClean="0">
                <a:solidFill>
                  <a:schemeClr val="tx1"/>
                </a:solidFill>
              </a:rPr>
              <a:t>} and`+      	   + `I'm</a:t>
            </a:r>
            <a:r>
              <a:rPr lang="en-US" sz="2200" dirty="0">
                <a:solidFill>
                  <a:schemeClr val="tx1"/>
                </a:solidFill>
              </a:rPr>
              <a:t> a ${</a:t>
            </a:r>
            <a:r>
              <a:rPr lang="en-US" sz="2200" dirty="0">
                <a:solidFill>
                  <a:schemeClr val="bg1"/>
                </a:solidFill>
              </a:rPr>
              <a:t>this.profession</a:t>
            </a:r>
            <a:r>
              <a:rPr lang="en-US" sz="2200" dirty="0">
                <a:solidFill>
                  <a:schemeClr val="tx1"/>
                </a:solidFill>
              </a:rPr>
              <a:t>}.\n`;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 smtClean="0">
                <a:solidFill>
                  <a:schemeClr val="tx1"/>
                </a:solidFill>
              </a:rPr>
              <a:t>info</a:t>
            </a:r>
            <a:r>
              <a:rPr lang="en-US" sz="2200" dirty="0">
                <a:solidFill>
                  <a:schemeClr val="tx1"/>
                </a:solidFill>
              </a:rPr>
              <a:t> += </a:t>
            </a:r>
            <a:r>
              <a:rPr lang="en-US" sz="2200" dirty="0" err="1" smtClean="0">
                <a:solidFill>
                  <a:schemeClr val="tx1"/>
                </a:solidFill>
              </a:rPr>
              <a:t>activities.reduce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) =&gt; {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    </a:t>
            </a:r>
            <a:r>
              <a:rPr lang="en-US" sz="2200" dirty="0" smtClean="0">
                <a:solidFill>
                  <a:schemeClr val="tx1"/>
                </a:solidFill>
              </a:rPr>
              <a:t>let</a:t>
            </a:r>
            <a:r>
              <a:rPr lang="en-US" sz="2200" dirty="0">
                <a:solidFill>
                  <a:schemeClr val="tx1"/>
                </a:solidFill>
              </a:rPr>
              <a:t> el  = `--- ${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}\n`;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    </a:t>
            </a:r>
            <a:r>
              <a:rPr lang="en-US" sz="2200" dirty="0" smtClean="0">
                <a:solidFill>
                  <a:schemeClr val="tx1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 + el;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 smtClean="0">
                <a:solidFill>
                  <a:schemeClr val="tx1"/>
                </a:solidFill>
              </a:rPr>
              <a:t>},</a:t>
            </a:r>
            <a:r>
              <a:rPr lang="en-US" sz="2200" dirty="0">
                <a:solidFill>
                  <a:schemeClr val="tx1"/>
                </a:solidFill>
              </a:rPr>
              <a:t> "My hobbies are:\n").trim</a:t>
            </a:r>
            <a:r>
              <a:rPr lang="en-US" sz="2200" dirty="0" smtClean="0">
                <a:solidFill>
                  <a:schemeClr val="tx1"/>
                </a:solidFill>
              </a:rPr>
              <a:t>();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 smtClean="0">
                <a:solidFill>
                  <a:schemeClr val="tx1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 info;</a:t>
            </a:r>
          </a:p>
          <a:p>
            <a:pPr latinLnBrk="0"/>
            <a:r>
              <a:rPr lang="en-US" sz="2200" dirty="0" smtClean="0">
                <a:solidFill>
                  <a:schemeClr val="tx1"/>
                </a:solidFill>
              </a:rPr>
              <a:t>}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i="1" dirty="0" smtClean="0">
                <a:solidFill>
                  <a:schemeClr val="accent2"/>
                </a:solidFill>
              </a:rPr>
              <a:t>//</a:t>
            </a:r>
            <a:r>
              <a:rPr lang="en-US" sz="2200" i="1" dirty="0">
                <a:solidFill>
                  <a:schemeClr val="accent2"/>
                </a:solidFill>
              </a:rPr>
              <a:t> Continues on the next slide</a:t>
            </a:r>
            <a:r>
              <a:rPr lang="en-US" sz="2200" i="1" dirty="0" smtClean="0">
                <a:solidFill>
                  <a:schemeClr val="accent2"/>
                </a:solidFill>
              </a:rPr>
              <a:t>…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"this"?</a:t>
            </a:r>
          </a:p>
          <a:p>
            <a:r>
              <a:rPr lang="en-US" dirty="0" smtClean="0"/>
              <a:t>Usages Of "this" Keyword</a:t>
            </a:r>
          </a:p>
          <a:p>
            <a:pPr lvl="1"/>
            <a:r>
              <a:rPr lang="en-US" dirty="0" smtClean="0"/>
              <a:t>In Objects</a:t>
            </a:r>
          </a:p>
          <a:p>
            <a:pPr lvl="1"/>
            <a:r>
              <a:rPr lang="en-US" dirty="0" smtClean="0"/>
              <a:t>In Browser</a:t>
            </a:r>
          </a:p>
          <a:p>
            <a:pPr lvl="1"/>
            <a:r>
              <a:rPr lang="en-US" dirty="0" smtClean="0"/>
              <a:t>In Events</a:t>
            </a:r>
          </a:p>
          <a:p>
            <a:r>
              <a:rPr lang="en-US" dirty="0" smtClean="0"/>
              <a:t>"this" In Functions</a:t>
            </a:r>
          </a:p>
          <a:p>
            <a:r>
              <a:rPr lang="en-US" dirty="0" smtClean="0"/>
              <a:t>Explicit Binding</a:t>
            </a:r>
          </a:p>
          <a:p>
            <a:r>
              <a:rPr lang="en-US" dirty="0" smtClean="0"/>
              <a:t>Internal Object Properties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1567" y="1594188"/>
            <a:ext cx="10934845" cy="461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 hangingPunct="0"/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</a:t>
            </a:r>
            <a:r>
              <a:rPr lang="en-US" sz="2400" dirty="0" smtClean="0">
                <a:solidFill>
                  <a:schemeClr val="tx1"/>
                </a:solidFill>
              </a:rPr>
              <a:t>};</a:t>
            </a:r>
            <a:endParaRPr lang="en-US" b="0" dirty="0" smtClean="0">
              <a:solidFill>
                <a:srgbClr val="267F99"/>
              </a:solidFill>
            </a:endParaRPr>
          </a:p>
          <a:p>
            <a:pPr latinLnBrk="0" hangingPunct="0"/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tx1"/>
                </a:solidFill>
              </a:rPr>
              <a:t>sharePersonalInfo.</a:t>
            </a:r>
            <a:r>
              <a:rPr lang="en-US" dirty="0" err="1" smtClean="0">
                <a:solidFill>
                  <a:schemeClr val="bg1"/>
                </a:solidFill>
              </a:rPr>
              <a:t>call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firstPerson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'biking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swimming</a:t>
            </a:r>
            <a:r>
              <a:rPr lang="en-US" dirty="0" err="1" smtClean="0">
                <a:solidFill>
                  <a:schemeClr val="bg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bg1"/>
                </a:solidFill>
              </a:rPr>
              <a:t>'football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Hello, my name is </a:t>
            </a:r>
            <a:r>
              <a:rPr lang="en-US" i="1" dirty="0" smtClean="0">
                <a:solidFill>
                  <a:schemeClr val="accent2"/>
                </a:solidFill>
              </a:rPr>
              <a:t>Peter.</a:t>
            </a:r>
            <a:endParaRPr lang="en-US" i="1" dirty="0">
              <a:solidFill>
                <a:schemeClr val="accent2"/>
              </a:solidFill>
            </a:endParaRP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</a:t>
            </a:r>
            <a:r>
              <a:rPr lang="en-US" i="1" dirty="0" smtClean="0">
                <a:solidFill>
                  <a:schemeClr val="accent2"/>
                </a:solidFill>
              </a:rPr>
              <a:t>football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Calls </a:t>
            </a:r>
            <a:r>
              <a:rPr lang="en-US" dirty="0"/>
              <a:t>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 smtClean="0">
                <a:solidFill>
                  <a:schemeClr val="bg1"/>
                </a:solidFill>
              </a:rPr>
              <a:t>arguments</a:t>
            </a:r>
            <a:r>
              <a:rPr lang="en-US" dirty="0" smtClean="0"/>
              <a:t> provided </a:t>
            </a:r>
            <a:r>
              <a:rPr lang="en-US" dirty="0"/>
              <a:t>as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</a:t>
            </a:r>
            <a:r>
              <a:rPr lang="en-US" dirty="0" smtClean="0"/>
              <a:t>accepts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dirty="0" smtClean="0"/>
              <a:t>arguments, while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list</a:t>
            </a:r>
            <a:endParaRPr lang="en-US" b="1" dirty="0">
              <a:solidFill>
                <a:schemeClr val="bg1"/>
              </a:solidFill>
            </a:endParaRPr>
          </a:p>
          <a:p>
            <a:pPr latinLnBrk="0"/>
            <a:r>
              <a:rPr lang="en-US" dirty="0" smtClean="0"/>
              <a:t>If </a:t>
            </a:r>
            <a:r>
              <a:rPr lang="en-US" dirty="0"/>
              <a:t>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Apply()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1559" y="1339606"/>
            <a:ext cx="9922606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"Peter",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prof</a:t>
            </a:r>
            <a:r>
              <a:rPr lang="en-US" dirty="0">
                <a:solidFill>
                  <a:schemeClr val="tx1"/>
                </a:solidFill>
              </a:rPr>
              <a:t>: "Fisherman",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 smtClean="0">
                <a:solidFill>
                  <a:schemeClr val="tx1"/>
                </a:solidFill>
              </a:rPr>
              <a:t>shareInfo</a:t>
            </a:r>
            <a:r>
              <a:rPr lang="en-US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smtClean="0">
                <a:solidFill>
                  <a:schemeClr val="tx1"/>
                </a:solidFill>
              </a:rPr>
              <a:t>console.log</a:t>
            </a:r>
            <a:r>
              <a:rPr lang="en-US" dirty="0">
                <a:solidFill>
                  <a:schemeClr val="tx1"/>
                </a:solidFill>
              </a:rPr>
              <a:t>(`${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} works as a ${</a:t>
            </a:r>
            <a:r>
              <a:rPr lang="en-US" dirty="0" err="1">
                <a:solidFill>
                  <a:schemeClr val="bg1"/>
                </a:solidFill>
              </a:rPr>
              <a:t>this.prof</a:t>
            </a:r>
            <a:r>
              <a:rPr lang="en-US" dirty="0">
                <a:solidFill>
                  <a:schemeClr val="tx1"/>
                </a:solidFill>
              </a:rPr>
              <a:t>}`);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dirty="0" err="1">
                <a:solidFill>
                  <a:schemeClr val="tx1"/>
                </a:solidFill>
              </a:rPr>
              <a:t>firstPerson.shareInfo</a:t>
            </a:r>
            <a:r>
              <a:rPr lang="en-US" dirty="0" err="1">
                <a:solidFill>
                  <a:schemeClr val="bg1"/>
                </a:solidFill>
              </a:rPr>
              <a:t>.apply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secondPerson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 George works as a </a:t>
            </a:r>
            <a:r>
              <a:rPr lang="en-US" i="1" dirty="0" smtClean="0">
                <a:solidFill>
                  <a:schemeClr val="accent2"/>
                </a:solidFill>
              </a:rPr>
              <a:t>Manager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endParaRPr lang="en-US" dirty="0" smtClean="0"/>
          </a:p>
          <a:p>
            <a:pPr latinLnBrk="0"/>
            <a:r>
              <a:rPr lang="en-US" dirty="0" smtClean="0"/>
              <a:t>Has </a:t>
            </a:r>
            <a:r>
              <a:rPr lang="en-US" dirty="0"/>
              <a:t>its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</a:t>
            </a:r>
            <a:r>
              <a:rPr lang="en-US" dirty="0" smtClean="0"/>
              <a:t>with </a:t>
            </a:r>
            <a:r>
              <a:rPr lang="en-US" dirty="0"/>
              <a:t>a given sequence of arguments preceding any provided </a:t>
            </a:r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</a:t>
            </a:r>
            <a:r>
              <a:rPr lang="en-US" dirty="0" smtClean="0"/>
              <a:t>called</a:t>
            </a:r>
            <a:endParaRPr lang="en-US" dirty="0"/>
          </a:p>
          <a:p>
            <a:pPr latinLnBrk="0"/>
            <a:r>
              <a:rPr lang="en-US" dirty="0" smtClean="0"/>
              <a:t>Calling </a:t>
            </a:r>
            <a:r>
              <a:rPr lang="en-US" dirty="0"/>
              <a:t>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</a:t>
            </a:r>
            <a:r>
              <a:rPr lang="en-US" dirty="0" smtClean="0"/>
              <a:t>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Bind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 smtClean="0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</a:t>
            </a:r>
            <a:r>
              <a:rPr lang="en-US" i="1" dirty="0" smtClean="0">
                <a:solidFill>
                  <a:schemeClr val="accent2"/>
                </a:solidFill>
              </a:rPr>
              <a:t>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 smtClean="0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unboundGetX.bind</a:t>
            </a:r>
            <a:r>
              <a:rPr lang="en-US" dirty="0">
                <a:solidFill>
                  <a:schemeClr val="bg1"/>
                </a:solidFill>
              </a:rPr>
              <a:t>(module)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The functions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dirty="0" smtClean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chemeClr val="bg1"/>
                </a:solidFill>
              </a:rPr>
              <a:t>passed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 smtClean="0"/>
              <a:t> to your function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60709" y="2494583"/>
            <a:ext cx="6344809" cy="1380543"/>
          </a:xfrm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chemeClr val="bg1"/>
                </a:solidFill>
              </a:rPr>
              <a:t>area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smtClean="0"/>
              <a:t>return 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Area and Volume Calculator</a:t>
            </a:r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60708" y="4311978"/>
            <a:ext cx="63448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smtClean="0"/>
              <a:t>return 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this.z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Calculate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</a:t>
            </a:r>
            <a:r>
              <a:rPr lang="en-US" dirty="0" smtClean="0"/>
              <a:t> figures, </a:t>
            </a:r>
            <a:r>
              <a:rPr lang="en-US" dirty="0"/>
              <a:t>which </a:t>
            </a:r>
            <a:r>
              <a:rPr lang="en-US" dirty="0" smtClean="0"/>
              <a:t>are </a:t>
            </a:r>
            <a:r>
              <a:rPr lang="en-US" dirty="0"/>
              <a:t>defined by </a:t>
            </a:r>
            <a:r>
              <a:rPr lang="en-US" dirty="0" smtClean="0"/>
              <a:t>their </a:t>
            </a:r>
            <a:r>
              <a:rPr lang="en-US" dirty="0"/>
              <a:t>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 smtClean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8550" y="3001354"/>
            <a:ext cx="4853362" cy="2155499"/>
          </a:xfrm>
        </p:spPr>
        <p:txBody>
          <a:bodyPr/>
          <a:lstStyle/>
          <a:p>
            <a:r>
              <a:rPr lang="en-US" dirty="0" smtClean="0"/>
              <a:t>'[</a:t>
            </a:r>
          </a:p>
          <a:p>
            <a:r>
              <a:rPr lang="en-US" dirty="0" smtClean="0"/>
              <a:t>{"x":"1","y":"2","z":"10"},</a:t>
            </a:r>
          </a:p>
          <a:p>
            <a:r>
              <a:rPr lang="en-US" dirty="0" smtClean="0"/>
              <a:t>{"x":"7","y":"7","z":"10"},</a:t>
            </a:r>
          </a:p>
          <a:p>
            <a:r>
              <a:rPr lang="en-US" dirty="0" smtClean="0"/>
              <a:t>{"x":"5","y":"2","z":"10"}</a:t>
            </a:r>
          </a:p>
          <a:p>
            <a:r>
              <a:rPr lang="en-US" dirty="0" smtClean="0"/>
              <a:t>]'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Area and Volume Calculator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06845" y="3001353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</a:p>
          <a:p>
            <a:r>
              <a:rPr lang="en-US" dirty="0"/>
              <a:t>  { area: 2, volume: 20 },</a:t>
            </a:r>
          </a:p>
          <a:p>
            <a:r>
              <a:rPr lang="en-US" dirty="0"/>
              <a:t>  { area: 49, volume: 490 },</a:t>
            </a:r>
          </a:p>
          <a:p>
            <a:r>
              <a:rPr lang="en-US" dirty="0"/>
              <a:t>  { area: 10, volume: 100 }</a:t>
            </a:r>
          </a:p>
          <a:p>
            <a:r>
              <a:rPr lang="en-US" dirty="0"/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743852" y="4224798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7393" y="1401053"/>
            <a:ext cx="8311572" cy="3745983"/>
          </a:xfrm>
        </p:spPr>
        <p:txBody>
          <a:bodyPr wrap="square">
            <a:spAutoFit/>
          </a:bodyPr>
          <a:lstStyle/>
          <a:p>
            <a:r>
              <a:rPr lang="en-US" dirty="0"/>
              <a:t>function solve(</a:t>
            </a:r>
            <a:r>
              <a:rPr lang="en-US" dirty="0">
                <a:solidFill>
                  <a:schemeClr val="bg1"/>
                </a:solidFill>
              </a:rPr>
              <a:t>area</a:t>
            </a:r>
            <a:r>
              <a:rPr lang="en-US" dirty="0"/>
              <a:t>,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/>
              <a:t>, input) {</a:t>
            </a:r>
          </a:p>
          <a:p>
            <a:r>
              <a:rPr lang="en-US" dirty="0"/>
              <a:t>  </a:t>
            </a:r>
            <a:r>
              <a:rPr lang="en-US" dirty="0" smtClean="0"/>
              <a:t>let </a:t>
            </a:r>
            <a:r>
              <a:rPr lang="en-US" dirty="0"/>
              <a:t>objects = </a:t>
            </a:r>
            <a:r>
              <a:rPr lang="en-US" dirty="0" err="1"/>
              <a:t>JSON.parse</a:t>
            </a:r>
            <a:r>
              <a:rPr lang="en-US" dirty="0"/>
              <a:t>(input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function </a:t>
            </a:r>
            <a:r>
              <a:rPr lang="en-US" dirty="0" err="1"/>
              <a:t>calc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smtClean="0"/>
              <a:t>  let </a:t>
            </a:r>
            <a:r>
              <a:rPr lang="en-US" dirty="0" err="1"/>
              <a:t>areaObj</a:t>
            </a:r>
            <a:r>
              <a:rPr lang="en-US" dirty="0"/>
              <a:t>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area.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));</a:t>
            </a:r>
          </a:p>
          <a:p>
            <a:r>
              <a:rPr lang="en-US" dirty="0"/>
              <a:t>    </a:t>
            </a:r>
            <a:r>
              <a:rPr lang="en-US" dirty="0" smtClean="0"/>
              <a:t>let </a:t>
            </a:r>
            <a:r>
              <a:rPr lang="en-US" dirty="0" err="1"/>
              <a:t>volumeObj</a:t>
            </a:r>
            <a:r>
              <a:rPr lang="en-US" dirty="0"/>
              <a:t>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vol.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));</a:t>
            </a:r>
          </a:p>
          <a:p>
            <a:r>
              <a:rPr lang="en-US" dirty="0"/>
              <a:t>    </a:t>
            </a:r>
            <a:r>
              <a:rPr lang="en-US" dirty="0" smtClean="0"/>
              <a:t>return </a:t>
            </a:r>
            <a:r>
              <a:rPr lang="en-US" dirty="0"/>
              <a:t>{ area: </a:t>
            </a:r>
            <a:r>
              <a:rPr lang="en-US" dirty="0" err="1"/>
              <a:t>areaObj</a:t>
            </a:r>
            <a:r>
              <a:rPr lang="en-US" dirty="0"/>
              <a:t>, volume: </a:t>
            </a:r>
            <a:r>
              <a:rPr lang="en-US" dirty="0" err="1"/>
              <a:t>volumeObj</a:t>
            </a:r>
            <a:r>
              <a:rPr lang="en-US" dirty="0"/>
              <a:t> }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return </a:t>
            </a:r>
            <a:r>
              <a:rPr lang="en-US" dirty="0" err="1"/>
              <a:t>objects.map</a:t>
            </a:r>
            <a:r>
              <a:rPr lang="en-US" dirty="0"/>
              <a:t>(</a:t>
            </a:r>
            <a:r>
              <a:rPr lang="en-US" dirty="0" err="1"/>
              <a:t>calc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Area and Volume Calculator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47" y="3636848"/>
            <a:ext cx="2760777" cy="276077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Internal Object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p:transition spd="slow" advClick="0" advTm="5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for…in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 smtClean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 smtClean="0"/>
              <a:t>Enumerable </a:t>
            </a:r>
            <a:r>
              <a:rPr lang="en-US" sz="3000" dirty="0"/>
              <a:t>property </a:t>
            </a:r>
            <a:r>
              <a:rPr lang="en-US" sz="3000" dirty="0" smtClean="0"/>
              <a:t>are </a:t>
            </a:r>
            <a:r>
              <a:rPr lang="en-US" sz="3000" dirty="0"/>
              <a:t>returned using </a:t>
            </a:r>
            <a:r>
              <a:rPr lang="en-US" sz="3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3000" dirty="0" smtClean="0"/>
              <a:t> </a:t>
            </a:r>
            <a:r>
              <a:rPr lang="en-US" sz="3000" dirty="0"/>
              <a:t>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behavior</a:t>
            </a:r>
            <a:r>
              <a:rPr lang="en-US" sz="3200" dirty="0"/>
              <a:t> of the </a:t>
            </a:r>
            <a:r>
              <a:rPr lang="en-US" sz="3200" dirty="0" smtClean="0"/>
              <a:t>property</a:t>
            </a:r>
            <a:endParaRPr lang="en-US" sz="3200" dirty="0"/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>
                <a:solidFill>
                  <a:schemeClr val="bg1"/>
                </a:solidFill>
              </a:rPr>
              <a:t>can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only </a:t>
            </a:r>
            <a:r>
              <a:rPr lang="en-US" sz="3000" b="1" dirty="0">
                <a:solidFill>
                  <a:schemeClr val="bg1"/>
                </a:solidFill>
              </a:rPr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their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 smtClean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chemeClr val="bg1"/>
                </a:solidFill>
                <a:hlinkClick r:id="rId3"/>
              </a:rPr>
              <a:t>sli.do</a:t>
            </a:r>
            <a:endParaRPr lang="bg-BG" sz="7200" b="1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Have a Question?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97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</a:t>
            </a:r>
            <a:r>
              <a:rPr lang="en-US" sz="3400" dirty="0" smtClean="0"/>
              <a:t>for…in </a:t>
            </a:r>
            <a:r>
              <a:rPr lang="en-US" sz="3400" dirty="0"/>
              <a:t>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Non-enumerable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ob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</a:t>
            </a:r>
            <a:r>
              <a:rPr lang="pl-PL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{a: 1, b: 2, c: 3, d: 4}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 smtClean="0"/>
              <a:t>If the non-writable property </a:t>
            </a:r>
            <a:r>
              <a:rPr lang="en-US" sz="3700" b="1" dirty="0" smtClean="0">
                <a:solidFill>
                  <a:schemeClr val="bg1"/>
                </a:solidFill>
              </a:rPr>
              <a:t>contains</a:t>
            </a:r>
            <a:r>
              <a:rPr lang="en-US" sz="3700" dirty="0" smtClean="0"/>
              <a:t> </a:t>
            </a:r>
            <a:r>
              <a:rPr lang="en-US" sz="3700" dirty="0"/>
              <a:t>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</a:t>
            </a:r>
            <a:r>
              <a:rPr lang="en-US" sz="3700" dirty="0" smtClean="0"/>
              <a:t>but</a:t>
            </a:r>
            <a:r>
              <a:rPr lang="en-US" sz="3700" dirty="0"/>
              <a:t>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 smtClean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Object.defineProperty</a:t>
            </a:r>
            <a:r>
              <a:rPr lang="en-US" sz="2000" b="1" dirty="0" smtClean="0">
                <a:latin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09474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 smtClean="0"/>
              <a:t>Return </a:t>
            </a:r>
            <a:r>
              <a:rPr lang="en-US" sz="3400" dirty="0"/>
              <a:t>an object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 dirty="0"/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 dirty="0"/>
              <a:t> 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 smtClean="0"/>
              <a:t>If </a:t>
            </a:r>
            <a:r>
              <a:rPr lang="en-US" sz="3200" dirty="0" err="1" smtClean="0">
                <a:latin typeface="Consolas" panose="020B0609020204030204" pitchFamily="49" charset="0"/>
              </a:rPr>
              <a:t>firstName</a:t>
            </a:r>
            <a:r>
              <a:rPr lang="en-US" sz="3200" dirty="0" smtClean="0"/>
              <a:t> </a:t>
            </a:r>
            <a:r>
              <a:rPr lang="en-US" sz="3200" dirty="0"/>
              <a:t>or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 smtClean="0"/>
              <a:t> </a:t>
            </a:r>
            <a:r>
              <a:rPr lang="en-US" sz="3200" dirty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, then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 smtClean="0"/>
              <a:t> </a:t>
            </a:r>
            <a:r>
              <a:rPr lang="en-US" sz="3200" dirty="0"/>
              <a:t>should </a:t>
            </a:r>
            <a:r>
              <a:rPr lang="en-US" sz="3200" b="1" dirty="0">
                <a:solidFill>
                  <a:schemeClr val="bg1"/>
                </a:solidFill>
              </a:rPr>
              <a:t>also</a:t>
            </a:r>
            <a:r>
              <a:rPr lang="en-US" sz="3200" dirty="0"/>
              <a:t> be </a:t>
            </a:r>
            <a:r>
              <a:rPr lang="en-US" sz="3200" dirty="0" smtClean="0"/>
              <a:t>changed</a:t>
            </a:r>
            <a:endParaRPr lang="en-US" sz="3200" dirty="0"/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 smtClean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 smtClean="0"/>
              <a:t> </a:t>
            </a:r>
            <a:r>
              <a:rPr lang="en-US" sz="3200" dirty="0"/>
              <a:t>is changed, then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 smtClean="0"/>
              <a:t> </a:t>
            </a:r>
            <a:r>
              <a:rPr lang="en-US" sz="3200" dirty="0"/>
              <a:t>should also be </a:t>
            </a:r>
            <a:r>
              <a:rPr lang="en-US" sz="3200" dirty="0" smtClean="0"/>
              <a:t>changed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57521" y="4178461"/>
            <a:ext cx="7938879" cy="252713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let person = new Person("Albert", "Simpson");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person.fullName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//Albert Simpson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 = "Simon";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fullName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//Simon </a:t>
            </a:r>
            <a:r>
              <a:rPr lang="en-US" sz="2400" i="1" dirty="0" smtClean="0">
                <a:solidFill>
                  <a:schemeClr val="accent2"/>
                </a:solidFill>
              </a:rPr>
              <a:t>Simpson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Person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72601" y="1296290"/>
            <a:ext cx="7634452" cy="5255322"/>
          </a:xfrm>
        </p:spPr>
        <p:txBody>
          <a:bodyPr wrap="square">
            <a:spAutoFit/>
          </a:bodyPr>
          <a:lstStyle/>
          <a:p>
            <a:r>
              <a:rPr lang="en-US" dirty="0"/>
              <a:t>function Person(first, last) {</a:t>
            </a:r>
          </a:p>
          <a:p>
            <a:r>
              <a:rPr lang="en-US" dirty="0"/>
              <a:t>  </a:t>
            </a:r>
            <a:r>
              <a:rPr lang="en-US" dirty="0" err="1" smtClean="0"/>
              <a:t>this.firstName</a:t>
            </a:r>
            <a:r>
              <a:rPr lang="en-US" dirty="0" smtClean="0"/>
              <a:t> = first;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this.lastName</a:t>
            </a:r>
            <a:r>
              <a:rPr lang="en-US" dirty="0" smtClean="0"/>
              <a:t> = last;</a:t>
            </a:r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chemeClr val="bg1"/>
                </a:solidFill>
              </a:rPr>
              <a:t>Object.defineProperty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/>
                </a:solidFill>
              </a:rPr>
              <a:t>this</a:t>
            </a:r>
            <a:r>
              <a:rPr lang="en-US" dirty="0"/>
              <a:t>, "</a:t>
            </a:r>
            <a:r>
              <a:rPr lang="en-US" dirty="0" err="1"/>
              <a:t>fullName</a:t>
            </a:r>
            <a:r>
              <a:rPr lang="en-US" dirty="0"/>
              <a:t>", {</a:t>
            </a:r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set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function(value)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ToDo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 </a:t>
            </a:r>
            <a:r>
              <a:rPr lang="en-US" dirty="0" smtClean="0"/>
              <a:t>},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function() </a:t>
            </a:r>
            <a:r>
              <a:rPr lang="en-US" dirty="0" smtClean="0"/>
              <a:t>{ 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        // </a:t>
            </a:r>
            <a:r>
              <a:rPr lang="en-US" dirty="0" err="1" smtClean="0">
                <a:solidFill>
                  <a:schemeClr val="accent2"/>
                </a:solidFill>
              </a:rPr>
              <a:t>ToDo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 </a:t>
            </a:r>
            <a:r>
              <a:rPr lang="en-US" dirty="0" smtClean="0"/>
              <a:t>} 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);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Person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2203418"/>
            <a:ext cx="3441066" cy="344106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 in Class (Lab)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Practice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31222" y="1447061"/>
            <a:ext cx="8258218" cy="54109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Functional Context</a:t>
            </a:r>
          </a:p>
          <a:p>
            <a:pPr latinLnBrk="0">
              <a:lnSpc>
                <a:spcPct val="130000"/>
              </a:lnSpc>
            </a:pPr>
            <a:r>
              <a:rPr lang="en-US" sz="3200" b="1" noProof="1">
                <a:solidFill>
                  <a:schemeClr val="bg2"/>
                </a:solidFill>
                <a:latin typeface="+mj-lt"/>
              </a:rPr>
              <a:t>What </a:t>
            </a:r>
            <a:r>
              <a:rPr lang="en-US" sz="3200" b="1" noProof="1" smtClean="0">
                <a:solidFill>
                  <a:schemeClr val="bg2"/>
                </a:solidFill>
                <a:latin typeface="Consolas" panose="020B0609020204030204" pitchFamily="49" charset="0"/>
              </a:rPr>
              <a:t>this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refers to depends on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where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and </a:t>
            </a:r>
            <a:r>
              <a:rPr lang="en-US" sz="3200" b="1" noProof="1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the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that is being 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executed </a:t>
            </a:r>
            <a:r>
              <a:rPr lang="en-US" sz="3200" b="1" noProof="1" smtClean="0">
                <a:solidFill>
                  <a:schemeClr val="bg1"/>
                </a:solidFill>
                <a:latin typeface="+mj-lt"/>
              </a:rPr>
              <a:t>is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called</a:t>
            </a: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bind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apply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call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are all functions that 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can be 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used to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explicitly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set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the value of </a:t>
            </a:r>
            <a:r>
              <a:rPr lang="en-US" sz="3200" b="1" noProof="1" smtClean="0">
                <a:solidFill>
                  <a:schemeClr val="bg2"/>
                </a:solidFill>
                <a:latin typeface="Consolas" panose="020B0609020204030204" pitchFamily="49" charset="0"/>
              </a:rPr>
              <a:t>this</a:t>
            </a: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Internal</a:t>
            </a:r>
            <a:r>
              <a:rPr lang="en-US" sz="3200" dirty="0" smtClean="0">
                <a:solidFill>
                  <a:schemeClr val="bg2"/>
                </a:solidFill>
              </a:rPr>
              <a:t> Object Properties</a:t>
            </a:r>
            <a:endParaRPr lang="en-US" sz="3200" b="1" noProof="1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</a:pPr>
            <a:endParaRPr 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2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en-US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Introduction to "this"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Subtitle 1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 smtClean="0"/>
              <a:t>What is "this</a:t>
            </a:r>
            <a:r>
              <a:rPr lang="en-US" dirty="0"/>
              <a:t>" 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77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78185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 smtClean="0">
                <a:solidFill>
                  <a:srgbClr val="FFA000"/>
                </a:solidFill>
              </a:rPr>
              <a:t>owns</a:t>
            </a:r>
            <a:r>
              <a:rPr lang="en-US" sz="3400" dirty="0" smtClean="0">
                <a:solidFill>
                  <a:srgbClr val="234465"/>
                </a:solidFill>
              </a:rPr>
              <a:t> the currently </a:t>
            </a:r>
            <a:r>
              <a:rPr lang="en-US" sz="3400" dirty="0">
                <a:solidFill>
                  <a:srgbClr val="234465"/>
                </a:solidFill>
              </a:rPr>
              <a:t>executed </a:t>
            </a:r>
            <a:r>
              <a:rPr lang="en-US" sz="3400" dirty="0" smtClean="0">
                <a:solidFill>
                  <a:srgbClr val="234465"/>
                </a:solidFill>
              </a:rPr>
              <a:t>code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Function </a:t>
            </a:r>
            <a:r>
              <a:rPr lang="en-US" dirty="0"/>
              <a:t>context </a:t>
            </a:r>
            <a:r>
              <a:rPr lang="en-US" dirty="0" smtClean="0"/>
              <a:t>===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domElement.event()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Context?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6" cy="5546589"/>
          </a:xfrm>
        </p:spPr>
        <p:txBody>
          <a:bodyPr/>
          <a:lstStyle/>
          <a:p>
            <a:pPr latinLnBrk="0"/>
            <a:r>
              <a:rPr lang="en-US" dirty="0" smtClean="0"/>
              <a:t>Special keyword in JavaScript</a:t>
            </a:r>
          </a:p>
          <a:p>
            <a:pPr latinLnBrk="0"/>
            <a:r>
              <a:rPr lang="en-US" dirty="0" smtClean="0"/>
              <a:t>Its value is </a:t>
            </a:r>
            <a:r>
              <a:rPr lang="en-US" b="1" dirty="0" smtClean="0">
                <a:solidFill>
                  <a:schemeClr val="bg1"/>
                </a:solidFill>
              </a:rPr>
              <a:t>based</a:t>
            </a:r>
            <a:r>
              <a:rPr lang="en-US" dirty="0" smtClean="0"/>
              <a:t> on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</a:p>
          <a:p>
            <a:pPr latinLnBrk="0"/>
            <a:r>
              <a:rPr lang="en-US" dirty="0" smtClean="0"/>
              <a:t>There are differences in </a:t>
            </a:r>
            <a:r>
              <a:rPr lang="en-US" b="1" dirty="0">
                <a:solidFill>
                  <a:schemeClr val="bg1"/>
                </a:solidFill>
              </a:rPr>
              <a:t>strict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mode</a:t>
            </a:r>
          </a:p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refers to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every </a:t>
            </a:r>
            <a:r>
              <a:rPr lang="en-US" dirty="0" smtClean="0"/>
              <a:t>time execution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When used alone, the </a:t>
            </a:r>
            <a:r>
              <a:rPr lang="en-US" b="1" dirty="0" smtClean="0">
                <a:solidFill>
                  <a:schemeClr val="bg1"/>
                </a:solidFill>
              </a:rPr>
              <a:t>owner</a:t>
            </a:r>
            <a:r>
              <a:rPr lang="en-US" dirty="0" smtClean="0"/>
              <a:t> is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 [global]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91000" y="2439000"/>
            <a:ext cx="8055000" cy="2911924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function</a:t>
            </a:r>
            <a:r>
              <a:rPr lang="en-US" sz="2800" dirty="0">
                <a:solidFill>
                  <a:schemeClr val="tx1"/>
                </a:solidFill>
              </a:rPr>
              <a:t> solve() {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return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en-US" sz="2800" dirty="0">
                <a:solidFill>
                  <a:schemeClr val="bg1"/>
                </a:solidFill>
              </a:rPr>
              <a:t>this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console.log(</a:t>
            </a:r>
            <a:r>
              <a:rPr lang="en-US" sz="2800" dirty="0">
                <a:solidFill>
                  <a:schemeClr val="bg1"/>
                </a:solidFill>
              </a:rPr>
              <a:t>solve</a:t>
            </a:r>
            <a:r>
              <a:rPr lang="en-US" sz="2800" dirty="0" smtClean="0">
                <a:solidFill>
                  <a:schemeClr val="bg1"/>
                </a:solidFill>
              </a:rPr>
              <a:t>() === global</a:t>
            </a:r>
            <a:r>
              <a:rPr lang="en-US" sz="2800" dirty="0" smtClean="0">
                <a:solidFill>
                  <a:schemeClr val="tx1"/>
                </a:solidFill>
              </a:rPr>
              <a:t>) </a:t>
            </a:r>
            <a:r>
              <a:rPr lang="en-US" sz="2800" i="1" dirty="0" smtClean="0">
                <a:solidFill>
                  <a:schemeClr val="accent2"/>
                </a:solidFill>
              </a:rPr>
              <a:t>// true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Refers to the Global Object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77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9846" y="2648541"/>
            <a:ext cx="7142170" cy="10090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 a = "a";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this</a:t>
            </a:r>
            <a:r>
              <a:rPr lang="en-US" dirty="0" err="1">
                <a:solidFill>
                  <a:schemeClr val="tx1"/>
                </a:solidFill>
              </a:rPr>
              <a:t>.a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Keyword in the Browser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9846" y="1319440"/>
            <a:ext cx="7142170" cy="99306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"b";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this.b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//undefined</a:t>
            </a:r>
            <a:endParaRPr lang="en-US" sz="2398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89846" y="4076700"/>
            <a:ext cx="7142170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 foo() {</a:t>
            </a:r>
          </a:p>
          <a:p>
            <a:r>
              <a:rPr lang="en-US" dirty="0"/>
              <a:t>  console.log("Simple function call");</a:t>
            </a:r>
          </a:p>
          <a:p>
            <a:r>
              <a:rPr lang="en-US" dirty="0"/>
              <a:t>  console.log(</a:t>
            </a:r>
            <a:r>
              <a:rPr lang="en-US" dirty="0">
                <a:solidFill>
                  <a:schemeClr val="bg1"/>
                </a:solidFill>
              </a:rPr>
              <a:t>this === window</a:t>
            </a:r>
            <a:r>
              <a:rPr lang="en-US" dirty="0"/>
              <a:t>);  </a:t>
            </a:r>
            <a:r>
              <a:rPr lang="en-US" i="1" dirty="0" smtClean="0">
                <a:solidFill>
                  <a:schemeClr val="accent2"/>
                </a:solidFill>
              </a:rPr>
              <a:t>// true</a:t>
            </a:r>
            <a:endParaRPr lang="en-US" dirty="0"/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foo();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70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Usages </a:t>
            </a:r>
            <a:r>
              <a:rPr lang="en-US" dirty="0"/>
              <a:t>Of </a:t>
            </a:r>
            <a:r>
              <a:rPr lang="en-US" dirty="0" smtClean="0"/>
              <a:t>"this</a:t>
            </a:r>
            <a:r>
              <a:rPr lang="en-US" dirty="0"/>
              <a:t>" </a:t>
            </a:r>
            <a:r>
              <a:rPr lang="en-US" dirty="0" smtClean="0"/>
              <a:t>Keyword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75" y="1089000"/>
            <a:ext cx="2963049" cy="2963049"/>
          </a:xfrm>
          <a:prstGeom prst="rect">
            <a:avLst/>
          </a:prstGeom>
        </p:spPr>
      </p:pic>
      <p:sp>
        <p:nvSpPr>
          <p:cNvPr id="7" name="Subtitle 1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 smtClean="0"/>
              <a:t>"this</a:t>
            </a:r>
            <a:r>
              <a:rPr lang="en-US" dirty="0"/>
              <a:t>" in Different Context</a:t>
            </a:r>
          </a:p>
        </p:txBody>
      </p:sp>
    </p:spTree>
    <p:extLst>
      <p:ext uri="{BB962C8B-B14F-4D97-AF65-F5344CB8AC3E}">
        <p14:creationId xmlns:p14="http://schemas.microsoft.com/office/powerpoint/2010/main" val="12960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3837</TotalTime>
  <Words>1280</Words>
  <Application>Microsoft Office PowerPoint</Application>
  <PresentationFormat>Widescreen</PresentationFormat>
  <Paragraphs>368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맑은 고딕</vt:lpstr>
      <vt:lpstr>Arial</vt:lpstr>
      <vt:lpstr>Calibri</vt:lpstr>
      <vt:lpstr>Comic Sans MS</vt:lpstr>
      <vt:lpstr>Consolas</vt:lpstr>
      <vt:lpstr>Harlow Solid Italic</vt:lpstr>
      <vt:lpstr>Malgun Gothic (Body)</vt:lpstr>
      <vt:lpstr>Wingdings</vt:lpstr>
      <vt:lpstr>Wingdings 2</vt:lpstr>
      <vt:lpstr>SoftUni</vt:lpstr>
      <vt:lpstr>Function Context</vt:lpstr>
      <vt:lpstr>Table of Contents</vt:lpstr>
      <vt:lpstr>Have a Question?</vt:lpstr>
      <vt:lpstr>Introduction to "this" </vt:lpstr>
      <vt:lpstr>What is Function Context?</vt:lpstr>
      <vt:lpstr>this</vt:lpstr>
      <vt:lpstr>"this" Refers to the Global Object</vt:lpstr>
      <vt:lpstr>"this" Keyword in the Browser</vt:lpstr>
      <vt:lpstr>Usages Of "this" Keyword</vt:lpstr>
      <vt:lpstr>"this" in a Method</vt:lpstr>
      <vt:lpstr>"this" Refers to the Parent Object</vt:lpstr>
      <vt:lpstr>In Events</vt:lpstr>
      <vt:lpstr>"this" in Classes</vt:lpstr>
      <vt:lpstr>"this" in Functions </vt:lpstr>
      <vt:lpstr>"this" with Inner Functions</vt:lpstr>
      <vt:lpstr>"this" with Arrow Functions</vt:lpstr>
      <vt:lpstr>Call, Apply, Bind</vt:lpstr>
      <vt:lpstr>Explicit Binding</vt:lpstr>
      <vt:lpstr>Changing the Context: Call</vt:lpstr>
      <vt:lpstr>Changing the Context: Call</vt:lpstr>
      <vt:lpstr>Changing the Context: Apply</vt:lpstr>
      <vt:lpstr>Apply() – Example</vt:lpstr>
      <vt:lpstr>Changing the Context: Bind</vt:lpstr>
      <vt:lpstr>Bind – Example</vt:lpstr>
      <vt:lpstr>Problem: Area and Volume Calculator</vt:lpstr>
      <vt:lpstr>Problem: Area and Volume Calculator</vt:lpstr>
      <vt:lpstr>Solution: Area and Volume Calculator</vt:lpstr>
      <vt:lpstr>Internal Object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Problem: Person</vt:lpstr>
      <vt:lpstr>Solution: Person</vt:lpstr>
      <vt:lpstr>Live Exercise in Class (Lab)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Keyword in JavaScript</dc:title>
  <dc:subject>JS Applications Course @ SoftUni</dc:subject>
  <dc:creator>Software University</dc:creator>
  <cp:keywords>JS; JavaScript; programming; course; SoftUni; coding; software development; education; training</cp:keywords>
  <dc:description>© SoftUni – https://softuni.org_x000d_
© Software University – https://softuni.bg_x000d_
_x000d_
Copyrighted document. Unauthorized copy, reproduction or use is not permitted.</dc:description>
  <cp:lastModifiedBy>Denitsa Marinova</cp:lastModifiedBy>
  <cp:revision>24</cp:revision>
  <dcterms:created xsi:type="dcterms:W3CDTF">2018-05-23T13:08:44Z</dcterms:created>
  <dcterms:modified xsi:type="dcterms:W3CDTF">2020-10-05T11:48:14Z</dcterms:modified>
  <cp:category>JS Advanced Course @ SoftUni</cp:category>
</cp:coreProperties>
</file>