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93" r:id="rId7"/>
    <p:sldId id="296" r:id="rId8"/>
    <p:sldId id="261" r:id="rId9"/>
    <p:sldId id="326" r:id="rId10"/>
    <p:sldId id="311" r:id="rId11"/>
    <p:sldId id="312" r:id="rId12"/>
    <p:sldId id="313" r:id="rId13"/>
    <p:sldId id="314" r:id="rId14"/>
    <p:sldId id="292" r:id="rId15"/>
    <p:sldId id="294" r:id="rId16"/>
    <p:sldId id="295" r:id="rId17"/>
    <p:sldId id="298" r:id="rId18"/>
    <p:sldId id="299" r:id="rId19"/>
    <p:sldId id="315" r:id="rId20"/>
    <p:sldId id="327" r:id="rId21"/>
    <p:sldId id="316" r:id="rId22"/>
    <p:sldId id="301" r:id="rId23"/>
    <p:sldId id="302" r:id="rId24"/>
    <p:sldId id="304" r:id="rId25"/>
    <p:sldId id="305" r:id="rId26"/>
    <p:sldId id="306" r:id="rId27"/>
    <p:sldId id="303" r:id="rId28"/>
    <p:sldId id="317" r:id="rId29"/>
    <p:sldId id="318" r:id="rId30"/>
    <p:sldId id="307" r:id="rId31"/>
    <p:sldId id="300" r:id="rId32"/>
    <p:sldId id="308" r:id="rId33"/>
    <p:sldId id="309" r:id="rId34"/>
    <p:sldId id="310" r:id="rId35"/>
    <p:sldId id="319" r:id="rId36"/>
    <p:sldId id="320" r:id="rId37"/>
    <p:sldId id="328" r:id="rId38"/>
    <p:sldId id="285" r:id="rId39"/>
    <p:sldId id="286" r:id="rId40"/>
    <p:sldId id="321" r:id="rId41"/>
    <p:sldId id="322" r:id="rId42"/>
    <p:sldId id="323" r:id="rId43"/>
    <p:sldId id="324" r:id="rId44"/>
    <p:sldId id="325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E6B93C0-A952-40F4-9ACF-D51E536244A6}">
          <p14:sldIdLst>
            <p14:sldId id="256"/>
            <p14:sldId id="257"/>
            <p14:sldId id="258"/>
          </p14:sldIdLst>
        </p14:section>
        <p14:section name="JavaScript Functions" id="{BA23405C-C4A4-4772-83D1-37052ACF4FEE}">
          <p14:sldIdLst>
            <p14:sldId id="259"/>
            <p14:sldId id="260"/>
            <p14:sldId id="293"/>
            <p14:sldId id="296"/>
            <p14:sldId id="261"/>
            <p14:sldId id="326"/>
            <p14:sldId id="311"/>
            <p14:sldId id="312"/>
            <p14:sldId id="313"/>
            <p14:sldId id="314"/>
            <p14:sldId id="292"/>
            <p14:sldId id="294"/>
            <p14:sldId id="295"/>
            <p14:sldId id="298"/>
            <p14:sldId id="299"/>
            <p14:sldId id="315"/>
            <p14:sldId id="327"/>
            <p14:sldId id="316"/>
          </p14:sldIdLst>
        </p14:section>
        <p14:section name="For and While Loops" id="{B8027F88-18D3-47EF-B24C-6E33F529E59F}">
          <p14:sldIdLst>
            <p14:sldId id="301"/>
            <p14:sldId id="302"/>
            <p14:sldId id="304"/>
            <p14:sldId id="305"/>
            <p14:sldId id="306"/>
            <p14:sldId id="303"/>
            <p14:sldId id="317"/>
            <p14:sldId id="318"/>
          </p14:sldIdLst>
        </p14:section>
        <p14:section name="Scope" id="{E766D132-C8FD-406F-A23E-D7F62716273A}">
          <p14:sldIdLst>
            <p14:sldId id="307"/>
            <p14:sldId id="300"/>
            <p14:sldId id="308"/>
            <p14:sldId id="309"/>
            <p14:sldId id="310"/>
            <p14:sldId id="319"/>
            <p14:sldId id="320"/>
            <p14:sldId id="328"/>
          </p14:sldIdLst>
        </p14:section>
        <p14:section name="Live Exercises" id="{359CFE97-C702-4628-987E-935AEA8F8BC2}">
          <p14:sldIdLst>
            <p14:sldId id="285"/>
          </p14:sldIdLst>
        </p14:section>
        <p14:section name="Summary" id="{74EFAF86-2180-4F7F-ACB5-DB62666057F5}">
          <p14:sldIdLst>
            <p14:sldId id="286"/>
            <p14:sldId id="321"/>
            <p14:sldId id="322"/>
            <p14:sldId id="323"/>
            <p14:sldId id="324"/>
            <p14:sldId id="32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94" autoAdjust="0"/>
    <p:restoredTop sz="94645" autoAdjust="0"/>
  </p:normalViewPr>
  <p:slideViewPr>
    <p:cSldViewPr snapToGrid="0">
      <p:cViewPr varScale="1">
        <p:scale>
          <a:sx n="83" d="100"/>
          <a:sy n="83" d="100"/>
        </p:scale>
        <p:origin x="44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6FF4A-B712-4E01-BFE7-142DA8FA140A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D6E41-6383-4846-9BAE-1E963A437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66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D6E41-6383-4846-9BAE-1E963A4374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46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89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362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4058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02937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243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543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963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C063C25-3F64-4057-8B66-A276773C092D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DA246DE-D3E3-4501-8B33-1D82E06F3C38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347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3C25-3F64-4057-8B66-A276773C092D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46DE-D3E3-4501-8B33-1D82E06F3C38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0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3C25-3F64-4057-8B66-A276773C092D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46DE-D3E3-4501-8B33-1D82E06F3C3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704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65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23192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C063C25-3F64-4057-8B66-A276773C092D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A246DE-D3E3-4501-8B33-1D82E06F3C38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73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3C25-3F64-4057-8B66-A276773C092D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46DE-D3E3-4501-8B33-1D82E06F3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1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C063C25-3F64-4057-8B66-A276773C092D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DA246DE-D3E3-4501-8B33-1D82E06F3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9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214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C063C25-3F64-4057-8B66-A276773C092D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A246DE-D3E3-4501-8B33-1D82E06F3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9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C063C25-3F64-4057-8B66-A276773C092D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A246DE-D3E3-4501-8B33-1D82E06F3C38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87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C063C25-3F64-4057-8B66-A276773C092D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A246DE-D3E3-4501-8B33-1D82E06F3C38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69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769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2C063C25-3F64-4057-8B66-A276773C092D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A246DE-D3E3-4501-8B33-1D82E06F3C38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00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C063C25-3F64-4057-8B66-A276773C092D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DA246DE-D3E3-4501-8B33-1D82E06F3C38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65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2C063C25-3F64-4057-8B66-A276773C092D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DA246DE-D3E3-4501-8B33-1D82E06F3C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2664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s://judge.softuni.bg/Contests/Practice/Index/1449#1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449#2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449#2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449#3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449#4" TargetMode="Externa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avascript-fundamental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jpeg"/><Relationship Id="rId13" Type="http://schemas.openxmlformats.org/officeDocument/2006/relationships/hyperlink" Target="https://www.softwaregroup.com/" TargetMode="External"/><Relationship Id="rId18" Type="http://schemas.openxmlformats.org/officeDocument/2006/relationships/image" Target="../media/image61.png"/><Relationship Id="rId26" Type="http://schemas.openxmlformats.org/officeDocument/2006/relationships/image" Target="../media/image63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www.postbank.bg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7.png"/><Relationship Id="rId17" Type="http://schemas.openxmlformats.org/officeDocument/2006/relationships/hyperlink" Target="http://www.xs-software.com/" TargetMode="External"/><Relationship Id="rId25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60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11" Type="http://schemas.openxmlformats.org/officeDocument/2006/relationships/hyperlink" Target="https://netpeak.bg/" TargetMode="External"/><Relationship Id="rId24" Type="http://schemas.openxmlformats.org/officeDocument/2006/relationships/image" Target="../media/image38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www.telenor.bg/" TargetMode="External"/><Relationship Id="rId23" Type="http://schemas.openxmlformats.org/officeDocument/2006/relationships/hyperlink" Target="https://www.superhosting.bg/" TargetMode="External"/><Relationship Id="rId10" Type="http://schemas.openxmlformats.org/officeDocument/2006/relationships/image" Target="../media/image58.png"/><Relationship Id="rId19" Type="http://schemas.openxmlformats.org/officeDocument/2006/relationships/hyperlink" Target="https://www.sbtech.com/" TargetMode="External"/><Relationship Id="rId4" Type="http://schemas.openxmlformats.org/officeDocument/2006/relationships/image" Target="../media/image55.png"/><Relationship Id="rId9" Type="http://schemas.openxmlformats.org/officeDocument/2006/relationships/hyperlink" Target="https://aeternity.com/" TargetMode="External"/><Relationship Id="rId14" Type="http://schemas.openxmlformats.org/officeDocument/2006/relationships/image" Target="../media/image59.png"/><Relationship Id="rId22" Type="http://schemas.openxmlformats.org/officeDocument/2006/relationships/image" Target="../media/image62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4.jpeg"/><Relationship Id="rId7" Type="http://schemas.openxmlformats.org/officeDocument/2006/relationships/image" Target="../media/image6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5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7.gi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Functions, Loops and Scope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and Logic Flow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853" y="5754830"/>
            <a:ext cx="2951518" cy="705377"/>
          </a:xfrm>
        </p:spPr>
        <p:txBody>
          <a:bodyPr/>
          <a:lstStyle/>
          <a:p>
            <a:r>
              <a:rPr lang="en-US" dirty="0"/>
              <a:t>Software University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194983"/>
            <a:ext cx="2951518" cy="642346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err="1"/>
              <a:t>SoftUni</a:t>
            </a:r>
            <a:r>
              <a:rPr lang="de-DE" dirty="0"/>
              <a:t> Team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175130"/>
            <a:ext cx="2951518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002959" y="2066668"/>
            <a:ext cx="3876155" cy="3524469"/>
            <a:chOff x="1650074" y="1845911"/>
            <a:chExt cx="3876155" cy="352446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0074" y="2066575"/>
              <a:ext cx="3038274" cy="2525373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5245" y="1845911"/>
              <a:ext cx="559692" cy="441327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655031">
              <a:off x="3702922" y="3547073"/>
              <a:ext cx="1805914" cy="1840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198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Multiplication Table (2)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90402" y="6108885"/>
            <a:ext cx="5024602" cy="4420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72000" tIns="36000" rIns="72000" bIns="36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multiplicationTable(8, 3)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964201" y="6097495"/>
            <a:ext cx="5024602" cy="4420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72000" tIns="36000" rIns="72000" bIns="36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Try with other numbers.</a:t>
            </a:r>
          </a:p>
        </p:txBody>
      </p:sp>
      <p:sp>
        <p:nvSpPr>
          <p:cNvPr id="10" name="Текстово поле 8"/>
          <p:cNvSpPr txBox="1"/>
          <p:nvPr/>
        </p:nvSpPr>
        <p:spPr>
          <a:xfrm>
            <a:off x="190406" y="1225098"/>
            <a:ext cx="11798397" cy="46193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 smtClean="0">
                <a:latin typeface="Consolas" panose="020B0609020204030204" pitchFamily="49" charset="0"/>
              </a:rPr>
              <a:t>function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printTable</a:t>
            </a:r>
            <a:r>
              <a:rPr lang="en-US" sz="2200" b="1" dirty="0">
                <a:latin typeface="Consolas" panose="020B0609020204030204" pitchFamily="49" charset="0"/>
              </a:rPr>
              <a:t>(numberToBeMultiplied, multiplier) {</a:t>
            </a:r>
          </a:p>
          <a:p>
            <a:r>
              <a:rPr lang="en-US" sz="2200" b="1" dirty="0" smtClean="0">
                <a:latin typeface="Consolas" panose="020B0609020204030204" pitchFamily="49" charset="0"/>
              </a:rPr>
              <a:t>     for </a:t>
            </a:r>
            <a:r>
              <a:rPr lang="en-US" sz="2200" b="1" dirty="0">
                <a:latin typeface="Consolas" panose="020B0609020204030204" pitchFamily="49" charset="0"/>
              </a:rPr>
              <a:t>(let i = numberToBeMultiplied; i &lt;= multiplier; i++) {</a:t>
            </a:r>
          </a:p>
          <a:p>
            <a:r>
              <a:rPr lang="en-US" sz="2200" b="1" dirty="0" smtClean="0">
                <a:latin typeface="Consolas" panose="020B0609020204030204" pitchFamily="49" charset="0"/>
              </a:rPr>
              <a:t>         let </a:t>
            </a:r>
            <a:r>
              <a:rPr lang="en-US" sz="2200" b="1" dirty="0">
                <a:latin typeface="Consolas" panose="020B0609020204030204" pitchFamily="49" charset="0"/>
              </a:rPr>
              <a:t>result = multiplier * i;</a:t>
            </a:r>
          </a:p>
          <a:p>
            <a:r>
              <a:rPr lang="en-US" sz="2200" b="1" dirty="0" smtClean="0">
                <a:latin typeface="Consolas" panose="020B0609020204030204" pitchFamily="49" charset="0"/>
              </a:rPr>
              <a:t>         let </a:t>
            </a:r>
            <a:r>
              <a:rPr lang="en-US" sz="2200" b="1" dirty="0">
                <a:latin typeface="Consolas" panose="020B0609020204030204" pitchFamily="49" charset="0"/>
              </a:rPr>
              <a:t>p = document.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createElement</a:t>
            </a:r>
            <a:r>
              <a:rPr lang="en-US" sz="2200" b="1" dirty="0">
                <a:latin typeface="Consolas" panose="020B0609020204030204" pitchFamily="49" charset="0"/>
              </a:rPr>
              <a:t>('p');</a:t>
            </a:r>
          </a:p>
          <a:p>
            <a:r>
              <a:rPr lang="en-US" sz="2200" b="1" dirty="0" smtClean="0">
                <a:latin typeface="Consolas" panose="020B0609020204030204" pitchFamily="49" charset="0"/>
              </a:rPr>
              <a:t>         p.</a:t>
            </a:r>
            <a:r>
              <a:rPr lang="en-US" sz="2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textContent</a:t>
            </a:r>
            <a:r>
              <a:rPr lang="en-US" sz="2200" b="1" dirty="0" smtClean="0">
                <a:latin typeface="Consolas" panose="020B0609020204030204" pitchFamily="49" charset="0"/>
              </a:rPr>
              <a:t> </a:t>
            </a:r>
            <a:r>
              <a:rPr lang="en-US" sz="2200" b="1" dirty="0">
                <a:latin typeface="Consolas" panose="020B0609020204030204" pitchFamily="49" charset="0"/>
              </a:rPr>
              <a:t>= `${i} * ${multiplier} = ${result}`;</a:t>
            </a:r>
          </a:p>
          <a:p>
            <a:r>
              <a:rPr lang="en-US" sz="2200" b="1" dirty="0" smtClean="0">
                <a:latin typeface="Consolas" panose="020B0609020204030204" pitchFamily="49" charset="0"/>
              </a:rPr>
              <a:t>         divResult.</a:t>
            </a:r>
            <a:r>
              <a:rPr lang="en-US" sz="2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appendChild</a:t>
            </a:r>
            <a:r>
              <a:rPr lang="en-US" sz="2200" b="1" dirty="0" smtClean="0">
                <a:latin typeface="Consolas" panose="020B0609020204030204" pitchFamily="49" charset="0"/>
              </a:rPr>
              <a:t>(p</a:t>
            </a:r>
            <a:r>
              <a:rPr lang="en-US" sz="22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200" b="1" dirty="0" smtClean="0">
                <a:latin typeface="Consolas" panose="020B0609020204030204" pitchFamily="49" charset="0"/>
              </a:rPr>
              <a:t>     }</a:t>
            </a:r>
            <a:endParaRPr lang="en-US" sz="2200" b="1" dirty="0">
              <a:latin typeface="Consolas" panose="020B0609020204030204" pitchFamily="49" charset="0"/>
            </a:endParaRPr>
          </a:p>
          <a:p>
            <a:r>
              <a:rPr lang="en-US" sz="22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divResult.textContent = '';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/>
            </a:r>
            <a:br>
              <a:rPr lang="en-US" sz="2200" b="1" dirty="0">
                <a:latin typeface="Consolas" panose="020B0609020204030204" pitchFamily="49" charset="0"/>
              </a:rPr>
            </a:b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findWrongInput</a:t>
            </a:r>
            <a:r>
              <a:rPr lang="en-US" sz="2200" b="1" dirty="0">
                <a:latin typeface="Consolas" panose="020B0609020204030204" pitchFamily="49" charset="0"/>
              </a:rPr>
              <a:t>(numberToBeMultiplied, multiplier);</a:t>
            </a:r>
          </a:p>
          <a:p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printTable</a:t>
            </a:r>
            <a:r>
              <a:rPr lang="en-US" sz="2200" b="1" dirty="0">
                <a:latin typeface="Consolas" panose="020B0609020204030204" pitchFamily="49" charset="0"/>
              </a:rPr>
              <a:t>(numberToBeMultiplied, multiplier);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5747858" y="6182305"/>
            <a:ext cx="683491" cy="36861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640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Problem: Temperature Converter</a:t>
            </a:r>
            <a:endParaRPr lang="bg-BG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33239" y="1190017"/>
            <a:ext cx="12219709" cy="266389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Write a JS function to convert Fahrenheit to Celsius</a:t>
            </a:r>
            <a:r>
              <a:rPr lang="en-US" sz="3200" dirty="0" smtClean="0">
                <a:latin typeface="+mj-lt"/>
              </a:rPr>
              <a:t>.</a:t>
            </a:r>
            <a:endParaRPr lang="en-US" sz="3200" dirty="0">
              <a:latin typeface="+mj-lt"/>
            </a:endParaRPr>
          </a:p>
        </p:txBody>
      </p:sp>
      <p:sp>
        <p:nvSpPr>
          <p:cNvPr id="5" name="Правоъгълник 11"/>
          <p:cNvSpPr/>
          <p:nvPr/>
        </p:nvSpPr>
        <p:spPr>
          <a:xfrm>
            <a:off x="0" y="6305350"/>
            <a:ext cx="12192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https://judge.softuni.bg/Contests/Practice/Index/1449#1</a:t>
            </a:r>
            <a:endParaRPr lang="en-US" sz="2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807" y="1985836"/>
            <a:ext cx="6693615" cy="395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503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Problem: Temperature Converter (2)</a:t>
            </a:r>
            <a:endParaRPr lang="bg-BG" dirty="0"/>
          </a:p>
        </p:txBody>
      </p:sp>
      <p:sp>
        <p:nvSpPr>
          <p:cNvPr id="16" name="Текстово поле 8"/>
          <p:cNvSpPr txBox="1"/>
          <p:nvPr/>
        </p:nvSpPr>
        <p:spPr>
          <a:xfrm>
            <a:off x="333366" y="1263793"/>
            <a:ext cx="11491987" cy="53887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100" b="1" dirty="0">
                <a:latin typeface="Consolas" panose="020B0609020204030204" pitchFamily="49" charset="0"/>
              </a:rPr>
              <a:t>function 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temperatureConverter</a:t>
            </a:r>
            <a:r>
              <a:rPr lang="en-US" sz="2100" b="1" dirty="0" smtClean="0">
                <a:latin typeface="Consolas" panose="020B0609020204030204" pitchFamily="49" charset="0"/>
              </a:rPr>
              <a:t>() </a:t>
            </a:r>
            <a:r>
              <a:rPr lang="en-US" sz="2100" b="1" dirty="0">
                <a:latin typeface="Consolas" panose="020B0609020204030204" pitchFamily="49" charset="0"/>
              </a:rPr>
              <a:t>{</a:t>
            </a:r>
          </a:p>
          <a:p>
            <a:r>
              <a:rPr lang="bg-BG" sz="2100" b="1" dirty="0" smtClean="0">
                <a:latin typeface="Consolas" panose="020B0609020204030204" pitchFamily="49" charset="0"/>
              </a:rPr>
              <a:t>     </a:t>
            </a:r>
            <a:r>
              <a:rPr lang="en-US" sz="2100" b="1" dirty="0" smtClean="0">
                <a:latin typeface="Consolas" panose="020B0609020204030204" pitchFamily="49" charset="0"/>
              </a:rPr>
              <a:t>let </a:t>
            </a:r>
            <a:r>
              <a:rPr lang="en-US" sz="2100" b="1" dirty="0">
                <a:latin typeface="Consolas" panose="020B0609020204030204" pitchFamily="49" charset="0"/>
              </a:rPr>
              <a:t>degrees = 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parseInt</a:t>
            </a:r>
            <a:r>
              <a:rPr lang="en-US" sz="2100" b="1" dirty="0">
                <a:latin typeface="Consolas" panose="020B0609020204030204" pitchFamily="49" charset="0"/>
              </a:rPr>
              <a:t>(document.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getElementById</a:t>
            </a:r>
            <a:r>
              <a:rPr lang="en-US" sz="2100" b="1" dirty="0">
                <a:latin typeface="Consolas" panose="020B0609020204030204" pitchFamily="49" charset="0"/>
              </a:rPr>
              <a:t>("num1").value);</a:t>
            </a:r>
          </a:p>
          <a:p>
            <a:r>
              <a:rPr lang="bg-BG" sz="2100" b="1" dirty="0" smtClean="0">
                <a:latin typeface="Consolas" panose="020B0609020204030204" pitchFamily="49" charset="0"/>
              </a:rPr>
              <a:t>     </a:t>
            </a:r>
            <a:r>
              <a:rPr lang="en-US" sz="2100" b="1" dirty="0" smtClean="0">
                <a:latin typeface="Consolas" panose="020B0609020204030204" pitchFamily="49" charset="0"/>
              </a:rPr>
              <a:t>let </a:t>
            </a:r>
            <a:r>
              <a:rPr lang="en-US" sz="2100" b="1" dirty="0">
                <a:latin typeface="Consolas" panose="020B0609020204030204" pitchFamily="49" charset="0"/>
              </a:rPr>
              <a:t>type = document.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getElementById</a:t>
            </a:r>
            <a:r>
              <a:rPr lang="en-US" sz="2100" b="1" dirty="0">
                <a:latin typeface="Consolas" panose="020B0609020204030204" pitchFamily="49" charset="0"/>
              </a:rPr>
              <a:t>("type").value;</a:t>
            </a:r>
          </a:p>
          <a:p>
            <a:r>
              <a:rPr lang="bg-BG" sz="2100" b="1" dirty="0" smtClean="0">
                <a:latin typeface="Consolas" panose="020B0609020204030204" pitchFamily="49" charset="0"/>
              </a:rPr>
              <a:t>     </a:t>
            </a:r>
            <a:r>
              <a:rPr lang="en-US" sz="2100" b="1" dirty="0" smtClean="0">
                <a:latin typeface="Consolas" panose="020B0609020204030204" pitchFamily="49" charset="0"/>
              </a:rPr>
              <a:t>let </a:t>
            </a:r>
            <a:r>
              <a:rPr lang="en-US" sz="2100" b="1" dirty="0">
                <a:latin typeface="Consolas" panose="020B0609020204030204" pitchFamily="49" charset="0"/>
              </a:rPr>
              <a:t>result = '';</a:t>
            </a:r>
          </a:p>
          <a:p>
            <a:r>
              <a:rPr lang="bg-BG" sz="2100" b="1" dirty="0" smtClean="0">
                <a:latin typeface="Consolas" panose="020B0609020204030204" pitchFamily="49" charset="0"/>
              </a:rPr>
              <a:t>     </a:t>
            </a:r>
            <a:r>
              <a:rPr lang="en-US" sz="2100" b="1" dirty="0" smtClean="0">
                <a:latin typeface="Consolas" panose="020B0609020204030204" pitchFamily="49" charset="0"/>
              </a:rPr>
              <a:t>let </a:t>
            </a:r>
            <a:r>
              <a:rPr lang="en-US" sz="2100" b="1" dirty="0">
                <a:latin typeface="Consolas" panose="020B0609020204030204" pitchFamily="49" charset="0"/>
              </a:rPr>
              <a:t>convertedTemperature = 0;</a:t>
            </a:r>
          </a:p>
          <a:p>
            <a:r>
              <a:rPr lang="bg-BG" sz="2100" b="1" dirty="0" smtClean="0">
                <a:latin typeface="Consolas" panose="020B0609020204030204" pitchFamily="49" charset="0"/>
              </a:rPr>
              <a:t>     </a:t>
            </a:r>
            <a:r>
              <a:rPr lang="en-US" sz="2100" b="1" dirty="0" smtClean="0">
                <a:latin typeface="Consolas" panose="020B0609020204030204" pitchFamily="49" charset="0"/>
              </a:rPr>
              <a:t>let </a:t>
            </a:r>
            <a:r>
              <a:rPr lang="en-US" sz="2100" b="1" dirty="0">
                <a:latin typeface="Consolas" panose="020B0609020204030204" pitchFamily="49" charset="0"/>
              </a:rPr>
              <a:t>correctType = false;</a:t>
            </a:r>
          </a:p>
          <a:p>
            <a:r>
              <a:rPr lang="en-US" sz="2100" b="1" dirty="0">
                <a:latin typeface="Consolas" panose="020B0609020204030204" pitchFamily="49" charset="0"/>
              </a:rPr>
              <a:t/>
            </a:r>
            <a:br>
              <a:rPr lang="en-US" sz="2100" b="1" dirty="0">
                <a:latin typeface="Consolas" panose="020B0609020204030204" pitchFamily="49" charset="0"/>
              </a:rPr>
            </a:br>
            <a:r>
              <a:rPr lang="bg-BG" sz="2100" b="1" dirty="0" smtClean="0">
                <a:latin typeface="Consolas" panose="020B0609020204030204" pitchFamily="49" charset="0"/>
              </a:rPr>
              <a:t>    </a:t>
            </a:r>
            <a:r>
              <a:rPr lang="en-US" sz="2100" b="1" dirty="0" smtClean="0">
                <a:latin typeface="Consolas" panose="020B0609020204030204" pitchFamily="49" charset="0"/>
              </a:rPr>
              <a:t>function 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convert</a:t>
            </a:r>
            <a:r>
              <a:rPr lang="en-US" sz="2100" b="1" dirty="0">
                <a:latin typeface="Consolas" panose="020B0609020204030204" pitchFamily="49" charset="0"/>
              </a:rPr>
              <a:t>(degrees, type) {</a:t>
            </a:r>
          </a:p>
          <a:p>
            <a:r>
              <a:rPr lang="bg-BG" sz="2100" b="1" dirty="0" smtClean="0">
                <a:latin typeface="Consolas" panose="020B0609020204030204" pitchFamily="49" charset="0"/>
              </a:rPr>
              <a:t>         </a:t>
            </a:r>
            <a:r>
              <a:rPr lang="en-US" sz="2100" b="1" dirty="0" smtClean="0">
                <a:latin typeface="Consolas" panose="020B0609020204030204" pitchFamily="49" charset="0"/>
              </a:rPr>
              <a:t>if (type.</a:t>
            </a:r>
            <a:r>
              <a:rPr lang="en-US" sz="21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toLowerCase</a:t>
            </a:r>
            <a:r>
              <a:rPr lang="en-US" sz="2100" b="1" dirty="0" smtClean="0">
                <a:latin typeface="Consolas" panose="020B0609020204030204" pitchFamily="49" charset="0"/>
              </a:rPr>
              <a:t>() === "fahrenheit") {</a:t>
            </a:r>
          </a:p>
          <a:p>
            <a:r>
              <a:rPr lang="bg-BG" sz="2100" b="1" dirty="0" smtClean="0">
                <a:latin typeface="Consolas" panose="020B0609020204030204" pitchFamily="49" charset="0"/>
              </a:rPr>
              <a:t>              </a:t>
            </a:r>
            <a:r>
              <a:rPr lang="en-US" sz="2100" b="1" dirty="0" smtClean="0">
                <a:latin typeface="Consolas" panose="020B0609020204030204" pitchFamily="49" charset="0"/>
              </a:rPr>
              <a:t>convertedTemperature = (((degrees - 32) * 5) / 9);</a:t>
            </a:r>
          </a:p>
          <a:p>
            <a:r>
              <a:rPr lang="bg-BG" sz="2100" b="1" dirty="0" smtClean="0">
                <a:latin typeface="Consolas" panose="020B0609020204030204" pitchFamily="49" charset="0"/>
              </a:rPr>
              <a:t>              </a:t>
            </a:r>
            <a:r>
              <a:rPr lang="en-US" sz="2100" b="1" dirty="0" smtClean="0">
                <a:latin typeface="Consolas" panose="020B0609020204030204" pitchFamily="49" charset="0"/>
              </a:rPr>
              <a:t>correctType </a:t>
            </a:r>
            <a:r>
              <a:rPr lang="en-US" sz="2100" b="1" dirty="0">
                <a:latin typeface="Consolas" panose="020B0609020204030204" pitchFamily="49" charset="0"/>
              </a:rPr>
              <a:t>= true;</a:t>
            </a:r>
          </a:p>
          <a:p>
            <a:r>
              <a:rPr lang="bg-BG" sz="2100" b="1" dirty="0" smtClean="0">
                <a:latin typeface="Consolas" panose="020B0609020204030204" pitchFamily="49" charset="0"/>
              </a:rPr>
              <a:t>         </a:t>
            </a:r>
            <a:r>
              <a:rPr lang="en-US" sz="2100" b="1" dirty="0" smtClean="0">
                <a:latin typeface="Consolas" panose="020B0609020204030204" pitchFamily="49" charset="0"/>
              </a:rPr>
              <a:t>} </a:t>
            </a:r>
            <a:r>
              <a:rPr lang="bg-BG" sz="2100" b="1" dirty="0" smtClean="0">
                <a:latin typeface="Consolas" panose="020B0609020204030204" pitchFamily="49" charset="0"/>
              </a:rPr>
              <a:t> </a:t>
            </a:r>
            <a:r>
              <a:rPr lang="en-US" sz="2100" b="1" dirty="0" smtClean="0">
                <a:latin typeface="Consolas" panose="020B0609020204030204" pitchFamily="49" charset="0"/>
              </a:rPr>
              <a:t>else </a:t>
            </a:r>
            <a:r>
              <a:rPr lang="en-US" sz="2100" b="1" dirty="0">
                <a:latin typeface="Consolas" panose="020B0609020204030204" pitchFamily="49" charset="0"/>
              </a:rPr>
              <a:t>if (type.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toLowerCase</a:t>
            </a:r>
            <a:r>
              <a:rPr lang="en-US" sz="2100" b="1" dirty="0">
                <a:latin typeface="Consolas" panose="020B0609020204030204" pitchFamily="49" charset="0"/>
              </a:rPr>
              <a:t>() === "celsius") {</a:t>
            </a:r>
          </a:p>
          <a:p>
            <a:r>
              <a:rPr lang="bg-BG" sz="2100" b="1" dirty="0" smtClean="0">
                <a:latin typeface="Consolas" panose="020B0609020204030204" pitchFamily="49" charset="0"/>
              </a:rPr>
              <a:t>            </a:t>
            </a:r>
            <a:r>
              <a:rPr lang="en-US" sz="2100" b="1" dirty="0" smtClean="0">
                <a:latin typeface="Consolas" panose="020B0609020204030204" pitchFamily="49" charset="0"/>
              </a:rPr>
              <a:t>convertedTemperature </a:t>
            </a:r>
            <a:r>
              <a:rPr lang="en-US" sz="2100" b="1" dirty="0">
                <a:latin typeface="Consolas" panose="020B0609020204030204" pitchFamily="49" charset="0"/>
              </a:rPr>
              <a:t>= ((degrees * 9) / 5) + 32;</a:t>
            </a:r>
          </a:p>
          <a:p>
            <a:r>
              <a:rPr lang="bg-BG" sz="2100" b="1" dirty="0" smtClean="0">
                <a:latin typeface="Consolas" panose="020B0609020204030204" pitchFamily="49" charset="0"/>
              </a:rPr>
              <a:t>            </a:t>
            </a:r>
            <a:r>
              <a:rPr lang="en-US" sz="2100" b="1" dirty="0" smtClean="0">
                <a:latin typeface="Consolas" panose="020B0609020204030204" pitchFamily="49" charset="0"/>
              </a:rPr>
              <a:t>correctType </a:t>
            </a:r>
            <a:r>
              <a:rPr lang="en-US" sz="2100" b="1" dirty="0">
                <a:latin typeface="Consolas" panose="020B0609020204030204" pitchFamily="49" charset="0"/>
              </a:rPr>
              <a:t>= true;</a:t>
            </a:r>
          </a:p>
          <a:p>
            <a:r>
              <a:rPr lang="bg-BG" sz="2100" b="1" dirty="0" smtClean="0">
                <a:latin typeface="Consolas" panose="020B0609020204030204" pitchFamily="49" charset="0"/>
              </a:rPr>
              <a:t>          </a:t>
            </a:r>
            <a:r>
              <a:rPr lang="en-US" sz="2100" b="1" dirty="0" smtClean="0">
                <a:latin typeface="Consolas" panose="020B0609020204030204" pitchFamily="49" charset="0"/>
              </a:rPr>
              <a:t>}</a:t>
            </a:r>
            <a:endParaRPr lang="en-US" sz="2100" b="1" dirty="0">
              <a:latin typeface="Consolas" panose="020B0609020204030204" pitchFamily="49" charset="0"/>
            </a:endParaRPr>
          </a:p>
          <a:p>
            <a:r>
              <a:rPr lang="bg-BG" sz="2100" b="1" dirty="0" smtClean="0">
                <a:latin typeface="Consolas" panose="020B0609020204030204" pitchFamily="49" charset="0"/>
              </a:rPr>
              <a:t>      </a:t>
            </a:r>
            <a:r>
              <a:rPr lang="en-US" sz="2100" b="1" dirty="0" smtClean="0">
                <a:latin typeface="Consolas" panose="020B0609020204030204" pitchFamily="49" charset="0"/>
              </a:rPr>
              <a:t>}</a:t>
            </a:r>
            <a:endParaRPr lang="en-US" sz="2100" b="1" dirty="0"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737330" y="6144550"/>
            <a:ext cx="500489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// Continues on the next slide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901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Problem: Temperature Converter (3)</a:t>
            </a:r>
            <a:endParaRPr lang="bg-BG" dirty="0"/>
          </a:p>
        </p:txBody>
      </p:sp>
      <p:sp>
        <p:nvSpPr>
          <p:cNvPr id="16" name="Текстово поле 8"/>
          <p:cNvSpPr txBox="1"/>
          <p:nvPr/>
        </p:nvSpPr>
        <p:spPr>
          <a:xfrm>
            <a:off x="323273" y="1274618"/>
            <a:ext cx="11499272" cy="445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500" b="1" dirty="0">
                <a:latin typeface="Consolas" panose="020B0609020204030204" pitchFamily="49" charset="0"/>
              </a:rPr>
              <a:t>function </a:t>
            </a:r>
            <a:r>
              <a:rPr lang="en-US" sz="2500" b="1" dirty="0">
                <a:solidFill>
                  <a:schemeClr val="bg1"/>
                </a:solidFill>
                <a:latin typeface="Consolas" panose="020B0609020204030204" pitchFamily="49" charset="0"/>
              </a:rPr>
              <a:t>print</a:t>
            </a:r>
            <a:r>
              <a:rPr lang="en-US" sz="2500" b="1" dirty="0">
                <a:latin typeface="Consolas" panose="020B0609020204030204" pitchFamily="49" charset="0"/>
              </a:rPr>
              <a:t>(degrees, type) {</a:t>
            </a:r>
          </a:p>
          <a:p>
            <a:r>
              <a:rPr lang="en-US" sz="2500" b="1" dirty="0" smtClean="0">
                <a:latin typeface="Consolas" panose="020B0609020204030204" pitchFamily="49" charset="0"/>
              </a:rPr>
              <a:t>    if </a:t>
            </a:r>
            <a:r>
              <a:rPr lang="en-US" sz="2500" b="1" dirty="0">
                <a:latin typeface="Consolas" panose="020B0609020204030204" pitchFamily="49" charset="0"/>
              </a:rPr>
              <a:t>(correctType) {</a:t>
            </a:r>
          </a:p>
          <a:p>
            <a:r>
              <a:rPr lang="en-US" sz="2500" b="1" dirty="0" smtClean="0">
                <a:latin typeface="Consolas" panose="020B0609020204030204" pitchFamily="49" charset="0"/>
              </a:rPr>
              <a:t>         result </a:t>
            </a:r>
            <a:r>
              <a:rPr lang="en-US" sz="2500" b="1" dirty="0">
                <a:latin typeface="Consolas" panose="020B0609020204030204" pitchFamily="49" charset="0"/>
              </a:rPr>
              <a:t>= Math.round(convertedTemperature);</a:t>
            </a:r>
          </a:p>
          <a:p>
            <a:r>
              <a:rPr lang="en-US" sz="2500" b="1" dirty="0" smtClean="0">
                <a:latin typeface="Consolas" panose="020B0609020204030204" pitchFamily="49" charset="0"/>
              </a:rPr>
              <a:t>    } </a:t>
            </a:r>
            <a:r>
              <a:rPr lang="en-US" sz="2500" b="1" dirty="0">
                <a:latin typeface="Consolas" panose="020B0609020204030204" pitchFamily="49" charset="0"/>
              </a:rPr>
              <a:t>else {</a:t>
            </a:r>
          </a:p>
          <a:p>
            <a:r>
              <a:rPr lang="en-US" sz="2500" b="1" dirty="0" smtClean="0">
                <a:latin typeface="Consolas" panose="020B0609020204030204" pitchFamily="49" charset="0"/>
              </a:rPr>
              <a:t>         result </a:t>
            </a:r>
            <a:r>
              <a:rPr lang="en-US" sz="2500" b="1" dirty="0">
                <a:latin typeface="Consolas" panose="020B0609020204030204" pitchFamily="49" charset="0"/>
              </a:rPr>
              <a:t>= "Error!";</a:t>
            </a:r>
          </a:p>
          <a:p>
            <a:r>
              <a:rPr lang="en-US" sz="2500" b="1" dirty="0" smtClean="0">
                <a:latin typeface="Consolas" panose="020B0609020204030204" pitchFamily="49" charset="0"/>
              </a:rPr>
              <a:t>    }</a:t>
            </a:r>
            <a:endParaRPr lang="en-US" sz="2500" b="1" dirty="0">
              <a:latin typeface="Consolas" panose="020B0609020204030204" pitchFamily="49" charset="0"/>
            </a:endParaRPr>
          </a:p>
          <a:p>
            <a:r>
              <a:rPr lang="en-US" sz="2500" b="1" dirty="0" smtClean="0">
                <a:latin typeface="Consolas" panose="020B0609020204030204" pitchFamily="49" charset="0"/>
              </a:rPr>
              <a:t>}</a:t>
            </a:r>
            <a:r>
              <a:rPr lang="en-US" sz="2500" b="1" dirty="0">
                <a:latin typeface="Consolas" panose="020B0609020204030204" pitchFamily="49" charset="0"/>
              </a:rPr>
              <a:t/>
            </a:r>
            <a:br>
              <a:rPr lang="en-US" sz="2500" b="1" dirty="0">
                <a:latin typeface="Consolas" panose="020B0609020204030204" pitchFamily="49" charset="0"/>
              </a:rPr>
            </a:br>
            <a:r>
              <a:rPr lang="en-US" sz="2500" b="1" dirty="0" smtClean="0">
                <a:latin typeface="Consolas" panose="020B0609020204030204" pitchFamily="49" charset="0"/>
              </a:rPr>
              <a:t>    </a:t>
            </a:r>
            <a:r>
              <a:rPr lang="en-US" sz="25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convert</a:t>
            </a:r>
            <a:r>
              <a:rPr lang="en-US" sz="2500" b="1" dirty="0" smtClean="0">
                <a:latin typeface="Consolas" panose="020B0609020204030204" pitchFamily="49" charset="0"/>
              </a:rPr>
              <a:t>(degrees</a:t>
            </a:r>
            <a:r>
              <a:rPr lang="en-US" sz="2500" b="1" dirty="0">
                <a:latin typeface="Consolas" panose="020B0609020204030204" pitchFamily="49" charset="0"/>
              </a:rPr>
              <a:t>, type);</a:t>
            </a:r>
          </a:p>
          <a:p>
            <a:r>
              <a:rPr lang="en-US" sz="25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print</a:t>
            </a:r>
            <a:r>
              <a:rPr lang="en-US" sz="2500" b="1" dirty="0" smtClean="0">
                <a:latin typeface="Consolas" panose="020B0609020204030204" pitchFamily="49" charset="0"/>
              </a:rPr>
              <a:t>(degrees</a:t>
            </a:r>
            <a:r>
              <a:rPr lang="en-US" sz="2500" b="1" dirty="0">
                <a:latin typeface="Consolas" panose="020B0609020204030204" pitchFamily="49" charset="0"/>
              </a:rPr>
              <a:t>, type);</a:t>
            </a:r>
          </a:p>
          <a:p>
            <a:r>
              <a:rPr lang="en-US" sz="2500" b="1" dirty="0" smtClean="0">
                <a:latin typeface="Consolas" panose="020B0609020204030204" pitchFamily="49" charset="0"/>
              </a:rPr>
              <a:t>    document.</a:t>
            </a:r>
            <a:r>
              <a:rPr lang="en-US" sz="25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getElementById</a:t>
            </a:r>
            <a:r>
              <a:rPr lang="en-US" sz="2500" b="1" dirty="0">
                <a:latin typeface="Consolas" panose="020B0609020204030204" pitchFamily="49" charset="0"/>
              </a:rPr>
              <a:t>("result").innerHTML = result;</a:t>
            </a:r>
          </a:p>
          <a:p>
            <a:r>
              <a:rPr lang="en-US" sz="25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323273" y="6019181"/>
            <a:ext cx="7018778" cy="4420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72000" tIns="36000" rIns="72000" bIns="36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temperatureConverter(85, "fahrenheit");</a:t>
            </a:r>
          </a:p>
        </p:txBody>
      </p:sp>
      <p:sp>
        <p:nvSpPr>
          <p:cNvPr id="5" name="Arrow: Right 8"/>
          <p:cNvSpPr/>
          <p:nvPr/>
        </p:nvSpPr>
        <p:spPr>
          <a:xfrm>
            <a:off x="7709251" y="6030570"/>
            <a:ext cx="959075" cy="41925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035526" y="6007791"/>
            <a:ext cx="1200619" cy="4420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72000" tIns="36000" rIns="72000" bIns="36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315730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10126490" cy="5276048"/>
          </a:xfrm>
        </p:spPr>
        <p:txBody>
          <a:bodyPr>
            <a:normAutofit/>
          </a:bodyPr>
          <a:lstStyle/>
          <a:p>
            <a:r>
              <a:rPr lang="en-US" sz="3200" dirty="0"/>
              <a:t>The code inside a function is executed when the</a:t>
            </a:r>
            <a:br>
              <a:rPr lang="en-US" sz="3200" dirty="0"/>
            </a:br>
            <a:r>
              <a:rPr lang="en-US" sz="3200" dirty="0"/>
              <a:t>function is </a:t>
            </a:r>
            <a:r>
              <a:rPr lang="en-US" sz="3200" b="1" dirty="0">
                <a:solidFill>
                  <a:schemeClr val="bg1"/>
                </a:solidFill>
              </a:rPr>
              <a:t>invoked</a:t>
            </a:r>
            <a:r>
              <a:rPr lang="en-US" sz="3200" dirty="0"/>
              <a:t> with </a:t>
            </a:r>
            <a:r>
              <a:rPr lang="en-US" sz="3200" b="1" dirty="0">
                <a:solidFill>
                  <a:schemeClr val="bg1"/>
                </a:solidFill>
              </a:rPr>
              <a:t>()</a:t>
            </a:r>
            <a:r>
              <a:rPr lang="en-US" sz="3200" dirty="0"/>
              <a:t> operator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Invocation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605813" y="2304140"/>
            <a:ext cx="6439333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write(name)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console.log(`I am ${name}`);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write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('George');		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I am George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605813" y="4437333"/>
            <a:ext cx="6439334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write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('George');		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I am George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write(name)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console.log(`I am ${name}`);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Закръглено правоъгълно изнесено означение 7"/>
          <p:cNvSpPr/>
          <p:nvPr/>
        </p:nvSpPr>
        <p:spPr bwMode="auto">
          <a:xfrm>
            <a:off x="8780739" y="2082608"/>
            <a:ext cx="3232356" cy="796610"/>
          </a:xfrm>
          <a:prstGeom prst="wedgeRoundRectCallout">
            <a:avLst>
              <a:gd name="adj1" fmla="val -48368"/>
              <a:gd name="adj2" fmla="val 95300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1"/>
                </a:solidFill>
              </a:rPr>
              <a:t>Invoke</a:t>
            </a:r>
            <a:r>
              <a:rPr lang="en-US" sz="2600" noProof="1">
                <a:solidFill>
                  <a:schemeClr val="bg2"/>
                </a:solidFill>
              </a:rPr>
              <a:t> the function </a:t>
            </a:r>
            <a:r>
              <a:rPr lang="en-US" sz="2600" b="1" noProof="1">
                <a:solidFill>
                  <a:schemeClr val="bg1"/>
                </a:solidFill>
              </a:rPr>
              <a:t>after</a:t>
            </a:r>
            <a:r>
              <a:rPr lang="en-US" sz="2600" noProof="1">
                <a:solidFill>
                  <a:schemeClr val="bg2"/>
                </a:solidFill>
              </a:rPr>
              <a:t> declaration</a:t>
            </a:r>
          </a:p>
        </p:txBody>
      </p:sp>
      <p:sp>
        <p:nvSpPr>
          <p:cNvPr id="12" name="Закръглено правоъгълно изнесено означение 7"/>
          <p:cNvSpPr/>
          <p:nvPr/>
        </p:nvSpPr>
        <p:spPr bwMode="auto">
          <a:xfrm>
            <a:off x="8911984" y="4382622"/>
            <a:ext cx="3101111" cy="799951"/>
          </a:xfrm>
          <a:prstGeom prst="wedgeRoundRectCallout">
            <a:avLst>
              <a:gd name="adj1" fmla="val -52934"/>
              <a:gd name="adj2" fmla="val 90250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1"/>
                </a:solidFill>
              </a:rPr>
              <a:t>Invoke</a:t>
            </a:r>
            <a:r>
              <a:rPr lang="en-US" sz="2600" noProof="1">
                <a:solidFill>
                  <a:schemeClr val="bg2"/>
                </a:solidFill>
              </a:rPr>
              <a:t> the function </a:t>
            </a:r>
            <a:r>
              <a:rPr lang="en-US" sz="2600" b="1" noProof="1">
                <a:solidFill>
                  <a:schemeClr val="bg1"/>
                </a:solidFill>
              </a:rPr>
              <a:t>before</a:t>
            </a:r>
            <a:r>
              <a:rPr lang="en-US" sz="2600" noProof="1">
                <a:solidFill>
                  <a:schemeClr val="bg2"/>
                </a:solidFill>
              </a:rPr>
              <a:t> declaration</a:t>
            </a:r>
          </a:p>
        </p:txBody>
      </p:sp>
    </p:spTree>
    <p:extLst>
      <p:ext uri="{BB962C8B-B14F-4D97-AF65-F5344CB8AC3E}">
        <p14:creationId xmlns:p14="http://schemas.microsoft.com/office/powerpoint/2010/main" val="154847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Invocation (2)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178054" y="1318933"/>
            <a:ext cx="7791400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(count)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for (let i = 1; i &lt;= count; i++)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console.log('+'.repeat(i));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4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0800737" y="1333267"/>
            <a:ext cx="1125052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+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++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+++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++++</a:t>
            </a:r>
          </a:p>
        </p:txBody>
      </p:sp>
      <p:sp>
        <p:nvSpPr>
          <p:cNvPr id="9" name="Arrow: Right 8"/>
          <p:cNvSpPr/>
          <p:nvPr/>
        </p:nvSpPr>
        <p:spPr>
          <a:xfrm>
            <a:off x="10167492" y="1971358"/>
            <a:ext cx="485509" cy="41925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178054" y="3664438"/>
            <a:ext cx="7791400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let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f =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function 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let x = 0;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function() { console.log(++x);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f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f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f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f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10800737" y="3723876"/>
            <a:ext cx="1125052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1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2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3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2" name="Arrow: Right 11"/>
          <p:cNvSpPr/>
          <p:nvPr/>
        </p:nvSpPr>
        <p:spPr>
          <a:xfrm>
            <a:off x="10167491" y="4361967"/>
            <a:ext cx="485509" cy="41925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Закръглено правоъгълно изнесено означение 7"/>
          <p:cNvSpPr/>
          <p:nvPr/>
        </p:nvSpPr>
        <p:spPr bwMode="auto">
          <a:xfrm>
            <a:off x="7095542" y="3121143"/>
            <a:ext cx="3557459" cy="1078940"/>
          </a:xfrm>
          <a:prstGeom prst="wedgeRoundRectCallout">
            <a:avLst>
              <a:gd name="adj1" fmla="val -70003"/>
              <a:gd name="adj2" fmla="val 56966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This is called "</a:t>
            </a:r>
            <a:r>
              <a:rPr lang="en-US" sz="2600" b="1" dirty="0">
                <a:solidFill>
                  <a:schemeClr val="bg1"/>
                </a:solidFill>
              </a:rPr>
              <a:t>closure</a:t>
            </a:r>
            <a:r>
              <a:rPr lang="en-US" sz="2600" dirty="0">
                <a:solidFill>
                  <a:srgbClr val="FFFFFF"/>
                </a:solidFill>
              </a:rPr>
              <a:t>" (a state is closed inside)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4" name="Закръглено правоъгълно изнесено означение 7"/>
          <p:cNvSpPr/>
          <p:nvPr/>
        </p:nvSpPr>
        <p:spPr bwMode="auto">
          <a:xfrm>
            <a:off x="7270036" y="804624"/>
            <a:ext cx="3382965" cy="962235"/>
          </a:xfrm>
          <a:prstGeom prst="wedgeRoundRectCallout">
            <a:avLst>
              <a:gd name="adj1" fmla="val -91415"/>
              <a:gd name="adj2" fmla="val 42506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noProof="1">
                <a:solidFill>
                  <a:schemeClr val="bg2"/>
                </a:solidFill>
              </a:rPr>
              <a:t>Anonymous</a:t>
            </a:r>
            <a:r>
              <a:rPr lang="en-US" sz="2600" b="1" noProof="1">
                <a:solidFill>
                  <a:schemeClr val="bg1"/>
                </a:solidFill>
              </a:rPr>
              <a:t> self-invoking </a:t>
            </a:r>
            <a:r>
              <a:rPr lang="en-US" sz="2600" noProof="1">
                <a:solidFill>
                  <a:schemeClr val="bg2"/>
                </a:solidFill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82362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882604"/>
            <a:ext cx="9929724" cy="5276048"/>
          </a:xfrm>
        </p:spPr>
        <p:txBody>
          <a:bodyPr>
            <a:normAutofit/>
          </a:bodyPr>
          <a:lstStyle/>
          <a:p>
            <a:r>
              <a:rPr lang="en-US" sz="3200" dirty="0"/>
              <a:t>Return statement </a:t>
            </a:r>
            <a:r>
              <a:rPr lang="en-US" sz="3200" b="1" dirty="0">
                <a:solidFill>
                  <a:schemeClr val="bg1"/>
                </a:solidFill>
              </a:rPr>
              <a:t>ends</a:t>
            </a:r>
            <a:r>
              <a:rPr lang="en-US" sz="3200" dirty="0"/>
              <a:t> function execution</a:t>
            </a:r>
            <a:endParaRPr lang="bg-BG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Return</a:t>
            </a:r>
            <a:endParaRPr lang="bg-BG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656196" y="1478973"/>
            <a:ext cx="7661696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getRectArea(width, height)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(width &gt; 0 &amp;&amp; height &gt; 0)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width * height;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0;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console.log(getRectArea(3, 4));		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12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console.log(getRectArea(-3, 4));		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56195" y="4857134"/>
            <a:ext cx="7661697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result = function (a, b)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a % b;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console.log(result(10, 3));			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</a:t>
            </a:r>
          </a:p>
        </p:txBody>
      </p:sp>
    </p:spTree>
    <p:extLst>
      <p:ext uri="{BB962C8B-B14F-4D97-AF65-F5344CB8AC3E}">
        <p14:creationId xmlns:p14="http://schemas.microsoft.com/office/powerpoint/2010/main" val="285724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 JS variables can hold functions as their values</a:t>
            </a:r>
          </a:p>
          <a:p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Holding Functions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262753" y="1903481"/>
            <a:ext cx="9655443" cy="37113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function(x) { return x * x; }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(3));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9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(5));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25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function(x) { return 2 * x; }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(3));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6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(5));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10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undefined;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(3));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TypeError: f is not a function(…)</a:t>
            </a:r>
          </a:p>
        </p:txBody>
      </p:sp>
    </p:spTree>
    <p:extLst>
      <p:ext uri="{BB962C8B-B14F-4D97-AF65-F5344CB8AC3E}">
        <p14:creationId xmlns:p14="http://schemas.microsoft.com/office/powerpoint/2010/main" val="186109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as Parameters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638813" y="1147408"/>
            <a:ext cx="7283663" cy="50502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function repeatIt(count,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for (let i = 1; i &lt;= count; i++)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(i);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  <a:tabLst>
                <a:tab pos="3403600" algn="l"/>
              </a:tabLs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starsFunc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function(i)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console.log("**".repeat(i))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repeatIt(3,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starsFunc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repeatIt(3,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function(x)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console.log(2 * x); 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452689" y="3353309"/>
            <a:ext cx="1333193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44000" rIns="144000" bIns="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**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****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******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452689" y="4775459"/>
            <a:ext cx="795656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2</a:t>
            </a:r>
          </a:p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4</a:t>
            </a:r>
          </a:p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8" name="Arrow: Up 8"/>
          <p:cNvSpPr/>
          <p:nvPr/>
        </p:nvSpPr>
        <p:spPr>
          <a:xfrm rot="5400000">
            <a:off x="7361444" y="5041896"/>
            <a:ext cx="381000" cy="607313"/>
          </a:xfrm>
          <a:prstGeom prst="upArrow">
            <a:avLst>
              <a:gd name="adj1" fmla="val 39333"/>
              <a:gd name="adj2" fmla="val 60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" name="Arrow: Up 8"/>
          <p:cNvSpPr/>
          <p:nvPr/>
        </p:nvSpPr>
        <p:spPr>
          <a:xfrm rot="5400000">
            <a:off x="7364009" y="3999338"/>
            <a:ext cx="381000" cy="607313"/>
          </a:xfrm>
          <a:prstGeom prst="upArrow">
            <a:avLst>
              <a:gd name="adj1" fmla="val 39333"/>
              <a:gd name="adj2" fmla="val 60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423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5" y="100750"/>
            <a:ext cx="9812577" cy="882654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/>
              <a:t>Problem: Count Occurrences of a Given Character</a:t>
            </a:r>
            <a:endParaRPr lang="bg-BG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33239" y="1190018"/>
            <a:ext cx="12219709" cy="5224995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+mj-lt"/>
              </a:rPr>
              <a:t>Write a JS function that </a:t>
            </a:r>
            <a:r>
              <a:rPr lang="en-US" sz="3000" dirty="0" smtClean="0"/>
              <a:t>finds occurrences of </a:t>
            </a:r>
            <a:r>
              <a:rPr lang="bg-BG" sz="3000" dirty="0" smtClean="0"/>
              <a:t>а</a:t>
            </a:r>
            <a:r>
              <a:rPr lang="en-US" sz="3000" dirty="0" smtClean="0"/>
              <a:t> character in </a:t>
            </a:r>
            <a:r>
              <a:rPr lang="bg-BG" sz="3000" dirty="0"/>
              <a:t>а</a:t>
            </a:r>
            <a:r>
              <a:rPr lang="en-US" sz="3000" dirty="0"/>
              <a:t> </a:t>
            </a:r>
            <a:r>
              <a:rPr lang="en-US" sz="3000" dirty="0" smtClean="0"/>
              <a:t>string</a:t>
            </a:r>
            <a:endParaRPr lang="bg-BG" sz="3000" dirty="0">
              <a:latin typeface="+mj-lt"/>
            </a:endParaRPr>
          </a:p>
          <a:p>
            <a:pPr lvl="1"/>
            <a:r>
              <a:rPr lang="en-US" sz="2800" dirty="0">
                <a:latin typeface="+mj-lt"/>
              </a:rPr>
              <a:t>Takes 2 parameters – string and character</a:t>
            </a:r>
          </a:p>
          <a:p>
            <a:pPr lvl="1"/>
            <a:r>
              <a:rPr lang="en-US" sz="2800" dirty="0">
                <a:latin typeface="+mj-lt"/>
              </a:rPr>
              <a:t>Finds the count of occurrences of the given char in the given string</a:t>
            </a:r>
          </a:p>
          <a:p>
            <a:pPr lvl="1"/>
            <a:r>
              <a:rPr lang="en-US" sz="2800" dirty="0">
                <a:latin typeface="+mj-lt"/>
              </a:rPr>
              <a:t>Checks if the count is even / odd</a:t>
            </a:r>
          </a:p>
          <a:p>
            <a:pPr marL="0" indent="0">
              <a:buNone/>
            </a:pPr>
            <a:endParaRPr lang="en-US" sz="2800" dirty="0">
              <a:latin typeface="+mj-lt"/>
            </a:endParaRPr>
          </a:p>
          <a:p>
            <a:pPr marL="0" indent="0">
              <a:buNone/>
            </a:pPr>
            <a:endParaRPr lang="en-US" sz="2800" dirty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761" y="3149968"/>
            <a:ext cx="5781279" cy="3388532"/>
          </a:xfrm>
          <a:prstGeom prst="rect">
            <a:avLst/>
          </a:prstGeom>
        </p:spPr>
      </p:pic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E769594D-87EA-41FE-9391-99375186730A}"/>
              </a:ext>
            </a:extLst>
          </p:cNvPr>
          <p:cNvSpPr txBox="1">
            <a:spLocks/>
          </p:cNvSpPr>
          <p:nvPr/>
        </p:nvSpPr>
        <p:spPr>
          <a:xfrm>
            <a:off x="266804" y="3987152"/>
            <a:ext cx="5532915" cy="3804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72000" tIns="36000" rIns="72000" bIns="36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countChars('Is this real life?', 'f');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ECA4E3E-1E4C-4116-8376-EAB2BD5EC179}"/>
              </a:ext>
            </a:extLst>
          </p:cNvPr>
          <p:cNvSpPr txBox="1">
            <a:spLocks/>
          </p:cNvSpPr>
          <p:nvPr/>
        </p:nvSpPr>
        <p:spPr>
          <a:xfrm>
            <a:off x="1423739" y="5290378"/>
            <a:ext cx="3219043" cy="4420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72000" tIns="36000" rIns="72000" bIns="36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 of f is odd.</a:t>
            </a:r>
          </a:p>
        </p:txBody>
      </p:sp>
      <p:sp>
        <p:nvSpPr>
          <p:cNvPr id="4" name="Down Arrow 3"/>
          <p:cNvSpPr/>
          <p:nvPr/>
        </p:nvSpPr>
        <p:spPr bwMode="auto">
          <a:xfrm>
            <a:off x="2733964" y="4615467"/>
            <a:ext cx="387928" cy="517237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469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JavaScript Functions</a:t>
            </a:r>
          </a:p>
          <a:p>
            <a:pPr marL="933139" lvl="1" indent="-457200">
              <a:lnSpc>
                <a:spcPct val="120000"/>
              </a:lnSpc>
            </a:pPr>
            <a:r>
              <a:rPr lang="en-US" sz="3200" dirty="0"/>
              <a:t>Syntax, Invocation, Return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For and While Loops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Scope</a:t>
            </a:r>
          </a:p>
          <a:p>
            <a:pPr marL="933139" lvl="1" indent="-457200">
              <a:lnSpc>
                <a:spcPct val="120000"/>
              </a:lnSpc>
            </a:pPr>
            <a:r>
              <a:rPr lang="en-US" sz="3200" dirty="0"/>
              <a:t>Local variables</a:t>
            </a:r>
          </a:p>
          <a:p>
            <a:pPr marL="933139" lvl="1" indent="-457200">
              <a:lnSpc>
                <a:spcPct val="120000"/>
              </a:lnSpc>
            </a:pPr>
            <a:r>
              <a:rPr lang="en-US" sz="3200" dirty="0"/>
              <a:t>Global variables</a:t>
            </a:r>
          </a:p>
        </p:txBody>
      </p:sp>
    </p:spTree>
    <p:extLst>
      <p:ext uri="{BB962C8B-B14F-4D97-AF65-F5344CB8AC3E}">
        <p14:creationId xmlns:p14="http://schemas.microsoft.com/office/powerpoint/2010/main" val="731708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5" y="100750"/>
            <a:ext cx="9812577" cy="882654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/>
              <a:t>Problem: Count Occurrences of a Given Character</a:t>
            </a:r>
            <a:endParaRPr lang="bg-BG" dirty="0"/>
          </a:p>
        </p:txBody>
      </p:sp>
      <p:sp>
        <p:nvSpPr>
          <p:cNvPr id="9" name="Правоъгълник 11"/>
          <p:cNvSpPr/>
          <p:nvPr/>
        </p:nvSpPr>
        <p:spPr>
          <a:xfrm>
            <a:off x="190406" y="6378785"/>
            <a:ext cx="1148435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00" dirty="0"/>
              <a:t>Check your solution here: </a:t>
            </a:r>
            <a:r>
              <a:rPr lang="en-US" sz="2100" dirty="0">
                <a:hlinkClick r:id="rId2"/>
              </a:rPr>
              <a:t>https://judge.softuni.bg/Contests/Practice/Index/1449#2</a:t>
            </a:r>
            <a:endParaRPr lang="en-US" sz="2100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90405" y="1147408"/>
            <a:ext cx="11484359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 smtClean="0">
                <a:latin typeface="Consolas" panose="020B0609020204030204" pitchFamily="49" charset="0"/>
                <a:cs typeface="Consolas" pitchFamily="49" charset="0"/>
              </a:rPr>
              <a:t>function </a:t>
            </a:r>
            <a:r>
              <a:rPr lang="en-US" sz="2400" b="1" noProof="1" smtClean="0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countChars</a:t>
            </a:r>
            <a:r>
              <a:rPr lang="en-US" sz="2400" b="1" noProof="1" smtClean="0">
                <a:latin typeface="Consolas" panose="020B0609020204030204" pitchFamily="49" charset="0"/>
                <a:cs typeface="Consolas" pitchFamily="49" charset="0"/>
              </a:rPr>
              <a:t>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 smtClean="0">
                <a:latin typeface="Consolas" panose="020B0609020204030204" pitchFamily="49" charset="0"/>
                <a:cs typeface="Consolas" pitchFamily="49" charset="0"/>
              </a:rPr>
              <a:t>            let string = document.</a:t>
            </a:r>
            <a:r>
              <a:rPr lang="en-US" sz="2400" b="1" noProof="1" smtClean="0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getElementById</a:t>
            </a:r>
            <a:r>
              <a:rPr lang="en-US" sz="2400" b="1" noProof="1" smtClean="0">
                <a:latin typeface="Consolas" panose="020B0609020204030204" pitchFamily="49" charset="0"/>
                <a:cs typeface="Consolas" pitchFamily="49" charset="0"/>
              </a:rPr>
              <a:t>("string").</a:t>
            </a:r>
            <a:r>
              <a:rPr lang="en-US" sz="2400" b="1" noProof="1" smtClean="0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value</a:t>
            </a:r>
            <a:r>
              <a:rPr lang="en-US" sz="2400" b="1" noProof="1" smtClean="0">
                <a:latin typeface="Consolas" panose="020B0609020204030204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 smtClean="0">
                <a:latin typeface="Consolas" panose="020B0609020204030204" pitchFamily="49" charset="0"/>
                <a:cs typeface="Consolas" pitchFamily="49" charset="0"/>
              </a:rPr>
              <a:t>            let char = document.</a:t>
            </a:r>
            <a:r>
              <a:rPr lang="en-US" sz="2400" b="1" noProof="1" smtClean="0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getElementById</a:t>
            </a:r>
            <a:r>
              <a:rPr lang="en-US" sz="2400" b="1" noProof="1" smtClean="0">
                <a:latin typeface="Consolas" panose="020B0609020204030204" pitchFamily="49" charset="0"/>
                <a:cs typeface="Consolas" pitchFamily="49" charset="0"/>
              </a:rPr>
              <a:t>("character").</a:t>
            </a:r>
            <a:r>
              <a:rPr lang="en-US" sz="2400" b="1" noProof="1" smtClean="0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value</a:t>
            </a:r>
            <a:r>
              <a:rPr lang="en-US" sz="2400" b="1" noProof="1" smtClean="0">
                <a:latin typeface="Consolas" panose="020B0609020204030204" pitchFamily="49" charset="0"/>
                <a:cs typeface="Consolas" pitchFamily="49" charset="0"/>
              </a:rPr>
              <a:t>;        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 smtClean="0">
                <a:latin typeface="Consolas" panose="020B0609020204030204" pitchFamily="49" charset="0"/>
                <a:cs typeface="Consolas" pitchFamily="49" charset="0"/>
              </a:rPr>
              <a:t>            let count = 0;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 smtClean="0">
                <a:latin typeface="Consolas" panose="020B0609020204030204" pitchFamily="49" charset="0"/>
                <a:cs typeface="Consolas" pitchFamily="49" charset="0"/>
              </a:rPr>
              <a:t>            let result = '';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 smtClean="0">
              <a:latin typeface="Consolas" panose="020B0609020204030204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 smtClean="0">
                <a:latin typeface="Consolas" panose="020B0609020204030204" pitchFamily="49" charset="0"/>
                <a:cs typeface="Consolas" pitchFamily="49" charset="0"/>
              </a:rPr>
              <a:t>    function </a:t>
            </a:r>
            <a:r>
              <a:rPr lang="en-US" sz="2400" b="1" noProof="1" smtClean="0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findCharacterCount</a:t>
            </a:r>
            <a:r>
              <a:rPr lang="en-US" sz="2400" b="1" noProof="1" smtClean="0">
                <a:latin typeface="Consolas" panose="020B0609020204030204" pitchFamily="49" charset="0"/>
                <a:cs typeface="Consolas" pitchFamily="49" charset="0"/>
              </a:rPr>
              <a:t>(string, char)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 smtClean="0">
                <a:latin typeface="Consolas" panose="020B0609020204030204" pitchFamily="49" charset="0"/>
                <a:cs typeface="Consolas" pitchFamily="49" charset="0"/>
              </a:rPr>
              <a:t>        for (let i = 0; i &lt; string.length; i++)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 smtClean="0">
                <a:latin typeface="Consolas" panose="020B0609020204030204" pitchFamily="49" charset="0"/>
                <a:cs typeface="Consolas" pitchFamily="49" charset="0"/>
              </a:rPr>
              <a:t>            if(string[i] === char)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 smtClean="0">
                <a:latin typeface="Consolas" panose="020B0609020204030204" pitchFamily="49" charset="0"/>
                <a:cs typeface="Consolas" pitchFamily="49" charset="0"/>
              </a:rPr>
              <a:t>                count++;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 smtClean="0">
                <a:latin typeface="Consolas" panose="020B0609020204030204" pitchFamily="49" charset="0"/>
                <a:cs typeface="Consolas" pitchFamily="49" charset="0"/>
              </a:rPr>
              <a:t>        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 smtClean="0">
                <a:latin typeface="Consolas" panose="020B0609020204030204" pitchFamily="49" charset="0"/>
                <a:cs typeface="Consolas" pitchFamily="49" charset="0"/>
              </a:rPr>
              <a:t>    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 smtClean="0">
                <a:latin typeface="Consolas" panose="020B0609020204030204" pitchFamily="49" charset="0"/>
                <a:cs typeface="Consolas" pitchFamily="49" charset="0"/>
              </a:rPr>
              <a:t>    }</a:t>
            </a:r>
            <a:endParaRPr lang="en-US" sz="2400" b="1" noProof="1"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64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5" y="100750"/>
            <a:ext cx="9812577" cy="882654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/>
              <a:t>Problem: Count Occurrences of a Given Character</a:t>
            </a:r>
            <a:endParaRPr lang="bg-BG" dirty="0"/>
          </a:p>
        </p:txBody>
      </p:sp>
      <p:sp>
        <p:nvSpPr>
          <p:cNvPr id="9" name="Правоъгълник 11"/>
          <p:cNvSpPr/>
          <p:nvPr/>
        </p:nvSpPr>
        <p:spPr>
          <a:xfrm>
            <a:off x="190406" y="6378785"/>
            <a:ext cx="1148435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00" dirty="0"/>
              <a:t>Check your solution here: </a:t>
            </a:r>
            <a:r>
              <a:rPr lang="en-US" sz="2100" dirty="0">
                <a:hlinkClick r:id="rId2"/>
              </a:rPr>
              <a:t>https://judge.softuni.bg/Contests/Practice/Index/1449#2</a:t>
            </a:r>
            <a:endParaRPr lang="en-US" sz="2100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90405" y="1356048"/>
            <a:ext cx="11484359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 smtClean="0"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evenOrOddCount</a:t>
            </a: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(string, char)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        if (count % 2 === 0)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            result = `Count of ${char} is even.`;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        } else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            result = `Count of ${char} is odd.`;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    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latin typeface="Consolas" panose="020B0609020204030204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findCharacterCount</a:t>
            </a: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(string, char);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evenOrOddCount</a:t>
            </a: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(string, char);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 smtClean="0">
                <a:latin typeface="Consolas" panose="020B0609020204030204" pitchFamily="49" charset="0"/>
                <a:cs typeface="Consolas" pitchFamily="49" charset="0"/>
              </a:rPr>
              <a:t>    document.</a:t>
            </a:r>
            <a:r>
              <a:rPr lang="en-US" sz="2400" b="1" noProof="1" smtClean="0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getElementById</a:t>
            </a: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("result").innerHTML = result;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 smtClean="0">
                <a:latin typeface="Consolas" panose="020B0609020204030204" pitchFamily="49" charset="0"/>
                <a:cs typeface="Consolas" pitchFamily="49" charset="0"/>
              </a:rPr>
              <a:t>}</a:t>
            </a:r>
            <a:endParaRPr lang="en-US" sz="2400" b="1" noProof="1"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75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Loops in JS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For…in, For…of, While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1676400"/>
            <a:ext cx="3144734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60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185586" cy="5276048"/>
          </a:xfrm>
        </p:spPr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for</a:t>
            </a:r>
            <a:r>
              <a:rPr lang="en-US" sz="3200" dirty="0"/>
              <a:t> / </a:t>
            </a:r>
            <a:r>
              <a:rPr lang="en-US" sz="3200" b="1" dirty="0">
                <a:solidFill>
                  <a:schemeClr val="bg1"/>
                </a:solidFill>
              </a:rPr>
              <a:t>while</a:t>
            </a:r>
            <a:r>
              <a:rPr lang="en-US" sz="3200" dirty="0"/>
              <a:t> loops work as in C++, C# and Java</a:t>
            </a:r>
          </a:p>
          <a:p>
            <a:r>
              <a:rPr lang="en-US" sz="3200" dirty="0"/>
              <a:t>For…in loop is used to iterate over the </a:t>
            </a:r>
            <a:r>
              <a:rPr lang="en-US" sz="3200" b="1" dirty="0">
                <a:solidFill>
                  <a:schemeClr val="bg1"/>
                </a:solidFill>
              </a:rPr>
              <a:t>enumerable</a:t>
            </a:r>
            <a:r>
              <a:rPr lang="en-US" sz="3200" dirty="0"/>
              <a:t> properties of 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Loops: for…in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44210" y="2945924"/>
            <a:ext cx="6434290" cy="250754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solve(arr) {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(const arrElement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arr) {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console.log(arrElement);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solve(['George', 5, null, 54]);</a:t>
            </a:r>
            <a:endParaRPr lang="en-US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705224" y="3830736"/>
            <a:ext cx="795656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0</a:t>
            </a:r>
          </a:p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1</a:t>
            </a:r>
          </a:p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2</a:t>
            </a:r>
          </a:p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Arrow: Up 8"/>
          <p:cNvSpPr/>
          <p:nvPr/>
        </p:nvSpPr>
        <p:spPr>
          <a:xfrm rot="5400000">
            <a:off x="9051361" y="4338447"/>
            <a:ext cx="381000" cy="607313"/>
          </a:xfrm>
          <a:prstGeom prst="upArrow">
            <a:avLst>
              <a:gd name="adj1" fmla="val 39333"/>
              <a:gd name="adj2" fmla="val 60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" name="Закръглено правоъгълно изнесено означение 7"/>
          <p:cNvSpPr/>
          <p:nvPr/>
        </p:nvSpPr>
        <p:spPr bwMode="auto">
          <a:xfrm>
            <a:off x="8529154" y="2464802"/>
            <a:ext cx="3382965" cy="962235"/>
          </a:xfrm>
          <a:prstGeom prst="wedgeRoundRectCallout">
            <a:avLst>
              <a:gd name="adj1" fmla="val -89641"/>
              <a:gd name="adj2" fmla="val 51421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1"/>
                </a:solidFill>
              </a:rPr>
              <a:t>for…in</a:t>
            </a:r>
            <a:r>
              <a:rPr lang="en-US" sz="2600" noProof="1">
                <a:solidFill>
                  <a:schemeClr val="bg2"/>
                </a:solidFill>
              </a:rPr>
              <a:t> loop iterates over the </a:t>
            </a:r>
            <a:r>
              <a:rPr lang="en-US" sz="2600" b="1" noProof="1">
                <a:solidFill>
                  <a:schemeClr val="bg1"/>
                </a:solidFill>
              </a:rPr>
              <a:t>indexes</a:t>
            </a:r>
          </a:p>
        </p:txBody>
      </p:sp>
    </p:spTree>
    <p:extLst>
      <p:ext uri="{BB962C8B-B14F-4D97-AF65-F5344CB8AC3E}">
        <p14:creationId xmlns:p14="http://schemas.microsoft.com/office/powerpoint/2010/main" val="176255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Loops: for…in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79557" y="936767"/>
            <a:ext cx="6434290" cy="250754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solve(str) {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(const character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str) {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console.log(str[character]);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solve('Hello');</a:t>
            </a:r>
            <a:endParaRPr lang="en-US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0071733" y="1194507"/>
            <a:ext cx="795656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</a:t>
            </a:r>
          </a:p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</a:t>
            </a:r>
          </a:p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9" name="Arrow: Up 8"/>
          <p:cNvSpPr/>
          <p:nvPr/>
        </p:nvSpPr>
        <p:spPr>
          <a:xfrm rot="5400000">
            <a:off x="9202290" y="1886884"/>
            <a:ext cx="381000" cy="607313"/>
          </a:xfrm>
          <a:prstGeom prst="upArrow">
            <a:avLst>
              <a:gd name="adj1" fmla="val 39333"/>
              <a:gd name="adj2" fmla="val 60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79557" y="3792230"/>
            <a:ext cx="6434290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solve(obj) {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(const objElement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obj) {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console.log(objElement);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solve({name: 'Peter', age: 32, town: 'Sofia'});</a:t>
            </a:r>
            <a:endParaRPr lang="en-US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rrow: Up 8"/>
          <p:cNvSpPr/>
          <p:nvPr/>
        </p:nvSpPr>
        <p:spPr>
          <a:xfrm rot="5400000">
            <a:off x="9194137" y="4945479"/>
            <a:ext cx="381000" cy="607313"/>
          </a:xfrm>
          <a:prstGeom prst="upArrow">
            <a:avLst>
              <a:gd name="adj1" fmla="val 39333"/>
              <a:gd name="adj2" fmla="val 60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10055427" y="4622434"/>
            <a:ext cx="993226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name</a:t>
            </a:r>
          </a:p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age</a:t>
            </a:r>
          </a:p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town</a:t>
            </a:r>
          </a:p>
        </p:txBody>
      </p:sp>
    </p:spTree>
    <p:extLst>
      <p:ext uri="{BB962C8B-B14F-4D97-AF65-F5344CB8AC3E}">
        <p14:creationId xmlns:p14="http://schemas.microsoft.com/office/powerpoint/2010/main" val="106061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5509" y="1121144"/>
            <a:ext cx="9846609" cy="5276048"/>
          </a:xfrm>
        </p:spPr>
        <p:txBody>
          <a:bodyPr>
            <a:normAutofit/>
          </a:bodyPr>
          <a:lstStyle/>
          <a:p>
            <a:r>
              <a:rPr lang="en-US" sz="3200" dirty="0"/>
              <a:t>For…of loop is used to iterate over the </a:t>
            </a:r>
            <a:r>
              <a:rPr lang="en-US" sz="3200" b="1" dirty="0" err="1">
                <a:solidFill>
                  <a:schemeClr val="bg1"/>
                </a:solidFill>
              </a:rPr>
              <a:t>iterable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Loops: for…of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95654" y="2205686"/>
            <a:ext cx="6434290" cy="250754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solve(arr) {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(const arrElement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arr) {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console.log(arrElement);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solve(['George', 5, null, 54]);</a:t>
            </a:r>
            <a:endParaRPr lang="en-US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0048043" y="2648092"/>
            <a:ext cx="1518369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George</a:t>
            </a:r>
          </a:p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5</a:t>
            </a:r>
          </a:p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null</a:t>
            </a:r>
          </a:p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54</a:t>
            </a:r>
          </a:p>
        </p:txBody>
      </p:sp>
      <p:sp>
        <p:nvSpPr>
          <p:cNvPr id="9" name="Arrow: Up 8"/>
          <p:cNvSpPr/>
          <p:nvPr/>
        </p:nvSpPr>
        <p:spPr>
          <a:xfrm rot="5400000">
            <a:off x="9298492" y="3155803"/>
            <a:ext cx="381000" cy="607313"/>
          </a:xfrm>
          <a:prstGeom prst="upArrow">
            <a:avLst>
              <a:gd name="adj1" fmla="val 39333"/>
              <a:gd name="adj2" fmla="val 60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542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Loops: for…in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79557" y="936767"/>
            <a:ext cx="6434290" cy="250754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solve(str) {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(const character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str) {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console.log(character);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solve('Hello');</a:t>
            </a:r>
            <a:endParaRPr lang="en-US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0071731" y="1194507"/>
            <a:ext cx="795656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</a:t>
            </a:r>
          </a:p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</a:t>
            </a:r>
          </a:p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9" name="Arrow: Up 8"/>
          <p:cNvSpPr/>
          <p:nvPr/>
        </p:nvSpPr>
        <p:spPr>
          <a:xfrm rot="5400000">
            <a:off x="9202289" y="1886884"/>
            <a:ext cx="381000" cy="607313"/>
          </a:xfrm>
          <a:prstGeom prst="upArrow">
            <a:avLst>
              <a:gd name="adj1" fmla="val 39333"/>
              <a:gd name="adj2" fmla="val 60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79557" y="3792230"/>
            <a:ext cx="6434290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solve(obj) {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(const objElement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obj) {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console.log(objElement);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solve({name: 'Peter', age: 32, town: 'Sofia'});</a:t>
            </a:r>
            <a:endParaRPr lang="en-US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Закръглено правоъгълно изнесено означение 7"/>
          <p:cNvSpPr/>
          <p:nvPr/>
        </p:nvSpPr>
        <p:spPr bwMode="auto">
          <a:xfrm>
            <a:off x="8448647" y="4474079"/>
            <a:ext cx="3382965" cy="962235"/>
          </a:xfrm>
          <a:prstGeom prst="wedgeRoundRectCallout">
            <a:avLst>
              <a:gd name="adj1" fmla="val -88922"/>
              <a:gd name="adj2" fmla="val 69049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1"/>
                </a:solidFill>
              </a:rPr>
              <a:t>TypeError: obj is not iterable</a:t>
            </a:r>
          </a:p>
        </p:txBody>
      </p:sp>
    </p:spTree>
    <p:extLst>
      <p:ext uri="{BB962C8B-B14F-4D97-AF65-F5344CB8AC3E}">
        <p14:creationId xmlns:p14="http://schemas.microsoft.com/office/powerpoint/2010/main" val="10836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Loop: while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333398" y="2108328"/>
            <a:ext cx="6808740" cy="208672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 count(num) {</a:t>
            </a:r>
          </a:p>
          <a:p>
            <a:pPr marL="457200" indent="-45720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(num &lt; 200) {</a:t>
            </a:r>
          </a:p>
          <a:p>
            <a:pPr marL="457200" indent="-45720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console.log(num *= 2);</a:t>
            </a:r>
          </a:p>
          <a:p>
            <a:pPr marL="457200" indent="-45720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457200" indent="-45720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457200" indent="-45720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count(5);	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10 20 40 80 160 320</a:t>
            </a:r>
          </a:p>
        </p:txBody>
      </p:sp>
      <p:sp>
        <p:nvSpPr>
          <p:cNvPr id="3" name="Rectangle 2"/>
          <p:cNvSpPr/>
          <p:nvPr/>
        </p:nvSpPr>
        <p:spPr>
          <a:xfrm>
            <a:off x="1694713" y="983404"/>
            <a:ext cx="1008611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200" dirty="0"/>
              <a:t>The while loops through a block of code as long as a specified condition is </a:t>
            </a:r>
            <a:r>
              <a:rPr lang="bg-BG" sz="3200" b="1" dirty="0">
                <a:solidFill>
                  <a:schemeClr val="bg1"/>
                </a:solidFill>
              </a:rPr>
              <a:t>true</a:t>
            </a:r>
            <a:r>
              <a:rPr lang="bg-BG" sz="3200" dirty="0"/>
              <a:t>.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33398" y="4286917"/>
            <a:ext cx="680874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 count(arr) {</a:t>
            </a:r>
          </a:p>
          <a:p>
            <a:pPr marL="457200" indent="-45720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(arr.length&gt;0) {</a:t>
            </a:r>
          </a:p>
          <a:p>
            <a:pPr marL="457200" indent="-45720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console.log(arr.length);</a:t>
            </a:r>
          </a:p>
          <a:p>
            <a:pPr marL="457200" indent="-45720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arr.length-=1;</a:t>
            </a:r>
          </a:p>
          <a:p>
            <a:pPr marL="457200" indent="-45720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457200" indent="-45720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457200" indent="-45720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count(['Peter', 45, 0, 58]);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// 4 3 2 1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67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5" y="100750"/>
            <a:ext cx="9812577" cy="88265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Problem: Unique Characters</a:t>
            </a:r>
            <a:endParaRPr lang="bg-BG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33239" y="1190018"/>
            <a:ext cx="12031275" cy="1720039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+mj-lt"/>
              </a:rPr>
              <a:t>Write a JS function that takes one string parameter and extract only the </a:t>
            </a:r>
            <a:r>
              <a:rPr lang="en-US" sz="3000" dirty="0" smtClean="0">
                <a:latin typeface="+mj-lt"/>
              </a:rPr>
              <a:t> unique </a:t>
            </a:r>
            <a:r>
              <a:rPr lang="en-US" sz="3000" dirty="0">
                <a:latin typeface="+mj-lt"/>
              </a:rPr>
              <a:t>characters from the string except for whitespaces.</a:t>
            </a:r>
          </a:p>
          <a:p>
            <a:pPr marL="0" indent="0">
              <a:buNone/>
            </a:pPr>
            <a:endParaRPr lang="en-US" sz="3000" dirty="0">
              <a:latin typeface="+mj-lt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359793" y="2418522"/>
            <a:ext cx="11433644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extractUniqueChars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()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             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  let uniqueChars = "";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  let string =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getElementById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("string").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  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findUniqueChars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(string) {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      for (let i = 0; i &lt; string.length; i++) {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isCharWhiteSpace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(i);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isCurrentCharUnique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(i);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      }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  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Правоъгълник 11"/>
          <p:cNvSpPr/>
          <p:nvPr/>
        </p:nvSpPr>
        <p:spPr>
          <a:xfrm>
            <a:off x="0" y="6303941"/>
            <a:ext cx="12192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https://judge.softuni.bg/Contests/Practice/Index/1449#3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0511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5" y="100750"/>
            <a:ext cx="9812577" cy="88265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Problem: Unique Characters (2)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117599" y="1456492"/>
            <a:ext cx="9873673" cy="49963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00" b="1" noProof="1" smtClean="0">
                <a:latin typeface="Consolas" pitchFamily="49" charset="0"/>
                <a:cs typeface="Consolas" pitchFamily="49" charset="0"/>
              </a:rPr>
              <a:t>     function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isCharWhiteSpace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(i) {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00" b="1" noProof="1" smtClean="0">
                <a:latin typeface="Consolas" pitchFamily="49" charset="0"/>
                <a:cs typeface="Consolas" pitchFamily="49" charset="0"/>
              </a:rPr>
              <a:t>          if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(string[i] === " ") {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00" b="1" noProof="1" smtClean="0">
                <a:latin typeface="Consolas" pitchFamily="49" charset="0"/>
                <a:cs typeface="Consolas" pitchFamily="49" charset="0"/>
              </a:rPr>
              <a:t>               uniqueChars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+= string[i];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00" b="1" noProof="1" smtClean="0">
                <a:latin typeface="Consolas" pitchFamily="49" charset="0"/>
                <a:cs typeface="Consolas" pitchFamily="49" charset="0"/>
              </a:rPr>
              <a:t>          }</a:t>
            </a:r>
            <a:endParaRPr lang="en-US" sz="23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00" b="1" noProof="1" smtClean="0">
                <a:latin typeface="Consolas" pitchFamily="49" charset="0"/>
                <a:cs typeface="Consolas" pitchFamily="49" charset="0"/>
              </a:rPr>
              <a:t>     }</a:t>
            </a:r>
            <a:endParaRPr lang="en-US" sz="23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3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00" b="1" noProof="1" smtClean="0">
                <a:latin typeface="Consolas" pitchFamily="49" charset="0"/>
                <a:cs typeface="Consolas" pitchFamily="49" charset="0"/>
              </a:rPr>
              <a:t>     function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isCurrentCharUnique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(i) {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00" b="1" noProof="1" smtClean="0">
                <a:latin typeface="Consolas" pitchFamily="49" charset="0"/>
                <a:cs typeface="Consolas" pitchFamily="49" charset="0"/>
              </a:rPr>
              <a:t>          if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(uniqueChars.indexOf(string[i]) === -1) {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             </a:t>
            </a:r>
            <a:r>
              <a:rPr lang="en-US" sz="2300" b="1" noProof="1" smtClean="0">
                <a:latin typeface="Consolas" pitchFamily="49" charset="0"/>
                <a:cs typeface="Consolas" pitchFamily="49" charset="0"/>
              </a:rPr>
              <a:t> uniqueChars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+= string[i];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00" b="1" noProof="1" smtClean="0">
                <a:latin typeface="Consolas" pitchFamily="49" charset="0"/>
                <a:cs typeface="Consolas" pitchFamily="49" charset="0"/>
              </a:rPr>
              <a:t>          }</a:t>
            </a:r>
            <a:endParaRPr lang="en-US" sz="23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00" b="1" noProof="1" smtClean="0">
                <a:latin typeface="Consolas" pitchFamily="49" charset="0"/>
                <a:cs typeface="Consolas" pitchFamily="49" charset="0"/>
              </a:rPr>
              <a:t>     }</a:t>
            </a:r>
            <a:endParaRPr lang="en-US" sz="23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3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findUniqueChars</a:t>
            </a:r>
            <a:r>
              <a:rPr lang="en-US" sz="2300" b="1" noProof="1" smtClean="0">
                <a:latin typeface="Consolas" pitchFamily="49" charset="0"/>
                <a:cs typeface="Consolas" pitchFamily="49" charset="0"/>
              </a:rPr>
              <a:t>(string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);          </a:t>
            </a:r>
            <a:r>
              <a:rPr lang="en-US" sz="2300" b="1" noProof="1" smtClean="0">
                <a:latin typeface="Consolas" pitchFamily="49" charset="0"/>
                <a:cs typeface="Consolas" pitchFamily="49" charset="0"/>
              </a:rPr>
              <a:t>                  </a:t>
            </a:r>
            <a:endParaRPr lang="en-US" sz="23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00" b="1" noProof="1" smtClean="0">
                <a:latin typeface="Consolas" pitchFamily="49" charset="0"/>
                <a:cs typeface="Consolas" pitchFamily="49" charset="0"/>
              </a:rPr>
              <a:t>document.</a:t>
            </a:r>
            <a:r>
              <a:rPr lang="en-US" sz="23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getElementById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("result").innerHTML =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uniqueChars</a:t>
            </a:r>
            <a:r>
              <a:rPr lang="en-US" sz="2300" b="1" noProof="1" smtClean="0">
                <a:latin typeface="Consolas" pitchFamily="49" charset="0"/>
                <a:cs typeface="Consolas" pitchFamily="49" charset="0"/>
              </a:rPr>
              <a:t>; </a:t>
            </a:r>
            <a:endParaRPr lang="en-US" sz="23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00" b="1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23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42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1150938"/>
            <a:ext cx="11804650" cy="53736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endParaRPr lang="bg-BG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r>
              <a:rPr lang="en-US" sz="6000" b="1"/>
              <a:t/>
            </a:r>
            <a:br>
              <a:rPr lang="en-US" sz="6000" b="1"/>
            </a:br>
            <a:r>
              <a:rPr lang="en-US" sz="11500" b="1"/>
              <a:t>#JS-CORE</a:t>
            </a:r>
            <a:endParaRPr lang="en-US" sz="60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62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Local and global scope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2576621" y="1913466"/>
            <a:ext cx="7038758" cy="1247086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5396" b="1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400" dirty="0">
                <a:solidFill>
                  <a:schemeClr val="bg2"/>
                </a:solidFill>
              </a:rPr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190606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183451" cy="5201066"/>
          </a:xfrm>
        </p:spPr>
        <p:txBody>
          <a:bodyPr>
            <a:normAutofit/>
          </a:bodyPr>
          <a:lstStyle/>
          <a:p>
            <a:r>
              <a:rPr lang="en-US" sz="3200" dirty="0"/>
              <a:t>Scope is the </a:t>
            </a:r>
            <a:r>
              <a:rPr lang="en-US" sz="3200" b="1" dirty="0">
                <a:solidFill>
                  <a:schemeClr val="bg1"/>
                </a:solidFill>
              </a:rPr>
              <a:t>visibility</a:t>
            </a:r>
            <a:r>
              <a:rPr lang="en-US" sz="3200" dirty="0"/>
              <a:t> of functions and variables in the different </a:t>
            </a:r>
            <a:r>
              <a:rPr lang="en-US" sz="3200" b="1" dirty="0">
                <a:solidFill>
                  <a:schemeClr val="bg1"/>
                </a:solidFill>
              </a:rPr>
              <a:t>parts </a:t>
            </a:r>
            <a:r>
              <a:rPr lang="en-US" sz="3200" dirty="0"/>
              <a:t>of your code during runtime.</a:t>
            </a:r>
          </a:p>
          <a:p>
            <a:pPr lvl="1"/>
            <a:r>
              <a:rPr lang="en-US" sz="3200" dirty="0"/>
              <a:t>Global Scope – </a:t>
            </a:r>
            <a:r>
              <a:rPr lang="en-US" sz="3200" b="1" dirty="0">
                <a:solidFill>
                  <a:schemeClr val="bg1"/>
                </a:solidFill>
              </a:rPr>
              <a:t>Global</a:t>
            </a:r>
            <a:r>
              <a:rPr lang="en-US" sz="3200" b="1" dirty="0"/>
              <a:t> </a:t>
            </a:r>
            <a:r>
              <a:rPr lang="en-US" sz="3200" dirty="0"/>
              <a:t>variables can be accessed from </a:t>
            </a:r>
            <a:br>
              <a:rPr lang="en-US" sz="3200" dirty="0"/>
            </a:br>
            <a:r>
              <a:rPr lang="en-US" sz="3200" dirty="0"/>
              <a:t>anywhere in a JavaScript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Scope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84992" y="3717354"/>
            <a:ext cx="9622016" cy="26798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90000" tIns="46800" rIns="90000" bIns="4680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var</a:t>
            </a:r>
            <a:r>
              <a:rPr lang="bg-BG" sz="2400" b="1" noProof="1">
                <a:latin typeface="Consolas" pitchFamily="49" charset="0"/>
              </a:rPr>
              <a:t> name = 'Maria’;     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// code here can use name</a:t>
            </a:r>
            <a:r>
              <a:rPr lang="bg-BG" sz="2400" b="1" noProof="1">
                <a:latin typeface="Consolas" pitchFamily="49" charset="0"/>
              </a:rPr>
              <a:t/>
            </a:r>
            <a:br>
              <a:rPr lang="bg-BG" sz="2400" b="1" noProof="1">
                <a:latin typeface="Consolas" pitchFamily="49" charset="0"/>
              </a:rPr>
            </a:br>
            <a:r>
              <a:rPr lang="bg-BG" sz="2400" b="1" noProof="1">
                <a:latin typeface="Consolas" pitchFamily="49" charset="0"/>
              </a:rPr>
              <a:t>function myFunction() {</a:t>
            </a:r>
          </a:p>
          <a:p>
            <a:pPr marL="0" lvl="1" algn="l"/>
            <a:r>
              <a:rPr lang="bg-BG" sz="2400" b="1" noProof="1">
                <a:latin typeface="Consolas" pitchFamily="49" charset="0"/>
              </a:rPr>
              <a:t>    console.log(name);  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// code here can also use name</a:t>
            </a:r>
            <a:r>
              <a:rPr lang="bg-BG" sz="2400" b="1" noProof="1">
                <a:latin typeface="Consolas" pitchFamily="49" charset="0"/>
              </a:rPr>
              <a:t> </a:t>
            </a:r>
            <a:br>
              <a:rPr lang="bg-BG" sz="2400" b="1" noProof="1">
                <a:latin typeface="Consolas" pitchFamily="49" charset="0"/>
              </a:rPr>
            </a:br>
            <a:r>
              <a:rPr lang="bg-BG" sz="2400" b="1" noProof="1">
                <a:latin typeface="Consolas" pitchFamily="49" charset="0"/>
              </a:rPr>
              <a:t>}</a:t>
            </a:r>
          </a:p>
          <a:p>
            <a:pPr marL="0" lvl="1" algn="l"/>
            <a:endParaRPr lang="bg-BG" sz="2400" b="1" noProof="1">
              <a:latin typeface="Consolas" pitchFamily="49" charset="0"/>
            </a:endParaRPr>
          </a:p>
          <a:p>
            <a:pPr marL="0" lvl="1" algn="l"/>
            <a:r>
              <a:rPr lang="bg-BG" sz="2400" b="1" noProof="1">
                <a:latin typeface="Consolas" pitchFamily="49" charset="0"/>
              </a:rPr>
              <a:t>myFunction();           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// Maria</a:t>
            </a:r>
          </a:p>
          <a:p>
            <a:pPr marL="0" lvl="1" algn="l"/>
            <a:r>
              <a:rPr lang="bg-BG" sz="2400" b="1" noProof="1">
                <a:latin typeface="Consolas" pitchFamily="49" charset="0"/>
              </a:rPr>
              <a:t>console.log(name);      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// Maria</a:t>
            </a:r>
          </a:p>
        </p:txBody>
      </p:sp>
    </p:spTree>
    <p:extLst>
      <p:ext uri="{BB962C8B-B14F-4D97-AF65-F5344CB8AC3E}">
        <p14:creationId xmlns:p14="http://schemas.microsoft.com/office/powerpoint/2010/main" val="179235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5" y="1218699"/>
            <a:ext cx="11818096" cy="534215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Function Scope – </a:t>
            </a:r>
            <a:r>
              <a:rPr lang="en-US" sz="3200" b="1" dirty="0">
                <a:solidFill>
                  <a:schemeClr val="bg1"/>
                </a:solidFill>
              </a:rPr>
              <a:t>Local</a:t>
            </a:r>
            <a:r>
              <a:rPr lang="en-US" sz="3200" dirty="0"/>
              <a:t> variables can only be accessed from </a:t>
            </a:r>
            <a:br>
              <a:rPr lang="en-US" sz="3200" dirty="0"/>
            </a:br>
            <a:r>
              <a:rPr lang="en-US" sz="3200" dirty="0"/>
              <a:t>inside the function where they are declared</a:t>
            </a: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r>
              <a:rPr lang="en-US" sz="3200" dirty="0"/>
              <a:t>Block Scope - Variables declared inside a block </a:t>
            </a:r>
            <a:r>
              <a:rPr lang="en-US" sz="3200" b="1" dirty="0">
                <a:solidFill>
                  <a:schemeClr val="bg1"/>
                </a:solidFill>
              </a:rPr>
              <a:t>{}</a:t>
            </a:r>
            <a:r>
              <a:rPr lang="en-US" sz="3200" dirty="0"/>
              <a:t> can not be </a:t>
            </a:r>
            <a:br>
              <a:rPr lang="en-US" sz="3200" dirty="0"/>
            </a:br>
            <a:r>
              <a:rPr lang="en-US" sz="3200" dirty="0"/>
              <a:t>accessed from outside the block.</a:t>
            </a:r>
          </a:p>
          <a:p>
            <a:pPr>
              <a:lnSpc>
                <a:spcPct val="100000"/>
              </a:lnSpc>
            </a:pPr>
            <a:endParaRPr lang="bg-BG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(2)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477106" y="2184181"/>
            <a:ext cx="6527863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tabLst>
                <a:tab pos="541338" algn="l"/>
              </a:tabLst>
            </a:pPr>
            <a:r>
              <a:rPr lang="en-US" sz="2400" b="1" dirty="0">
                <a:latin typeface="Consolas" pitchFamily="49" charset="0"/>
              </a:rPr>
              <a:t>function myFunction() {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var</a:t>
            </a:r>
            <a:r>
              <a:rPr lang="en-US" sz="2400" b="1" dirty="0">
                <a:latin typeface="Consolas" pitchFamily="49" charset="0"/>
              </a:rPr>
              <a:t> name = 'Maria';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  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only here code CAN use name</a:t>
            </a:r>
            <a:b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</a:t>
            </a:r>
          </a:p>
          <a:p>
            <a:pPr marL="0" lvl="1">
              <a:tabLst>
                <a:tab pos="541338" algn="l"/>
              </a:tabLst>
            </a:pPr>
            <a:r>
              <a:rPr lang="en-GB" sz="2400" b="1" dirty="0">
                <a:latin typeface="Consolas" pitchFamily="49" charset="0"/>
              </a:rPr>
              <a:t>console.log(name);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77106" y="5234748"/>
            <a:ext cx="6612974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en-US" sz="2400" b="1" dirty="0">
                <a:latin typeface="Consolas" pitchFamily="49" charset="0"/>
              </a:rPr>
              <a:t>{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400" b="1" dirty="0">
                <a:latin typeface="Consolas" pitchFamily="49" charset="0"/>
              </a:rPr>
              <a:t> x = 2;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x can NOT be used here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5" name="Закръглено правоъгълно изнесено означение 7"/>
          <p:cNvSpPr/>
          <p:nvPr/>
        </p:nvSpPr>
        <p:spPr bwMode="auto">
          <a:xfrm>
            <a:off x="8004969" y="3056766"/>
            <a:ext cx="3382965" cy="962235"/>
          </a:xfrm>
          <a:prstGeom prst="wedgeRoundRectCallout">
            <a:avLst>
              <a:gd name="adj1" fmla="val -81846"/>
              <a:gd name="adj2" fmla="val 40607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1"/>
                </a:solidFill>
              </a:rPr>
              <a:t>ReferenceError: name is not defined</a:t>
            </a:r>
          </a:p>
        </p:txBody>
      </p:sp>
    </p:spTree>
    <p:extLst>
      <p:ext uri="{BB962C8B-B14F-4D97-AF65-F5344CB8AC3E}">
        <p14:creationId xmlns:p14="http://schemas.microsoft.com/office/powerpoint/2010/main" val="233200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 can assign a value to a variable that has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been </a:t>
            </a:r>
            <a:r>
              <a:rPr lang="en-US" sz="3200" b="1" dirty="0">
                <a:solidFill>
                  <a:schemeClr val="bg1"/>
                </a:solidFill>
              </a:rPr>
              <a:t>declared</a:t>
            </a:r>
            <a:r>
              <a:rPr lang="en-US" sz="3200" dirty="0"/>
              <a:t> and it automatically become a </a:t>
            </a:r>
            <a:r>
              <a:rPr lang="en-US" sz="3200" b="1" dirty="0">
                <a:solidFill>
                  <a:schemeClr val="bg1"/>
                </a:solidFill>
              </a:rPr>
              <a:t>Global</a:t>
            </a:r>
            <a:r>
              <a:rPr lang="en-US" sz="3200" dirty="0"/>
              <a:t> variable</a:t>
            </a:r>
            <a:endParaRPr lang="bg-BG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Automatically global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09940" y="3613072"/>
            <a:ext cx="6357075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en-US" sz="2400" b="1" noProof="1">
                <a:latin typeface="Consolas" pitchFamily="49" charset="0"/>
              </a:rPr>
              <a:t>myFunction();</a:t>
            </a:r>
          </a:p>
          <a:p>
            <a:pPr marL="0" lvl="1"/>
            <a:r>
              <a:rPr lang="en-US" sz="2400" b="1" noProof="1">
                <a:latin typeface="Consolas" pitchFamily="49" charset="0"/>
              </a:rPr>
              <a:t>console.log(name);		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Maria</a:t>
            </a:r>
          </a:p>
          <a:p>
            <a:pPr marL="0" lvl="1"/>
            <a:endParaRPr lang="en-US" sz="2400" b="1" noProof="1">
              <a:latin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</a:rPr>
              <a:t>function myFunction() {</a:t>
            </a:r>
            <a:br>
              <a:rPr lang="en-US" sz="2400" b="1" noProof="1">
                <a:latin typeface="Consolas" pitchFamily="49" charset="0"/>
              </a:rPr>
            </a:br>
            <a:r>
              <a:rPr lang="en-US" sz="2400" b="1" noProof="1">
                <a:latin typeface="Consolas" pitchFamily="49" charset="0"/>
              </a:rPr>
              <a:t>    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name</a:t>
            </a:r>
            <a:r>
              <a:rPr lang="en-US" sz="2400" b="1" noProof="1">
                <a:latin typeface="Consolas" pitchFamily="49" charset="0"/>
              </a:rPr>
              <a:t> = 'Maria';</a:t>
            </a:r>
            <a:br>
              <a:rPr lang="en-US" sz="2400" b="1" noProof="1">
                <a:latin typeface="Consolas" pitchFamily="49" charset="0"/>
              </a:rPr>
            </a:b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5" name="Закръглено правоъгълно изнесено означение 7"/>
          <p:cNvSpPr/>
          <p:nvPr/>
        </p:nvSpPr>
        <p:spPr bwMode="auto">
          <a:xfrm>
            <a:off x="5988477" y="2429820"/>
            <a:ext cx="3189936" cy="1076891"/>
          </a:xfrm>
          <a:prstGeom prst="wedgeRoundRectCallout">
            <a:avLst>
              <a:gd name="adj1" fmla="val -67701"/>
              <a:gd name="adj2" fmla="val 54679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1"/>
                </a:solidFill>
              </a:rPr>
              <a:t>Invoke</a:t>
            </a:r>
            <a:r>
              <a:rPr lang="en-US" sz="2600" noProof="1">
                <a:solidFill>
                  <a:schemeClr val="bg2"/>
                </a:solidFill>
              </a:rPr>
              <a:t> the function </a:t>
            </a:r>
            <a:r>
              <a:rPr lang="en-US" sz="2600" b="1" noProof="1">
                <a:solidFill>
                  <a:schemeClr val="bg1"/>
                </a:solidFill>
              </a:rPr>
              <a:t>before</a:t>
            </a:r>
            <a:r>
              <a:rPr lang="en-US" sz="2600" noProof="1">
                <a:solidFill>
                  <a:schemeClr val="bg2"/>
                </a:solidFill>
              </a:rPr>
              <a:t> declaration</a:t>
            </a:r>
          </a:p>
        </p:txBody>
      </p:sp>
    </p:spTree>
    <p:extLst>
      <p:ext uri="{BB962C8B-B14F-4D97-AF65-F5344CB8AC3E}">
        <p14:creationId xmlns:p14="http://schemas.microsoft.com/office/powerpoint/2010/main" val="239395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Global variables are </a:t>
            </a:r>
            <a:r>
              <a:rPr lang="en-US" sz="3200" b="1" dirty="0">
                <a:solidFill>
                  <a:schemeClr val="bg1"/>
                </a:solidFill>
              </a:rPr>
              <a:t>not created </a:t>
            </a:r>
            <a:r>
              <a:rPr lang="en-US" sz="3200" dirty="0"/>
              <a:t>automatically in 'Strict Mode'</a:t>
            </a:r>
            <a:endParaRPr lang="bg-BG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Automatically global (2)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477109" y="2246937"/>
            <a:ext cx="9535448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en-US" sz="2400" b="1" dirty="0">
                <a:latin typeface="Consolas" pitchFamily="49" charset="0"/>
              </a:rPr>
              <a:t>'use strict'</a:t>
            </a:r>
          </a:p>
          <a:p>
            <a:pPr marL="0" lvl="1"/>
            <a:r>
              <a:rPr lang="en-US" sz="2400" b="1" dirty="0">
                <a:latin typeface="Consolas" pitchFamily="49" charset="0"/>
              </a:rPr>
              <a:t>myFunction();</a:t>
            </a:r>
          </a:p>
          <a:p>
            <a:pPr marL="0" lvl="1"/>
            <a:r>
              <a:rPr lang="en-US" sz="2400" b="1" dirty="0">
                <a:latin typeface="Consolas" pitchFamily="49" charset="0"/>
              </a:rPr>
              <a:t>console.log(name);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ReferenceError: name is 						   not defined</a:t>
            </a:r>
            <a:endParaRPr lang="en-US" sz="2400" b="1" dirty="0">
              <a:latin typeface="Consolas" pitchFamily="49" charset="0"/>
            </a:endParaRPr>
          </a:p>
          <a:p>
            <a:pPr marL="0" lvl="1"/>
            <a:r>
              <a:rPr lang="en-US" sz="2400" b="1" dirty="0">
                <a:latin typeface="Consolas" pitchFamily="49" charset="0"/>
              </a:rPr>
              <a:t>function myFunction() {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name</a:t>
            </a:r>
            <a:r>
              <a:rPr lang="en-US" sz="2400" b="1" dirty="0">
                <a:latin typeface="Consolas" pitchFamily="49" charset="0"/>
              </a:rPr>
              <a:t> = 'Maria';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282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5" y="100750"/>
            <a:ext cx="9812577" cy="882654"/>
          </a:xfrm>
        </p:spPr>
        <p:txBody>
          <a:bodyPr>
            <a:normAutofit/>
          </a:bodyPr>
          <a:lstStyle/>
          <a:p>
            <a:r>
              <a:rPr lang="en-US" dirty="0"/>
              <a:t>Problem: Special Words</a:t>
            </a:r>
            <a:endParaRPr lang="bg-BG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4" y="1190018"/>
            <a:ext cx="11567487" cy="52019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+mj-lt"/>
              </a:rPr>
              <a:t>Write a JS function </a:t>
            </a:r>
            <a:r>
              <a:rPr lang="en-US" sz="3200" dirty="0" smtClean="0">
                <a:latin typeface="+mj-lt"/>
              </a:rPr>
              <a:t>that</a:t>
            </a:r>
            <a:r>
              <a:rPr lang="bg-BG" sz="3200" dirty="0" smtClean="0">
                <a:latin typeface="+mj-lt"/>
              </a:rPr>
              <a:t> </a:t>
            </a:r>
            <a:r>
              <a:rPr lang="en-US" sz="3200" dirty="0" smtClean="0">
                <a:latin typeface="+mj-lt"/>
              </a:rPr>
              <a:t>t</a:t>
            </a:r>
            <a:r>
              <a:rPr lang="en-US" sz="3000" dirty="0" smtClean="0">
                <a:latin typeface="+mj-lt"/>
              </a:rPr>
              <a:t>akes </a:t>
            </a:r>
            <a:r>
              <a:rPr lang="en-US" sz="3000" dirty="0">
                <a:latin typeface="+mj-lt"/>
              </a:rPr>
              <a:t>5 </a:t>
            </a:r>
            <a:r>
              <a:rPr lang="en-US" sz="3000" dirty="0" smtClean="0">
                <a:latin typeface="+mj-lt"/>
              </a:rPr>
              <a:t>parameters and Iterates from the first     number to the second one.</a:t>
            </a:r>
          </a:p>
          <a:p>
            <a:r>
              <a:rPr lang="en-US" sz="2600" dirty="0" smtClean="0">
                <a:latin typeface="+mj-lt"/>
              </a:rPr>
              <a:t>For </a:t>
            </a:r>
            <a:r>
              <a:rPr lang="en-US" sz="2600" dirty="0">
                <a:latin typeface="+mj-lt"/>
              </a:rPr>
              <a:t>numbers which are multiples of both 3 and 5, print all 3 </a:t>
            </a:r>
            <a:r>
              <a:rPr lang="en-US" sz="2600" dirty="0" smtClean="0">
                <a:latin typeface="+mj-lt"/>
              </a:rPr>
              <a:t>strings</a:t>
            </a:r>
          </a:p>
          <a:p>
            <a:r>
              <a:rPr lang="en-US" sz="2600" dirty="0" smtClean="0">
                <a:latin typeface="+mj-lt"/>
              </a:rPr>
              <a:t>For </a:t>
            </a:r>
            <a:r>
              <a:rPr lang="en-US" sz="2600" dirty="0">
                <a:latin typeface="+mj-lt"/>
              </a:rPr>
              <a:t>multiples only of 3, print the second </a:t>
            </a:r>
            <a:r>
              <a:rPr lang="en-US" sz="2600" dirty="0" smtClean="0">
                <a:latin typeface="+mj-lt"/>
              </a:rPr>
              <a:t>string</a:t>
            </a:r>
            <a:endParaRPr lang="en-US" sz="2600" dirty="0">
              <a:latin typeface="+mj-lt"/>
            </a:endParaRPr>
          </a:p>
          <a:p>
            <a:r>
              <a:rPr lang="en-US" sz="2600" dirty="0" smtClean="0">
                <a:latin typeface="+mj-lt"/>
              </a:rPr>
              <a:t>For </a:t>
            </a:r>
            <a:r>
              <a:rPr lang="en-US" sz="2600" dirty="0">
                <a:latin typeface="+mj-lt"/>
              </a:rPr>
              <a:t>multiples only of 5, </a:t>
            </a:r>
            <a:r>
              <a:rPr lang="en-US" sz="2600" dirty="0" smtClean="0">
                <a:latin typeface="+mj-lt"/>
              </a:rPr>
              <a:t>                                                                                                            print </a:t>
            </a:r>
            <a:r>
              <a:rPr lang="en-US" sz="2600" dirty="0">
                <a:latin typeface="+mj-lt"/>
              </a:rPr>
              <a:t>the third string</a:t>
            </a:r>
            <a:endParaRPr lang="bg-BG" sz="2600" dirty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-2" t="-20" r="2" b="20"/>
          <a:stretch/>
        </p:blipFill>
        <p:spPr>
          <a:xfrm>
            <a:off x="4431674" y="3501647"/>
            <a:ext cx="7436552" cy="318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11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5" y="100750"/>
            <a:ext cx="9812577" cy="88265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Problem: Special Words (2)</a:t>
            </a:r>
            <a:endParaRPr lang="bg-BG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1A26C41-0DA0-4331-8957-3BAFFE492C54}"/>
              </a:ext>
            </a:extLst>
          </p:cNvPr>
          <p:cNvSpPr txBox="1">
            <a:spLocks/>
          </p:cNvSpPr>
          <p:nvPr/>
        </p:nvSpPr>
        <p:spPr>
          <a:xfrm>
            <a:off x="379178" y="1505280"/>
            <a:ext cx="11433643" cy="4788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specialWords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()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     let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startNum = parseInt(document.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getElementById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("firstNumber").value);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     let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endNum = parseInt(document.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getElementById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("secondNumber").value);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     let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firstWord = document.getElementById("firstString").value;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let secondWord = document.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getElementById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("secondString").value;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thirdWord = document.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getElementById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("thirdString").value;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     let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divResult = document.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getElementById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("result");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200" b="1" noProof="1" smtClean="0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    for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(let i = startNum; i &lt;= endNum; i++) {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checkCurrentNumber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(i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     }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Правоъгълник 11"/>
          <p:cNvSpPr/>
          <p:nvPr/>
        </p:nvSpPr>
        <p:spPr>
          <a:xfrm>
            <a:off x="0" y="6325497"/>
            <a:ext cx="12192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https://judge.softuni.bg/Contests/Practice/Index/1449#4</a:t>
            </a:r>
            <a:endParaRPr lang="en-US" sz="2200" dirty="0"/>
          </a:p>
        </p:txBody>
      </p:sp>
      <p:sp>
        <p:nvSpPr>
          <p:cNvPr id="5" name="Rectangle 4"/>
          <p:cNvSpPr/>
          <p:nvPr/>
        </p:nvSpPr>
        <p:spPr>
          <a:xfrm>
            <a:off x="447366" y="5663354"/>
            <a:ext cx="500489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// Continues on the next slide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6185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5" y="100750"/>
            <a:ext cx="9812577" cy="88265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Problem: Special Words </a:t>
            </a:r>
            <a:r>
              <a:rPr lang="en-US" dirty="0" smtClean="0"/>
              <a:t>(3)</a:t>
            </a:r>
            <a:endParaRPr lang="bg-BG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1A26C41-0DA0-4331-8957-3BAFFE492C54}"/>
              </a:ext>
            </a:extLst>
          </p:cNvPr>
          <p:cNvSpPr txBox="1">
            <a:spLocks/>
          </p:cNvSpPr>
          <p:nvPr/>
        </p:nvSpPr>
        <p:spPr>
          <a:xfrm>
            <a:off x="369942" y="1352316"/>
            <a:ext cx="11433643" cy="50932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     function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checkCurrentNumber(i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) 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{</a:t>
            </a: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          let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p = document.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createElement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'p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');</a:t>
            </a: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(i % 3 === 0 &amp;&amp; i % 5 === 0) {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      p.textContent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= `${i} ${firstWord}-${secondWord}-${thirdWord}`;                                       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}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else if (i % 3 === 0) {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     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 p.textContent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= `${i} ${secondWord}`;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 }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else if (i % 5 === 0) {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    p.textContent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= `${i} ${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thirdWord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}`;                      </a:t>
            </a: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}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else {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    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  p.textContent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;                           </a:t>
            </a: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   divResult.appendChild(p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);  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 }</a:t>
            </a: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21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Live Exercises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612" y="793509"/>
            <a:ext cx="3676207" cy="36762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126" y="714254"/>
            <a:ext cx="3121423" cy="38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84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761789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9651" y="1624496"/>
            <a:ext cx="8349446" cy="4798782"/>
            <a:chOff x="540767" y="1696736"/>
            <a:chExt cx="3675941" cy="4405146"/>
          </a:xfrm>
        </p:grpSpPr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41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ko-KR" altLang="en-US" sz="2399" kern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rgbClr val="FFFFFF">
                <a:alpha val="2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ko-KR" altLang="en-US" sz="2399" kern="0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14655" y="1224286"/>
            <a:ext cx="8630747" cy="5300339"/>
            <a:chOff x="472011" y="1508786"/>
            <a:chExt cx="3799787" cy="4865561"/>
          </a:xfrm>
        </p:grpSpPr>
        <p:sp>
          <p:nvSpPr>
            <p:cNvPr id="14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rgbClr val="23446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r>
                <a:rPr lang="en-US" sz="2400" dirty="0"/>
                <a:t>Arrow functions ≈ short function syntax</a:t>
              </a: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ko-KR" altLang="en-US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5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41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ko-KR" altLang="en-US" sz="2399" kern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6" name="Half Frame 15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rgbClr val="FFFFFF">
                <a:alpha val="2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ko-KR" altLang="en-US" sz="2399" kern="0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516835" y="1398748"/>
            <a:ext cx="8242481" cy="5570537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sz="3200" dirty="0">
                <a:solidFill>
                  <a:schemeClr val="bg2"/>
                </a:solidFill>
              </a:rPr>
              <a:t>Function = named piece of code</a:t>
            </a:r>
          </a:p>
          <a:p>
            <a:pPr lvl="1">
              <a:lnSpc>
                <a:spcPct val="95000"/>
              </a:lnSpc>
            </a:pPr>
            <a:r>
              <a:rPr lang="en-US" sz="3000" dirty="0">
                <a:solidFill>
                  <a:schemeClr val="bg2"/>
                </a:solidFill>
              </a:rPr>
              <a:t>Syntax, invocation, return</a:t>
            </a:r>
          </a:p>
          <a:p>
            <a:pPr>
              <a:lnSpc>
                <a:spcPct val="95000"/>
              </a:lnSpc>
            </a:pP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95000"/>
              </a:lnSpc>
            </a:pP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95000"/>
              </a:lnSpc>
            </a:pP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95000"/>
              </a:lnSpc>
            </a:pPr>
            <a:r>
              <a:rPr lang="en-US" sz="3200" dirty="0">
                <a:solidFill>
                  <a:schemeClr val="bg2"/>
                </a:solidFill>
              </a:rPr>
              <a:t>Loops – for…in, for…of, while</a:t>
            </a:r>
          </a:p>
          <a:p>
            <a:pPr>
              <a:lnSpc>
                <a:spcPct val="95000"/>
              </a:lnSpc>
            </a:pPr>
            <a:r>
              <a:rPr lang="en-US" sz="3200" dirty="0">
                <a:solidFill>
                  <a:schemeClr val="bg2"/>
                </a:solidFill>
              </a:rPr>
              <a:t>Local and global scope</a:t>
            </a:r>
          </a:p>
          <a:p>
            <a:pPr lvl="1">
              <a:lnSpc>
                <a:spcPct val="95000"/>
              </a:lnSpc>
            </a:pPr>
            <a:endParaRPr lang="en-US" sz="3200" dirty="0">
              <a:solidFill>
                <a:schemeClr val="bg2"/>
              </a:solidFill>
            </a:endParaRPr>
          </a:p>
          <a:p>
            <a:pPr lvl="1">
              <a:lnSpc>
                <a:spcPct val="95000"/>
              </a:lnSpc>
            </a:pPr>
            <a:endParaRPr lang="en-US" sz="3200" dirty="0">
              <a:solidFill>
                <a:schemeClr val="bg2"/>
              </a:solidFill>
            </a:endParaRPr>
          </a:p>
          <a:p>
            <a:pPr marL="609219" lvl="1" indent="0">
              <a:lnSpc>
                <a:spcPct val="95000"/>
              </a:lnSpc>
              <a:buNone/>
            </a:pPr>
            <a:endParaRPr lang="en-US" sz="3200" dirty="0">
              <a:solidFill>
                <a:schemeClr val="bg2"/>
              </a:solidFill>
            </a:endParaRPr>
          </a:p>
          <a:p>
            <a:pPr marL="609219" lvl="1" indent="0">
              <a:lnSpc>
                <a:spcPct val="95000"/>
              </a:lnSpc>
              <a:buNone/>
            </a:pPr>
            <a:endParaRPr lang="en-US" sz="3200" dirty="0">
              <a:solidFill>
                <a:schemeClr val="bg2"/>
              </a:solidFill>
            </a:endParaRPr>
          </a:p>
          <a:p>
            <a:pPr lvl="1">
              <a:lnSpc>
                <a:spcPct val="95000"/>
              </a:lnSpc>
            </a:pPr>
            <a:endParaRPr lang="en-US" dirty="0">
              <a:solidFill>
                <a:schemeClr val="bg2"/>
              </a:solidFill>
            </a:endParaRPr>
          </a:p>
          <a:p>
            <a:pPr lvl="1">
              <a:lnSpc>
                <a:spcPct val="95000"/>
              </a:lnSpc>
            </a:pP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8797" y="3307952"/>
            <a:ext cx="2883658" cy="3115326"/>
          </a:xfrm>
          <a:prstGeom prst="rect">
            <a:avLst/>
          </a:prstGeom>
        </p:spPr>
      </p:pic>
      <p:sp>
        <p:nvSpPr>
          <p:cNvPr id="17" name="Text Placeholder 5"/>
          <p:cNvSpPr txBox="1">
            <a:spLocks/>
          </p:cNvSpPr>
          <p:nvPr/>
        </p:nvSpPr>
        <p:spPr>
          <a:xfrm>
            <a:off x="1060936" y="2570498"/>
            <a:ext cx="7010400" cy="18207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calcSum(a, b)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 let sum = a + b;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sum;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959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JavaScript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5109" y="5786529"/>
            <a:ext cx="10961783" cy="499819"/>
          </a:xfrm>
        </p:spPr>
        <p:txBody>
          <a:bodyPr/>
          <a:lstStyle/>
          <a:p>
            <a:r>
              <a:rPr lang="en-US" dirty="0"/>
              <a:t>Syntax, Invocation, Return, Functions as values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919" y="1544403"/>
            <a:ext cx="4666161" cy="229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36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https://softuni.bg/courses/javascript-fundamentals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46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2" name="Liebherr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163" r="-10163"/>
          <a:stretch/>
        </p:blipFill>
        <p:spPr>
          <a:xfrm>
            <a:off x="1067387" y="5566366"/>
            <a:ext cx="61771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643" r="-45643" b="-5187"/>
          <a:stretch/>
        </p:blipFill>
        <p:spPr>
          <a:xfrm>
            <a:off x="6030356" y="3505305"/>
            <a:ext cx="204684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1"/>
            <a:extLst/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9"/>
            <a:extLst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603" t="-8951" r="-47603" b="-8951"/>
          <a:stretch/>
        </p:blipFill>
        <p:spPr>
          <a:xfrm>
            <a:off x="7700671" y="5566366"/>
            <a:ext cx="342394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3"/>
            <a:extLst/>
          </p:cNvPr>
          <p:cNvPicPr>
            <a:picLocks noChangeAspect="1" noChangeArrowheads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934" t="-10753" r="-47934" b="-10753"/>
          <a:stretch/>
        </p:blipFill>
        <p:spPr bwMode="auto">
          <a:xfrm>
            <a:off x="8498515" y="3505306"/>
            <a:ext cx="262609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5"/>
            <a:extLst/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91641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04083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51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43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Why Functions?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You can </a:t>
            </a:r>
            <a:r>
              <a:rPr lang="en-US" sz="3200" b="1" dirty="0">
                <a:solidFill>
                  <a:schemeClr val="bg1"/>
                </a:solidFill>
              </a:rPr>
              <a:t>reuse</a:t>
            </a:r>
            <a:r>
              <a:rPr lang="en-US" sz="3200" dirty="0"/>
              <a:t> code, define </a:t>
            </a:r>
            <a:r>
              <a:rPr lang="en-US" sz="3200" b="1" dirty="0">
                <a:solidFill>
                  <a:schemeClr val="bg1"/>
                </a:solidFill>
              </a:rPr>
              <a:t>once</a:t>
            </a:r>
            <a:r>
              <a:rPr lang="en-US" sz="3200" dirty="0"/>
              <a:t>, use </a:t>
            </a:r>
            <a:r>
              <a:rPr lang="en-US" sz="3200" b="1" dirty="0">
                <a:solidFill>
                  <a:schemeClr val="bg1"/>
                </a:solidFill>
              </a:rPr>
              <a:t>many times</a:t>
            </a:r>
            <a:r>
              <a:rPr lang="en-US" sz="3200" dirty="0"/>
              <a:t>.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Function</a:t>
            </a:r>
            <a:r>
              <a:rPr lang="en-US" sz="3200" dirty="0"/>
              <a:t> = block of code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Can take </a:t>
            </a:r>
            <a:r>
              <a:rPr lang="en-US" sz="3200" b="1" dirty="0">
                <a:solidFill>
                  <a:schemeClr val="bg1"/>
                </a:solidFill>
              </a:rPr>
              <a:t>parameters</a:t>
            </a:r>
            <a:r>
              <a:rPr lang="en-US" sz="3200" dirty="0"/>
              <a:t> and return </a:t>
            </a:r>
            <a:r>
              <a:rPr lang="en-US" sz="3200" b="1" dirty="0">
                <a:solidFill>
                  <a:schemeClr val="bg1"/>
                </a:solidFill>
              </a:rPr>
              <a:t>result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JS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869382" y="4566913"/>
            <a:ext cx="5911554" cy="14369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printStars(count)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console.log("*".repeat(count));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869382" y="6003818"/>
            <a:ext cx="5911553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printStars(10);</a:t>
            </a:r>
          </a:p>
        </p:txBody>
      </p:sp>
      <p:sp>
        <p:nvSpPr>
          <p:cNvPr id="4" name="Закръглено правоъгълно изнесено означение 7"/>
          <p:cNvSpPr/>
          <p:nvPr/>
        </p:nvSpPr>
        <p:spPr bwMode="auto">
          <a:xfrm>
            <a:off x="2953784" y="3652147"/>
            <a:ext cx="2542920" cy="732943"/>
          </a:xfrm>
          <a:prstGeom prst="wedgeRoundRectCallout">
            <a:avLst>
              <a:gd name="adj1" fmla="val -16883"/>
              <a:gd name="adj2" fmla="val 88145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Function </a:t>
            </a:r>
            <a:r>
              <a:rPr lang="en-US" sz="2600" dirty="0">
                <a:solidFill>
                  <a:schemeClr val="bg2"/>
                </a:solidFill>
              </a:rPr>
              <a:t>name</a:t>
            </a:r>
            <a:r>
              <a:rPr lang="en-US" sz="2600" dirty="0">
                <a:solidFill>
                  <a:srgbClr val="FFFFFF"/>
                </a:solidFill>
              </a:rPr>
              <a:t>: use </a:t>
            </a:r>
            <a:r>
              <a:rPr lang="en-US" sz="2600" b="1" noProof="1">
                <a:solidFill>
                  <a:schemeClr val="bg1"/>
                </a:solidFill>
              </a:rPr>
              <a:t>camelCase</a:t>
            </a:r>
          </a:p>
        </p:txBody>
      </p:sp>
      <p:sp>
        <p:nvSpPr>
          <p:cNvPr id="7" name="Закръглено правоъгълно изнесено означение 7"/>
          <p:cNvSpPr/>
          <p:nvPr/>
        </p:nvSpPr>
        <p:spPr bwMode="auto">
          <a:xfrm>
            <a:off x="5944664" y="3614589"/>
            <a:ext cx="3278849" cy="814584"/>
          </a:xfrm>
          <a:prstGeom prst="wedgeRoundRectCallout">
            <a:avLst>
              <a:gd name="adj1" fmla="val -50206"/>
              <a:gd name="adj2" fmla="val 88881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Function </a:t>
            </a:r>
            <a:r>
              <a:rPr lang="en-US" sz="2600" b="1" dirty="0">
                <a:solidFill>
                  <a:schemeClr val="bg1"/>
                </a:solidFill>
              </a:rPr>
              <a:t>parameters</a:t>
            </a:r>
            <a:r>
              <a:rPr lang="en-US" sz="2600" dirty="0">
                <a:solidFill>
                  <a:srgbClr val="FFFFFF"/>
                </a:solidFill>
              </a:rPr>
              <a:t>: use </a:t>
            </a:r>
            <a:r>
              <a:rPr lang="en-US" sz="2600" b="1" noProof="1">
                <a:solidFill>
                  <a:schemeClr val="bg1"/>
                </a:solidFill>
              </a:rPr>
              <a:t>camelCase</a:t>
            </a:r>
          </a:p>
        </p:txBody>
      </p:sp>
      <p:sp>
        <p:nvSpPr>
          <p:cNvPr id="8" name="Закръглено правоъгълно изнесено означение 7"/>
          <p:cNvSpPr/>
          <p:nvPr/>
        </p:nvSpPr>
        <p:spPr bwMode="auto">
          <a:xfrm>
            <a:off x="7780935" y="4748168"/>
            <a:ext cx="2604231" cy="892573"/>
          </a:xfrm>
          <a:prstGeom prst="wedgeRoundRectCallout">
            <a:avLst>
              <a:gd name="adj1" fmla="val -83498"/>
              <a:gd name="adj2" fmla="val -3869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The </a:t>
            </a:r>
            <a:r>
              <a:rPr lang="en-US" sz="2600" b="1" dirty="0">
                <a:solidFill>
                  <a:schemeClr val="bg1"/>
                </a:solidFill>
              </a:rPr>
              <a:t>{</a:t>
            </a:r>
            <a:r>
              <a:rPr lang="en-US" sz="2600" dirty="0">
                <a:solidFill>
                  <a:srgbClr val="FFFFFF"/>
                </a:solidFill>
              </a:rPr>
              <a:t> stays at the same line</a:t>
            </a:r>
            <a:endParaRPr lang="en-US" sz="2600" b="1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Закръглено правоъгълно изнесено означение 7"/>
          <p:cNvSpPr/>
          <p:nvPr/>
        </p:nvSpPr>
        <p:spPr bwMode="auto">
          <a:xfrm>
            <a:off x="5145093" y="5838713"/>
            <a:ext cx="3386992" cy="576022"/>
          </a:xfrm>
          <a:prstGeom prst="wedgeRoundRectCallout">
            <a:avLst>
              <a:gd name="adj1" fmla="val -65287"/>
              <a:gd name="adj2" fmla="val 3333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</a:rPr>
              <a:t>Invoke</a:t>
            </a:r>
            <a:r>
              <a:rPr lang="en-US" sz="2600" dirty="0">
                <a:solidFill>
                  <a:srgbClr val="FFFFFF"/>
                </a:solidFill>
              </a:rPr>
              <a:t> the function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82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JS (2)</a:t>
            </a:r>
            <a:endParaRPr lang="bg-BG" dirty="0"/>
          </a:p>
        </p:txBody>
      </p:sp>
      <p:sp>
        <p:nvSpPr>
          <p:cNvPr id="6" name="Text Placeholder 5"/>
          <p:cNvSpPr txBox="1">
            <a:spLocks noGrp="1"/>
          </p:cNvSpPr>
          <p:nvPr>
            <p:ph type="body" sz="quarter" idx="10"/>
          </p:nvPr>
        </p:nvSpPr>
        <p:spPr>
          <a:xfrm>
            <a:off x="1358802" y="1229700"/>
            <a:ext cx="5041998" cy="1584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sum (a, b)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console.log(a + b);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sum (5, 6);		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11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767477" y="2957526"/>
            <a:ext cx="5041999" cy="15477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3398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defTabSz="1218438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2pPr>
            <a:lvl3pPr marL="914240" indent="-231606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 defTabSz="1218438" latinLnBrk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 defTabSz="1218438" latinLnBrk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 defTabSz="1218438" latinLnBrk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 defTabSz="1218438" latinLnBrk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function sum (a, b = 3) </a:t>
            </a:r>
            <a:r>
              <a:rPr lang="en-US" noProof="1">
                <a:solidFill>
                  <a:schemeClr val="bg1"/>
                </a:solidFill>
              </a:rPr>
              <a:t>{</a:t>
            </a:r>
          </a:p>
          <a:p>
            <a:pPr lvl="1"/>
            <a:r>
              <a:rPr lang="en-US" noProof="1"/>
              <a:t>  console.log(a + b);</a:t>
            </a:r>
          </a:p>
          <a:p>
            <a:pPr lvl="1"/>
            <a:r>
              <a:rPr lang="en-US" noProof="1">
                <a:solidFill>
                  <a:schemeClr val="bg1"/>
                </a:solidFill>
              </a:rPr>
              <a:t>}</a:t>
            </a:r>
          </a:p>
          <a:p>
            <a:pPr lvl="1"/>
            <a:r>
              <a:rPr lang="en-US" noProof="1"/>
              <a:t>sum (11);		</a:t>
            </a:r>
            <a:r>
              <a:rPr lang="en-US" i="1" noProof="1">
                <a:solidFill>
                  <a:schemeClr val="accent2"/>
                </a:solidFill>
              </a:rPr>
              <a:t>// 14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358801" y="4658101"/>
            <a:ext cx="5042000" cy="1880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456915"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3398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defTabSz="1218438" latinLnBrk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2pPr>
            <a:lvl3pPr marL="914240" indent="-231606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 defTabSz="1218438" latinLnBrk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 defTabSz="1218438" latinLnBrk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 defTabSz="1218438" latinLnBrk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 defTabSz="1218438" latinLnBrk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function sum (a, b) </a:t>
            </a:r>
            <a:r>
              <a:rPr lang="en-US" noProof="1">
                <a:solidFill>
                  <a:schemeClr val="bg1"/>
                </a:solidFill>
              </a:rPr>
              <a:t>{</a:t>
            </a:r>
          </a:p>
          <a:p>
            <a:pPr lvl="1"/>
            <a:r>
              <a:rPr lang="en-US" noProof="1"/>
              <a:t>  </a:t>
            </a:r>
            <a:r>
              <a:rPr lang="en-US" noProof="1">
                <a:solidFill>
                  <a:schemeClr val="bg1"/>
                </a:solidFill>
              </a:rPr>
              <a:t>return</a:t>
            </a:r>
            <a:r>
              <a:rPr lang="en-US" noProof="1"/>
              <a:t> a + b;</a:t>
            </a:r>
          </a:p>
          <a:p>
            <a:pPr lvl="1"/>
            <a:r>
              <a:rPr lang="en-US" noProof="1">
                <a:solidFill>
                  <a:schemeClr val="bg1"/>
                </a:solidFill>
              </a:rPr>
              <a:t>}</a:t>
            </a:r>
          </a:p>
          <a:p>
            <a:pPr lvl="1"/>
            <a:r>
              <a:rPr lang="en-US" noProof="1"/>
              <a:t>let c = sum (5.8, 3);</a:t>
            </a:r>
          </a:p>
          <a:p>
            <a:pPr lvl="1"/>
            <a:r>
              <a:rPr lang="en-US" noProof="1"/>
              <a:t>console.log (c);	</a:t>
            </a:r>
            <a:r>
              <a:rPr lang="en-US" i="1" noProof="1">
                <a:solidFill>
                  <a:schemeClr val="accent2"/>
                </a:solidFill>
              </a:rPr>
              <a:t>// 8.8</a:t>
            </a:r>
            <a:endParaRPr lang="en-US" noProof="1"/>
          </a:p>
        </p:txBody>
      </p:sp>
      <p:sp>
        <p:nvSpPr>
          <p:cNvPr id="9" name="Закръглено правоъгълно изнесено означение 7"/>
          <p:cNvSpPr/>
          <p:nvPr/>
        </p:nvSpPr>
        <p:spPr bwMode="auto">
          <a:xfrm>
            <a:off x="6582574" y="4902143"/>
            <a:ext cx="3488184" cy="806680"/>
          </a:xfrm>
          <a:prstGeom prst="wedgeRoundRectCallout">
            <a:avLst>
              <a:gd name="adj1" fmla="val -90923"/>
              <a:gd name="adj2" fmla="val -1023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</a:rPr>
              <a:t>Return</a:t>
            </a:r>
            <a:r>
              <a:rPr lang="en-US" sz="2600" dirty="0">
                <a:solidFill>
                  <a:srgbClr val="FFFFFF"/>
                </a:solidFill>
              </a:rPr>
              <a:t> ends function execution </a:t>
            </a:r>
            <a:endParaRPr lang="en-US" sz="2600" b="1" noProof="1">
              <a:solidFill>
                <a:schemeClr val="bg1"/>
              </a:solidFill>
            </a:endParaRPr>
          </a:p>
        </p:txBody>
      </p:sp>
      <p:sp>
        <p:nvSpPr>
          <p:cNvPr id="10" name="Закръглено правоъгълно изнесено означение 7"/>
          <p:cNvSpPr/>
          <p:nvPr/>
        </p:nvSpPr>
        <p:spPr bwMode="auto">
          <a:xfrm>
            <a:off x="7620190" y="3439358"/>
            <a:ext cx="3216685" cy="823724"/>
          </a:xfrm>
          <a:prstGeom prst="wedgeRoundRectCallout">
            <a:avLst>
              <a:gd name="adj1" fmla="val -84319"/>
              <a:gd name="adj2" fmla="val -56501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</a:rPr>
              <a:t>Default</a:t>
            </a:r>
            <a:r>
              <a:rPr lang="en-US" sz="2600" dirty="0">
                <a:solidFill>
                  <a:srgbClr val="FFFFFF"/>
                </a:solidFill>
              </a:rPr>
              <a:t> function parameters</a:t>
            </a:r>
            <a:endParaRPr lang="en-US" sz="2600" b="1" noProof="1">
              <a:solidFill>
                <a:schemeClr val="bg1"/>
              </a:solidFill>
            </a:endParaRPr>
          </a:p>
        </p:txBody>
      </p:sp>
      <p:sp>
        <p:nvSpPr>
          <p:cNvPr id="11" name="Закръглено правоъгълно изнесено означение 7"/>
          <p:cNvSpPr/>
          <p:nvPr/>
        </p:nvSpPr>
        <p:spPr bwMode="auto">
          <a:xfrm>
            <a:off x="5635343" y="1330394"/>
            <a:ext cx="4061109" cy="770255"/>
          </a:xfrm>
          <a:prstGeom prst="wedgeRoundRectCallout">
            <a:avLst>
              <a:gd name="adj1" fmla="val -77402"/>
              <a:gd name="adj2" fmla="val 75489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1"/>
                </a:solidFill>
              </a:rPr>
              <a:t>Invoke</a:t>
            </a:r>
            <a:r>
              <a:rPr lang="en-US" sz="2600" noProof="1">
                <a:solidFill>
                  <a:schemeClr val="bg2"/>
                </a:solidFill>
              </a:rPr>
              <a:t> the function with different parameters value</a:t>
            </a:r>
          </a:p>
        </p:txBody>
      </p:sp>
    </p:spTree>
    <p:extLst>
      <p:ext uri="{BB962C8B-B14F-4D97-AF65-F5344CB8AC3E}">
        <p14:creationId xmlns:p14="http://schemas.microsoft.com/office/powerpoint/2010/main" val="189172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Declaration, Expression, Arrow</a:t>
            </a:r>
            <a:endParaRPr lang="bg-BG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280518" y="1327803"/>
            <a:ext cx="5220035" cy="1584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0" algn="l" defTabSz="1218438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3398" b="1" kern="12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231606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438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438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438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438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walk()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console.log('walking');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walk();		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walking</a:t>
            </a:r>
          </a:p>
        </p:txBody>
      </p:sp>
      <p:sp>
        <p:nvSpPr>
          <p:cNvPr id="5" name="Закръглено правоъгълно изнесено означение 7"/>
          <p:cNvSpPr/>
          <p:nvPr/>
        </p:nvSpPr>
        <p:spPr bwMode="auto">
          <a:xfrm>
            <a:off x="8134277" y="1303585"/>
            <a:ext cx="3124344" cy="732943"/>
          </a:xfrm>
          <a:prstGeom prst="wedgeRoundRectCallout">
            <a:avLst>
              <a:gd name="adj1" fmla="val -77402"/>
              <a:gd name="adj2" fmla="val 75489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noProof="1">
                <a:solidFill>
                  <a:schemeClr val="bg2"/>
                </a:solidFill>
              </a:rPr>
              <a:t>Function </a:t>
            </a:r>
            <a:r>
              <a:rPr lang="en-US" sz="2600" b="1" noProof="1">
                <a:solidFill>
                  <a:schemeClr val="bg1"/>
                </a:solidFill>
              </a:rPr>
              <a:t>Declaration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80519" y="3109664"/>
            <a:ext cx="5220034" cy="1584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0" algn="l" defTabSz="1218438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3398" b="1" kern="12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231606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438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438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438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438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let solve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function walk() {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console.log('walking');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solve();	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walking</a:t>
            </a:r>
          </a:p>
        </p:txBody>
      </p:sp>
      <p:sp>
        <p:nvSpPr>
          <p:cNvPr id="7" name="Закръглено правоъгълно изнесено означение 7"/>
          <p:cNvSpPr/>
          <p:nvPr/>
        </p:nvSpPr>
        <p:spPr bwMode="auto">
          <a:xfrm>
            <a:off x="8134276" y="3109664"/>
            <a:ext cx="3124345" cy="732943"/>
          </a:xfrm>
          <a:prstGeom prst="wedgeRoundRectCallout">
            <a:avLst>
              <a:gd name="adj1" fmla="val -77402"/>
              <a:gd name="adj2" fmla="val 75489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noProof="1">
                <a:solidFill>
                  <a:schemeClr val="bg2"/>
                </a:solidFill>
              </a:rPr>
              <a:t>Function </a:t>
            </a:r>
            <a:r>
              <a:rPr lang="en-US" sz="2600" b="1" noProof="1">
                <a:solidFill>
                  <a:schemeClr val="bg1"/>
                </a:solidFill>
              </a:rPr>
              <a:t>Expression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280518" y="5031659"/>
            <a:ext cx="5220035" cy="1584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0" algn="l" defTabSz="1218438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3398" b="1" kern="12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231606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438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438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438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438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solve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 =&gt;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console.log('walking');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solve();	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walking</a:t>
            </a:r>
          </a:p>
        </p:txBody>
      </p:sp>
      <p:sp>
        <p:nvSpPr>
          <p:cNvPr id="9" name="Закръглено правоъгълно изнесено означение 7"/>
          <p:cNvSpPr/>
          <p:nvPr/>
        </p:nvSpPr>
        <p:spPr bwMode="auto">
          <a:xfrm>
            <a:off x="8028258" y="5031659"/>
            <a:ext cx="3230363" cy="732943"/>
          </a:xfrm>
          <a:prstGeom prst="wedgeRoundRectCallout">
            <a:avLst>
              <a:gd name="adj1" fmla="val -77402"/>
              <a:gd name="adj2" fmla="val 75489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1"/>
                </a:solidFill>
              </a:rPr>
              <a:t>Arrow </a:t>
            </a:r>
            <a:r>
              <a:rPr lang="en-US" sz="2600" noProof="1">
                <a:solidFill>
                  <a:schemeClr val="bg2"/>
                </a:solidFill>
              </a:rPr>
              <a:t>function</a:t>
            </a:r>
            <a:endParaRPr lang="en-US" sz="2600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21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66480" cy="5201066"/>
          </a:xfrm>
        </p:spPr>
        <p:txBody>
          <a:bodyPr>
            <a:normAutofit/>
          </a:bodyPr>
          <a:lstStyle/>
          <a:p>
            <a:r>
              <a:rPr lang="en-US" sz="2800" dirty="0"/>
              <a:t>Write a JS function to create multiplication </a:t>
            </a:r>
            <a:r>
              <a:rPr lang="en-US" sz="2800" dirty="0" smtClean="0"/>
              <a:t>table based </a:t>
            </a:r>
            <a:r>
              <a:rPr lang="en-US" sz="2800" dirty="0"/>
              <a:t>on </a:t>
            </a:r>
            <a:r>
              <a:rPr lang="en-US" sz="2800" dirty="0" smtClean="0"/>
              <a:t>2 numbers</a:t>
            </a:r>
            <a:r>
              <a:rPr lang="en-US" sz="2800" dirty="0"/>
              <a:t>, that </a:t>
            </a:r>
            <a:r>
              <a:rPr lang="en-US" sz="2800" dirty="0" smtClean="0"/>
              <a:t>   you </a:t>
            </a:r>
            <a:r>
              <a:rPr lang="en-US" sz="2800" dirty="0"/>
              <a:t>will </a:t>
            </a:r>
            <a:r>
              <a:rPr lang="en-US" sz="2800" dirty="0" smtClean="0"/>
              <a:t>receive. If </a:t>
            </a:r>
            <a:r>
              <a:rPr lang="en-US" sz="2800" dirty="0"/>
              <a:t>the first number is </a:t>
            </a:r>
            <a:r>
              <a:rPr lang="en-US" sz="2800" b="1" dirty="0"/>
              <a:t>greater</a:t>
            </a:r>
            <a:r>
              <a:rPr lang="en-US" sz="2800" dirty="0"/>
              <a:t>, print "</a:t>
            </a:r>
            <a:r>
              <a:rPr lang="en-US" sz="2800" i="1" dirty="0">
                <a:solidFill>
                  <a:schemeClr val="bg1"/>
                </a:solidFill>
              </a:rPr>
              <a:t>Try with other numbers</a:t>
            </a:r>
            <a:r>
              <a:rPr lang="en-US" sz="2800" i="1" dirty="0" smtClean="0">
                <a:solidFill>
                  <a:schemeClr val="bg1"/>
                </a:solidFill>
              </a:rPr>
              <a:t>.</a:t>
            </a:r>
            <a:r>
              <a:rPr lang="en-US" sz="2800" dirty="0" smtClean="0"/>
              <a:t>"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Multiplication Table</a:t>
            </a:r>
          </a:p>
        </p:txBody>
      </p:sp>
      <p:pic>
        <p:nvPicPr>
          <p:cNvPr id="6" name="Картина 39"/>
          <p:cNvPicPr/>
          <p:nvPr/>
        </p:nvPicPr>
        <p:blipFill>
          <a:blip r:embed="rId2"/>
          <a:stretch>
            <a:fillRect/>
          </a:stretch>
        </p:blipFill>
        <p:spPr>
          <a:xfrm>
            <a:off x="1301928" y="2319370"/>
            <a:ext cx="9643428" cy="429054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6262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Multiplication Table (2)</a:t>
            </a:r>
            <a:endParaRPr lang="bg-BG" dirty="0"/>
          </a:p>
        </p:txBody>
      </p:sp>
      <p:sp>
        <p:nvSpPr>
          <p:cNvPr id="7" name="Текстово поле 8"/>
          <p:cNvSpPr txBox="1"/>
          <p:nvPr/>
        </p:nvSpPr>
        <p:spPr>
          <a:xfrm>
            <a:off x="190406" y="1286204"/>
            <a:ext cx="11669086" cy="51733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300" b="1" dirty="0">
                <a:latin typeface="Consolas" panose="020B0609020204030204" pitchFamily="49" charset="0"/>
              </a:rPr>
              <a:t>function </a:t>
            </a:r>
            <a:r>
              <a:rPr lang="en-US" sz="2300" b="1" dirty="0">
                <a:solidFill>
                  <a:schemeClr val="bg1"/>
                </a:solidFill>
                <a:latin typeface="Consolas" panose="020B0609020204030204" pitchFamily="49" charset="0"/>
              </a:rPr>
              <a:t>multiplicationTable </a:t>
            </a:r>
            <a:r>
              <a:rPr lang="en-US" sz="23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sz="23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 </a:t>
            </a:r>
            <a:r>
              <a:rPr lang="en-US" sz="2300" b="1" dirty="0" smtClean="0">
                <a:latin typeface="Consolas" panose="020B0609020204030204" pitchFamily="49" charset="0"/>
              </a:rPr>
              <a:t>    let </a:t>
            </a:r>
            <a:r>
              <a:rPr lang="en-US" sz="2300" b="1" dirty="0">
                <a:latin typeface="Consolas" panose="020B0609020204030204" pitchFamily="49" charset="0"/>
              </a:rPr>
              <a:t>numberToBeMultiplied </a:t>
            </a:r>
            <a:r>
              <a:rPr lang="en-US" sz="2300" b="1" dirty="0" smtClean="0">
                <a:latin typeface="Consolas" panose="020B0609020204030204" pitchFamily="49" charset="0"/>
              </a:rPr>
              <a:t>= parseInt(document.</a:t>
            </a:r>
            <a:r>
              <a:rPr lang="en-US" sz="23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getElementById</a:t>
            </a:r>
            <a:r>
              <a:rPr lang="en-US" sz="2300" b="1" dirty="0">
                <a:latin typeface="Consolas" panose="020B0609020204030204" pitchFamily="49" charset="0"/>
              </a:rPr>
              <a:t>("num1").value);</a:t>
            </a:r>
          </a:p>
          <a:p>
            <a:r>
              <a:rPr lang="en-US" sz="2300" b="1" dirty="0" smtClean="0">
                <a:latin typeface="Consolas" panose="020B0609020204030204" pitchFamily="49" charset="0"/>
              </a:rPr>
              <a:t>     let </a:t>
            </a:r>
            <a:r>
              <a:rPr lang="en-US" sz="2300" b="1" dirty="0">
                <a:latin typeface="Consolas" panose="020B0609020204030204" pitchFamily="49" charset="0"/>
              </a:rPr>
              <a:t>multiplier = parseInt(document.</a:t>
            </a:r>
            <a:r>
              <a:rPr lang="en-US" sz="2300" b="1" dirty="0">
                <a:solidFill>
                  <a:schemeClr val="bg1"/>
                </a:solidFill>
                <a:latin typeface="Consolas" panose="020B0609020204030204" pitchFamily="49" charset="0"/>
              </a:rPr>
              <a:t>getElementById</a:t>
            </a:r>
            <a:r>
              <a:rPr lang="en-US" sz="2300" b="1" dirty="0">
                <a:latin typeface="Consolas" panose="020B0609020204030204" pitchFamily="49" charset="0"/>
              </a:rPr>
              <a:t>("num2").value);</a:t>
            </a:r>
          </a:p>
          <a:p>
            <a:r>
              <a:rPr lang="en-US" sz="2300" b="1" dirty="0" smtClean="0">
                <a:latin typeface="Consolas" panose="020B0609020204030204" pitchFamily="49" charset="0"/>
              </a:rPr>
              <a:t>     let </a:t>
            </a:r>
            <a:r>
              <a:rPr lang="en-US" sz="2300" b="1" dirty="0">
                <a:latin typeface="Consolas" panose="020B0609020204030204" pitchFamily="49" charset="0"/>
              </a:rPr>
              <a:t>divResult = document.</a:t>
            </a:r>
            <a:r>
              <a:rPr lang="en-US" sz="2300" b="1" dirty="0">
                <a:solidFill>
                  <a:schemeClr val="bg1"/>
                </a:solidFill>
                <a:latin typeface="Consolas" panose="020B0609020204030204" pitchFamily="49" charset="0"/>
              </a:rPr>
              <a:t>getElementById</a:t>
            </a:r>
            <a:r>
              <a:rPr lang="en-US" sz="2300" b="1" dirty="0">
                <a:latin typeface="Consolas" panose="020B0609020204030204" pitchFamily="49" charset="0"/>
              </a:rPr>
              <a:t>('result');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/>
            </a:r>
            <a:br>
              <a:rPr lang="en-US" sz="2300" b="1" dirty="0">
                <a:latin typeface="Consolas" panose="020B0609020204030204" pitchFamily="49" charset="0"/>
              </a:rPr>
            </a:br>
            <a:r>
              <a:rPr lang="en-US" sz="2300" b="1" dirty="0" smtClean="0">
                <a:latin typeface="Consolas" panose="020B0609020204030204" pitchFamily="49" charset="0"/>
              </a:rPr>
              <a:t>     function </a:t>
            </a:r>
            <a:r>
              <a:rPr lang="en-US" sz="2300" b="1" dirty="0">
                <a:solidFill>
                  <a:schemeClr val="bg1"/>
                </a:solidFill>
                <a:latin typeface="Consolas" panose="020B0609020204030204" pitchFamily="49" charset="0"/>
              </a:rPr>
              <a:t>findWrongInput</a:t>
            </a:r>
            <a:r>
              <a:rPr lang="en-US" sz="2300" b="1" dirty="0">
                <a:latin typeface="Consolas" panose="020B0609020204030204" pitchFamily="49" charset="0"/>
              </a:rPr>
              <a:t>(numberToBeMultiplied, multiplier) {</a:t>
            </a:r>
          </a:p>
          <a:p>
            <a:r>
              <a:rPr lang="en-US" sz="2300" b="1" dirty="0" smtClean="0">
                <a:latin typeface="Consolas" panose="020B0609020204030204" pitchFamily="49" charset="0"/>
              </a:rPr>
              <a:t>          if </a:t>
            </a:r>
            <a:r>
              <a:rPr lang="en-US" sz="2300" b="1" dirty="0">
                <a:latin typeface="Consolas" panose="020B0609020204030204" pitchFamily="49" charset="0"/>
              </a:rPr>
              <a:t>(numberToBeMultiplied &gt; multiplier) {</a:t>
            </a:r>
          </a:p>
          <a:p>
            <a:r>
              <a:rPr lang="en-US" sz="2300" b="1" dirty="0" smtClean="0">
                <a:latin typeface="Consolas" panose="020B0609020204030204" pitchFamily="49" charset="0"/>
              </a:rPr>
              <a:t>               document.</a:t>
            </a:r>
            <a:r>
              <a:rPr lang="en-US" sz="23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getElementById</a:t>
            </a:r>
            <a:r>
              <a:rPr lang="en-US" sz="2300" b="1" dirty="0">
                <a:latin typeface="Consolas" panose="020B0609020204030204" pitchFamily="49" charset="0"/>
              </a:rPr>
              <a:t>("result").</a:t>
            </a:r>
            <a:r>
              <a:rPr lang="en-US" sz="2300" b="1" dirty="0">
                <a:solidFill>
                  <a:schemeClr val="bg1"/>
                </a:solidFill>
                <a:latin typeface="Consolas" panose="020B0609020204030204" pitchFamily="49" charset="0"/>
              </a:rPr>
              <a:t>innerHTML</a:t>
            </a:r>
            <a:r>
              <a:rPr lang="en-US" sz="2300" b="1" dirty="0">
                <a:latin typeface="Consolas" panose="020B0609020204030204" pitchFamily="49" charset="0"/>
              </a:rPr>
              <a:t> = "Try with other numbers.";</a:t>
            </a:r>
          </a:p>
          <a:p>
            <a:r>
              <a:rPr lang="en-US" sz="2300" b="1" dirty="0" smtClean="0">
                <a:latin typeface="Consolas" panose="020B0609020204030204" pitchFamily="49" charset="0"/>
              </a:rPr>
              <a:t>     }</a:t>
            </a:r>
            <a:endParaRPr lang="en-US" sz="2300" b="1" dirty="0">
              <a:latin typeface="Consolas" panose="020B0609020204030204" pitchFamily="49" charset="0"/>
            </a:endParaRPr>
          </a:p>
          <a:p>
            <a:r>
              <a:rPr lang="en-US" sz="2300" b="1" dirty="0">
                <a:latin typeface="Consolas" panose="020B0609020204030204" pitchFamily="49" charset="0"/>
              </a:rPr>
              <a:t>}</a:t>
            </a:r>
          </a:p>
          <a:p>
            <a:endParaRPr lang="en-US" sz="2300" b="1" dirty="0" smtClean="0">
              <a:latin typeface="Consolas" panose="020B0609020204030204" pitchFamily="49" charset="0"/>
            </a:endParaRPr>
          </a:p>
          <a:p>
            <a:r>
              <a:rPr lang="en-US" sz="23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// Continues on the next slide</a:t>
            </a:r>
            <a:endParaRPr lang="en-US" sz="23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79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</Template>
  <TotalTime>1001</TotalTime>
  <Words>2074</Words>
  <Application>Microsoft Office PowerPoint</Application>
  <PresentationFormat>Widescreen</PresentationFormat>
  <Paragraphs>470</Paragraphs>
  <Slides>44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Functions and Logic Flow</vt:lpstr>
      <vt:lpstr>Table of Contents</vt:lpstr>
      <vt:lpstr>Have a Question?</vt:lpstr>
      <vt:lpstr>PowerPoint Presentation</vt:lpstr>
      <vt:lpstr>Functions in JS</vt:lpstr>
      <vt:lpstr>Functions in JS (2)</vt:lpstr>
      <vt:lpstr>Function Declaration, Expression, Arrow</vt:lpstr>
      <vt:lpstr>Problem: Multiplication Table</vt:lpstr>
      <vt:lpstr>Problem: Multiplication Table (2)</vt:lpstr>
      <vt:lpstr>Problem: Multiplication Table (2)</vt:lpstr>
      <vt:lpstr>Problem: Temperature Converter</vt:lpstr>
      <vt:lpstr>Problem: Temperature Converter (2)</vt:lpstr>
      <vt:lpstr>Problem: Temperature Converter (3)</vt:lpstr>
      <vt:lpstr>Function Invocation</vt:lpstr>
      <vt:lpstr>Function Invocation (2)</vt:lpstr>
      <vt:lpstr>Function Return</vt:lpstr>
      <vt:lpstr>Variables Holding Functions</vt:lpstr>
      <vt:lpstr>Functions as Parameters</vt:lpstr>
      <vt:lpstr>Problem: Count Occurrences of a Given Character</vt:lpstr>
      <vt:lpstr>Problem: Count Occurrences of a Given Character</vt:lpstr>
      <vt:lpstr>Problem: Count Occurrences of a Given Character</vt:lpstr>
      <vt:lpstr>PowerPoint Presentation</vt:lpstr>
      <vt:lpstr>Loops: for…in</vt:lpstr>
      <vt:lpstr>Loops: for…in</vt:lpstr>
      <vt:lpstr>Loops: for…of</vt:lpstr>
      <vt:lpstr>Loops: for…in</vt:lpstr>
      <vt:lpstr>Loop: while</vt:lpstr>
      <vt:lpstr>Problem: Unique Characters</vt:lpstr>
      <vt:lpstr>Problem: Unique Characters (2)</vt:lpstr>
      <vt:lpstr>PowerPoint Presentation</vt:lpstr>
      <vt:lpstr>Scope</vt:lpstr>
      <vt:lpstr>Scope (2)</vt:lpstr>
      <vt:lpstr>Automatically global</vt:lpstr>
      <vt:lpstr>Automatically global (2)</vt:lpstr>
      <vt:lpstr>Problem: Special Words</vt:lpstr>
      <vt:lpstr>Problem: Special Words (2)</vt:lpstr>
      <vt:lpstr>Problem: Special Words (3)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Fundamentals - Functions and Arrow Functions</dc:title>
  <dc:creator>Tanya Staneva</dc:creator>
  <cp:keywords>JS Fundamentals, Software University, SoftUni, programming, coding, software development, education, training, course</cp:keywords>
  <cp:lastModifiedBy>Ivaylo Jelev</cp:lastModifiedBy>
  <cp:revision>340</cp:revision>
  <dcterms:created xsi:type="dcterms:W3CDTF">2018-09-06T10:34:45Z</dcterms:created>
  <dcterms:modified xsi:type="dcterms:W3CDTF">2019-01-22T17:53:46Z</dcterms:modified>
  <cp:category>programming;computer programming;software development;web development</cp:category>
</cp:coreProperties>
</file>