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494" r:id="rId3"/>
    <p:sldId id="495" r:id="rId4"/>
    <p:sldId id="548" r:id="rId5"/>
    <p:sldId id="582" r:id="rId6"/>
    <p:sldId id="514" r:id="rId7"/>
    <p:sldId id="515" r:id="rId8"/>
    <p:sldId id="554" r:id="rId9"/>
    <p:sldId id="556" r:id="rId10"/>
    <p:sldId id="572" r:id="rId11"/>
    <p:sldId id="557" r:id="rId12"/>
    <p:sldId id="558" r:id="rId13"/>
    <p:sldId id="583" r:id="rId14"/>
    <p:sldId id="587" r:id="rId15"/>
    <p:sldId id="555" r:id="rId16"/>
    <p:sldId id="559" r:id="rId17"/>
    <p:sldId id="569" r:id="rId18"/>
    <p:sldId id="560" r:id="rId19"/>
    <p:sldId id="561" r:id="rId20"/>
    <p:sldId id="562" r:id="rId21"/>
    <p:sldId id="565" r:id="rId22"/>
    <p:sldId id="584" r:id="rId23"/>
    <p:sldId id="588" r:id="rId24"/>
    <p:sldId id="566" r:id="rId25"/>
    <p:sldId id="567" r:id="rId26"/>
    <p:sldId id="573" r:id="rId27"/>
    <p:sldId id="568" r:id="rId28"/>
    <p:sldId id="570" r:id="rId29"/>
    <p:sldId id="571" r:id="rId30"/>
    <p:sldId id="575" r:id="rId31"/>
    <p:sldId id="576" r:id="rId32"/>
    <p:sldId id="577" r:id="rId33"/>
    <p:sldId id="586" r:id="rId34"/>
    <p:sldId id="579" r:id="rId35"/>
    <p:sldId id="585" r:id="rId36"/>
    <p:sldId id="580" r:id="rId37"/>
    <p:sldId id="581" r:id="rId38"/>
    <p:sldId id="547" r:id="rId39"/>
    <p:sldId id="549" r:id="rId40"/>
    <p:sldId id="589" r:id="rId41"/>
    <p:sldId id="590" r:id="rId42"/>
    <p:sldId id="552" r:id="rId43"/>
    <p:sldId id="553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548"/>
          </p14:sldIdLst>
        </p14:section>
        <p14:section name="JS Syntax" id="{F5DE2825-A34C-4400-8861-D4EB30A223B2}">
          <p14:sldIdLst>
            <p14:sldId id="582"/>
            <p14:sldId id="514"/>
            <p14:sldId id="515"/>
            <p14:sldId id="554"/>
            <p14:sldId id="556"/>
            <p14:sldId id="572"/>
            <p14:sldId id="557"/>
            <p14:sldId id="558"/>
            <p14:sldId id="583"/>
            <p14:sldId id="587"/>
            <p14:sldId id="555"/>
            <p14:sldId id="559"/>
            <p14:sldId id="569"/>
            <p14:sldId id="560"/>
            <p14:sldId id="561"/>
            <p14:sldId id="562"/>
            <p14:sldId id="565"/>
            <p14:sldId id="584"/>
            <p14:sldId id="588"/>
            <p14:sldId id="566"/>
            <p14:sldId id="567"/>
            <p14:sldId id="573"/>
            <p14:sldId id="568"/>
          </p14:sldIdLst>
        </p14:section>
        <p14:section name="JavaScript Operators" id="{7AE6A839-8CBD-4A4A-BE72-C23075BCC547}">
          <p14:sldIdLst>
            <p14:sldId id="570"/>
            <p14:sldId id="571"/>
            <p14:sldId id="575"/>
            <p14:sldId id="576"/>
            <p14:sldId id="577"/>
            <p14:sldId id="586"/>
            <p14:sldId id="579"/>
            <p14:sldId id="585"/>
            <p14:sldId id="580"/>
          </p14:sldIdLst>
        </p14:section>
        <p14:section name="Conclusion" id="{A981CCA3-1C38-4EEF-BF0D-6C182B2F8F65}">
          <p14:sldIdLst>
            <p14:sldId id="581"/>
            <p14:sldId id="547"/>
            <p14:sldId id="549"/>
            <p14:sldId id="589"/>
            <p14:sldId id="590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>
      <p:cViewPr varScale="1">
        <p:scale>
          <a:sx n="60" d="100"/>
          <a:sy n="60" d="100"/>
        </p:scale>
        <p:origin x="96" y="15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2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1421#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3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1#4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JS Syntax</a:t>
            </a:r>
            <a:r>
              <a:rPr lang="bg-BG" dirty="0"/>
              <a:t> </a:t>
            </a:r>
            <a:r>
              <a:rPr lang="en-US" dirty="0"/>
              <a:t>and JS Operators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 and Operators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5873" y="6221876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243" y="4966129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55812" y="2261076"/>
            <a:ext cx="3000923" cy="30325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39552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3664" y="1219200"/>
            <a:ext cx="11998472" cy="5201066"/>
          </a:xfrm>
        </p:spPr>
        <p:txBody>
          <a:bodyPr/>
          <a:lstStyle/>
          <a:p>
            <a:pPr marL="609505" indent="-457200"/>
            <a:r>
              <a:rPr lang="en-US" sz="3400" dirty="0"/>
              <a:t>Object Literals: </a:t>
            </a:r>
          </a:p>
          <a:p>
            <a:pPr marL="1142571" lvl="1" indent="-457200"/>
            <a:r>
              <a:rPr lang="en-US" sz="3200" dirty="0"/>
              <a:t>List of zero or more </a:t>
            </a:r>
            <a:r>
              <a:rPr lang="en-US" sz="3200" b="1" dirty="0">
                <a:solidFill>
                  <a:schemeClr val="bg1"/>
                </a:solidFill>
              </a:rPr>
              <a:t>pairs</a:t>
            </a:r>
            <a:r>
              <a:rPr lang="en-US" sz="3200" dirty="0"/>
              <a:t> of property names </a:t>
            </a:r>
          </a:p>
          <a:p>
            <a:pPr marL="1142571" lvl="1" indent="-457200"/>
            <a:r>
              <a:rPr lang="en-US" sz="3000" dirty="0"/>
              <a:t>Associated values of an object, enclosed in curly braces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1243484" y="3158823"/>
            <a:ext cx="9718831" cy="3261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car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>
                <a:latin typeface="Consolas" panose="020B0609020204030204" pitchFamily="49" charset="0"/>
              </a:rPr>
              <a:t>type: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Infinity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, model: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QX80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, color: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blue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carType = car.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carType = car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>
                <a:latin typeface="Consolas" panose="020B0609020204030204" pitchFamily="49" charset="0"/>
              </a:rPr>
              <a:t>;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Access property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car.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200" b="1" dirty="0">
                <a:latin typeface="Consolas" panose="020B0609020204030204" pitchFamily="49" charset="0"/>
              </a:rPr>
              <a:t> = 2018;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car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>
                <a:latin typeface="Consolas" panose="020B0609020204030204" pitchFamily="49" charset="0"/>
              </a:rPr>
              <a:t> = 2018;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new property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car.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black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car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200" b="1" dirty="0">
                <a:latin typeface="Consolas" panose="020B0609020204030204" pitchFamily="49" charset="0"/>
              </a:rPr>
              <a:t>= 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black</a:t>
            </a:r>
            <a:r>
              <a:rPr lang="en-US" sz="22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Correct existing property</a:t>
            </a:r>
          </a:p>
        </p:txBody>
      </p:sp>
    </p:spTree>
    <p:extLst>
      <p:ext uri="{BB962C8B-B14F-4D97-AF65-F5344CB8AC3E}">
        <p14:creationId xmlns:p14="http://schemas.microsoft.com/office/powerpoint/2010/main" val="2925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96125"/>
            <a:ext cx="11815016" cy="55099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300" dirty="0">
                <a:latin typeface="+mj-lt"/>
              </a:rPr>
              <a:t>RegExp Literals: 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pattern</a:t>
            </a:r>
            <a:r>
              <a:rPr lang="en-US" sz="3300" dirty="0">
                <a:latin typeface="+mj-lt"/>
              </a:rPr>
              <a:t> enclosed between slashes (</a:t>
            </a:r>
            <a:r>
              <a:rPr lang="en-US" sz="3300" dirty="0">
                <a:solidFill>
                  <a:schemeClr val="bg1"/>
                </a:solidFill>
                <a:latin typeface="+mj-lt"/>
              </a:rPr>
              <a:t>/ /</a:t>
            </a:r>
            <a:r>
              <a:rPr lang="en-US" sz="3300" dirty="0">
                <a:latin typeface="+mj-lt"/>
              </a:rPr>
              <a:t>)</a:t>
            </a:r>
          </a:p>
          <a:p>
            <a:pPr marL="685371" lvl="1" indent="0">
              <a:lnSpc>
                <a:spcPct val="100000"/>
              </a:lnSpc>
              <a:buNone/>
            </a:pPr>
            <a:endParaRPr lang="en-US" sz="33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300" dirty="0">
                <a:latin typeface="+mj-lt"/>
              </a:rPr>
              <a:t>String Literals: 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immutable</a:t>
            </a:r>
            <a:r>
              <a:rPr lang="en-US" sz="3300" dirty="0">
                <a:latin typeface="+mj-lt"/>
              </a:rPr>
              <a:t> sequences of </a:t>
            </a:r>
            <a:r>
              <a:rPr lang="en-US" sz="3300" b="1" dirty="0">
                <a:solidFill>
                  <a:schemeClr val="bg1"/>
                </a:solidFill>
                <a:latin typeface="+mj-lt"/>
              </a:rPr>
              <a:t>Unicode</a:t>
            </a:r>
            <a:r>
              <a:rPr lang="en-US" sz="3300" dirty="0">
                <a:latin typeface="+mj-lt"/>
              </a:rPr>
              <a:t> characters </a:t>
            </a:r>
          </a:p>
          <a:p>
            <a:pPr lvl="1">
              <a:lnSpc>
                <a:spcPct val="100000"/>
              </a:lnSpc>
            </a:pPr>
            <a:endParaRPr lang="en-US" sz="3300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sz="3300" dirty="0">
              <a:latin typeface="+mj-lt"/>
            </a:endParaRPr>
          </a:p>
          <a:p>
            <a:pPr marL="685371" lvl="1" indent="0">
              <a:lnSpc>
                <a:spcPct val="100000"/>
              </a:lnSpc>
              <a:buNone/>
            </a:pPr>
            <a:endParaRPr lang="en-US" sz="3300" dirty="0">
              <a:latin typeface="+mj-lt"/>
            </a:endParaRPr>
          </a:p>
          <a:p>
            <a:pPr marL="685371" lvl="1" indent="0">
              <a:lnSpc>
                <a:spcPct val="100000"/>
              </a:lnSpc>
              <a:buNone/>
            </a:pPr>
            <a:endParaRPr lang="en-US" sz="3300" dirty="0">
              <a:latin typeface="+mj-lt"/>
            </a:endParaRPr>
          </a:p>
          <a:p>
            <a:pPr marL="152305" indent="0">
              <a:lnSpc>
                <a:spcPct val="100000"/>
              </a:lnSpc>
              <a:buNone/>
            </a:pPr>
            <a:endParaRPr lang="en-US" sz="33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8253" y="6205129"/>
            <a:ext cx="9944967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371" lvl="1" indent="0">
              <a:lnSpc>
                <a:spcPct val="100000"/>
              </a:lnSpc>
              <a:buNone/>
            </a:pPr>
            <a:r>
              <a:rPr lang="en-US" sz="3300" dirty="0"/>
              <a:t>JavaScript special characters: </a:t>
            </a:r>
            <a:r>
              <a:rPr lang="en-US" sz="3300" b="1" dirty="0">
                <a:solidFill>
                  <a:schemeClr val="bg1"/>
                </a:solidFill>
              </a:rPr>
              <a:t>\b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\n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\t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\v</a:t>
            </a:r>
            <a:r>
              <a:rPr lang="en-US" sz="3300" dirty="0"/>
              <a:t>,</a:t>
            </a:r>
            <a:r>
              <a:rPr lang="en-US" sz="3300" b="1" dirty="0">
                <a:solidFill>
                  <a:schemeClr val="bg1"/>
                </a:solidFill>
              </a:rPr>
              <a:t>\</a:t>
            </a:r>
            <a:r>
              <a:rPr lang="en-US" sz="3300" b="1" noProof="1">
                <a:solidFill>
                  <a:schemeClr val="bg1"/>
                </a:solidFill>
                <a:cs typeface="Consolas" pitchFamily="49" charset="0"/>
              </a:rPr>
              <a:t>'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</a:t>
            </a:r>
            <a:r>
              <a:rPr lang="en-US" sz="3300" b="1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"</a:t>
            </a:r>
            <a:r>
              <a:rPr lang="en-US" sz="3300" dirty="0"/>
              <a:t>, </a:t>
            </a:r>
            <a:r>
              <a:rPr lang="en-US" sz="3300" b="1" dirty="0">
                <a:solidFill>
                  <a:schemeClr val="bg1"/>
                </a:solidFill>
              </a:rPr>
              <a:t>\\</a:t>
            </a:r>
            <a:endParaRPr lang="en-US" sz="3300" dirty="0"/>
          </a:p>
        </p:txBody>
      </p:sp>
      <p:sp>
        <p:nvSpPr>
          <p:cNvPr id="9" name="Текстово поле 1">
            <a:extLst>
              <a:ext uri="{FF2B5EF4-FFF2-40B4-BE49-F238E27FC236}">
                <a16:creationId xmlns:a16="http://schemas.microsoft.com/office/drawing/2014/main" id="{38CE4814-8278-413C-B9C5-89B9C0E44C4F}"/>
              </a:ext>
            </a:extLst>
          </p:cNvPr>
          <p:cNvSpPr txBox="1">
            <a:spLocks/>
          </p:cNvSpPr>
          <p:nvPr/>
        </p:nvSpPr>
        <p:spPr>
          <a:xfrm>
            <a:off x="912810" y="3162172"/>
            <a:ext cx="10287001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"hello", "apple", '123', 'I like my car'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let str = "Infinity QX80";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console.log(str.length);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console.log(str[0]);	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str[0] = 's’;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Beware: no error, but str stays unchanged!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console.log(str);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"Infinity QX80"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console.log(str[20]);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undefined</a:t>
            </a:r>
          </a:p>
        </p:txBody>
      </p:sp>
      <p:sp>
        <p:nvSpPr>
          <p:cNvPr id="10" name="Текстово поле 1">
            <a:extLst>
              <a:ext uri="{FF2B5EF4-FFF2-40B4-BE49-F238E27FC236}">
                <a16:creationId xmlns:a16="http://schemas.microsoft.com/office/drawing/2014/main" id="{CFAAD0E3-0EF8-4D65-A71A-463C7FD5DBA9}"/>
              </a:ext>
            </a:extLst>
          </p:cNvPr>
          <p:cNvSpPr txBox="1">
            <a:spLocks/>
          </p:cNvSpPr>
          <p:nvPr/>
        </p:nvSpPr>
        <p:spPr>
          <a:xfrm>
            <a:off x="912811" y="1866059"/>
            <a:ext cx="10287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let pattern = /[A-Za-z]+/;</a:t>
            </a:r>
          </a:p>
        </p:txBody>
      </p:sp>
    </p:spTree>
    <p:extLst>
      <p:ext uri="{BB962C8B-B14F-4D97-AF65-F5344CB8AC3E}">
        <p14:creationId xmlns:p14="http://schemas.microsoft.com/office/powerpoint/2010/main" val="19862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are given three strings argument</a:t>
            </a:r>
          </a:p>
          <a:p>
            <a:pPr lvl="1"/>
            <a:r>
              <a:rPr lang="en-US" sz="3000" dirty="0"/>
              <a:t>Print the sum of strings length and average length round down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Length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Текстово поле 8"/>
          <p:cNvSpPr txBox="1"/>
          <p:nvPr/>
        </p:nvSpPr>
        <p:spPr>
          <a:xfrm>
            <a:off x="475382" y="2420798"/>
            <a:ext cx="11238059" cy="4251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solve(arr1, arr2, arr3)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sumLength;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averageLength;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firstArgLength = arr1.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secondArgLength = arr2.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thirdArgLength = arr3.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sumLength = firstArgLength + secondArgLength + thirdArgLength;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averageLength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(sumLength/3);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60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length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8"/>
          <p:cNvSpPr txBox="1">
            <a:spLocks noGrp="1"/>
          </p:cNvSpPr>
          <p:nvPr>
            <p:ph type="body" sz="quarter" idx="10"/>
          </p:nvPr>
        </p:nvSpPr>
        <p:spPr>
          <a:xfrm>
            <a:off x="274818" y="1304611"/>
            <a:ext cx="681845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solve(arr1, arr2, arr3)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console.log(sumLength);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console.log(averageLength);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3597036"/>
            <a:ext cx="5595704" cy="2572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авоъгълник 11"/>
          <p:cNvSpPr/>
          <p:nvPr/>
        </p:nvSpPr>
        <p:spPr>
          <a:xfrm>
            <a:off x="1" y="6336173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https://judge.softuni.bg/Contests/Practice/Index/1421#0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Текстово поле 8"/>
          <p:cNvSpPr txBox="1">
            <a:spLocks/>
          </p:cNvSpPr>
          <p:nvPr/>
        </p:nvSpPr>
        <p:spPr>
          <a:xfrm>
            <a:off x="7093277" y="2778627"/>
            <a:ext cx="48767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pasta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22.3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53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661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1" noProof="1"/>
              <a:t>Variable</a:t>
            </a:r>
            <a:r>
              <a:rPr lang="en-US" sz="3200" noProof="1"/>
              <a:t> </a:t>
            </a:r>
            <a:r>
              <a:rPr lang="en-US" sz="3200" b="1" noProof="1"/>
              <a:t>values</a:t>
            </a:r>
            <a:r>
              <a:rPr lang="en-US" sz="3200" noProof="1"/>
              <a:t> – variables are 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</a:p>
          <a:p>
            <a:pPr>
              <a:lnSpc>
                <a:spcPct val="80000"/>
              </a:lnSpc>
            </a:pPr>
            <a:r>
              <a:rPr lang="en-US" sz="3200" noProof="1"/>
              <a:t>JS uses </a:t>
            </a:r>
            <a:r>
              <a:rPr lang="en-US" sz="3200" b="1" noProof="1">
                <a:solidFill>
                  <a:schemeClr val="bg1"/>
                </a:solidFill>
              </a:rPr>
              <a:t>let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const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var</a:t>
            </a:r>
            <a:r>
              <a:rPr lang="en-US" sz="3200" noProof="1"/>
              <a:t> keywords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let</a:t>
            </a:r>
            <a:r>
              <a:rPr lang="en-US" sz="3000" noProof="1"/>
              <a:t> – for </a:t>
            </a:r>
            <a:r>
              <a:rPr lang="en-US" sz="3000" b="1" noProof="1">
                <a:solidFill>
                  <a:schemeClr val="bg1"/>
                </a:solidFill>
              </a:rPr>
              <a:t>reassign</a:t>
            </a:r>
            <a:r>
              <a:rPr lang="en-US" sz="3000" noProof="1"/>
              <a:t> a variable: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0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const</a:t>
            </a:r>
            <a:r>
              <a:rPr lang="en-US" sz="3000" noProof="1"/>
              <a:t> - once assigned, constants </a:t>
            </a:r>
            <a:r>
              <a:rPr lang="en-US" sz="3000" b="1" noProof="1">
                <a:solidFill>
                  <a:schemeClr val="bg1"/>
                </a:solidFill>
              </a:rPr>
              <a:t>cannot</a:t>
            </a:r>
            <a:r>
              <a:rPr lang="en-US" sz="3000" noProof="1"/>
              <a:t> be modified</a:t>
            </a:r>
            <a:endParaRPr lang="en-US" sz="3300" noProof="1"/>
          </a:p>
          <a:p>
            <a:pPr lvl="1">
              <a:lnSpc>
                <a:spcPct val="80000"/>
              </a:lnSpc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var</a:t>
            </a:r>
            <a:r>
              <a:rPr lang="en-US" sz="3000" noProof="1"/>
              <a:t> -  a keyword which defines a variable globally </a:t>
            </a:r>
          </a:p>
          <a:p>
            <a:pPr lvl="2">
              <a:lnSpc>
                <a:spcPct val="80000"/>
              </a:lnSpc>
            </a:pPr>
            <a:r>
              <a:rPr lang="en-US" sz="2800" noProof="1"/>
              <a:t>Regardless of block scope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Do not use var in your code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309056" y="2330558"/>
            <a:ext cx="4355846" cy="8829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 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George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Maria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446212" y="3723377"/>
            <a:ext cx="92964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George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Maria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console.log(name)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TypeError: Assignment to constant variable.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6097306" y="2468777"/>
            <a:ext cx="871281" cy="525772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Arithmetic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: </a:t>
            </a:r>
          </a:p>
          <a:p>
            <a:pPr lvl="1"/>
            <a:r>
              <a:rPr lang="en-US" sz="3000" dirty="0"/>
              <a:t>Take numerical values (either literals or variables) as their operands</a:t>
            </a:r>
          </a:p>
          <a:p>
            <a:pPr lvl="1"/>
            <a:r>
              <a:rPr lang="en-US" sz="3000" dirty="0"/>
              <a:t>Returns a single numerical value</a:t>
            </a:r>
          </a:p>
          <a:p>
            <a:pPr lvl="2"/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/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/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/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/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/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5484812" y="3188386"/>
            <a:ext cx="3886200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c;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+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20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-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/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%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759375</a:t>
            </a:r>
          </a:p>
        </p:txBody>
      </p:sp>
    </p:spTree>
    <p:extLst>
      <p:ext uri="{BB962C8B-B14F-4D97-AF65-F5344CB8AC3E}">
        <p14:creationId xmlns:p14="http://schemas.microsoft.com/office/powerpoint/2010/main" val="12156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Arithmetic </a:t>
            </a:r>
            <a:r>
              <a:rPr lang="bg-BG" sz="4000" dirty="0"/>
              <a:t>О</a:t>
            </a:r>
            <a:r>
              <a:rPr lang="en-US" sz="4000" dirty="0"/>
              <a:t>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Текстов контейнер 4"/>
          <p:cNvSpPr txBox="1">
            <a:spLocks noGrp="1"/>
          </p:cNvSpPr>
          <p:nvPr>
            <p:ph type="body" sz="quarter" idx="10"/>
          </p:nvPr>
        </p:nvSpPr>
        <p:spPr>
          <a:xfrm>
            <a:off x="178785" y="1391720"/>
            <a:ext cx="11815018" cy="49785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console.log(3 + 4 - 2); 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 (add / subtract numbers)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console.log(5 / 0); 	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Infinity (divide by zero)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console.log(Infinity / Infinity); 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NaN (wrong division)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console.log(Math.round(7 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console.log(Math.ceil(7 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console.log(Math.floor(7 / 3)); 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integral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console.log(7 % 3); 	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remainder of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console.log(5.3 % 3); 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2.3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remainder of division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a = 5; console.log(++a);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prefixed ++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console.log(a++); 				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 (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postfix ++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44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Assignment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200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operand based in the value of its right operand.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1373462" y="2398140"/>
            <a:ext cx="94488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 = b;	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the value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to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console.log(a);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console.log(b);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</a:p>
        </p:txBody>
      </p:sp>
      <p:sp>
        <p:nvSpPr>
          <p:cNvPr id="6" name="Текстово поле 1"/>
          <p:cNvSpPr txBox="1"/>
          <p:nvPr/>
        </p:nvSpPr>
        <p:spPr>
          <a:xfrm>
            <a:off x="1373462" y="4641271"/>
            <a:ext cx="94488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b = a;	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the value of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to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console.log(a);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15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console.log(b);		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23371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609219" lvl="1" indent="0">
              <a:buNone/>
            </a:pPr>
            <a:r>
              <a:rPr lang="en-US" dirty="0"/>
              <a:t> 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21398"/>
              </p:ext>
            </p:extLst>
          </p:nvPr>
        </p:nvGraphicFramePr>
        <p:xfrm>
          <a:off x="1168990" y="1524000"/>
          <a:ext cx="9850844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Name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Shorthand operator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Meaning</a:t>
                      </a:r>
                      <a:endParaRPr lang="en-GB" sz="2400" b="1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y 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Addition 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+=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+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Subtraction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-=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-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Multiplication assignment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*=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*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Division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/=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/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Remainder assignment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 %=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 %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Exponentiation assignment </a:t>
                      </a:r>
                      <a:endParaRPr lang="en-GB" sz="2400" b="0" i="0" u="none" strike="noStrike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**=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 x = x ** y</a:t>
                      </a:r>
                      <a:endParaRPr lang="en-GB" sz="2400" b="0" i="0" u="none" strike="noStrike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In JavaScript there are two major syntactic categories: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Statements are "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" to be executed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if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sz="3200" dirty="0"/>
          </a:p>
          <a:p>
            <a:pPr marL="609219" lvl="1" indent="0">
              <a:lnSpc>
                <a:spcPct val="90000"/>
              </a:lnSpc>
              <a:buNone/>
            </a:pP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else if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Syntactic Categories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2543310" y="2329209"/>
            <a:ext cx="6903902" cy="170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 % 2 === 0)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543310" y="4267200"/>
            <a:ext cx="6903902" cy="23663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number = 5;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 % 2 === 0)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console.log("Even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console.log("Odd number");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7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70000"/>
              </a:lnSpc>
              <a:buFontTx/>
              <a:buAutoNum type="arabicPeriod"/>
            </a:pPr>
            <a:r>
              <a:rPr lang="en-US" sz="3200" dirty="0"/>
              <a:t>JavaScript </a:t>
            </a:r>
            <a:r>
              <a:rPr lang="en-US" sz="3200" b="1" dirty="0"/>
              <a:t>Syntax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Values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Literals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Variables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Syntactic Categories</a:t>
            </a:r>
          </a:p>
          <a:p>
            <a:pPr>
              <a:lnSpc>
                <a:spcPct val="70000"/>
              </a:lnSpc>
            </a:pPr>
            <a:r>
              <a:rPr lang="en-US" sz="3200" dirty="0"/>
              <a:t>JavaScript </a:t>
            </a:r>
            <a:r>
              <a:rPr lang="en-US" sz="3200" b="1" dirty="0"/>
              <a:t>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Comparison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Logical Operators</a:t>
            </a:r>
          </a:p>
          <a:p>
            <a:pPr marL="933139" lvl="1" indent="-457200">
              <a:lnSpc>
                <a:spcPct val="70000"/>
              </a:lnSpc>
            </a:pPr>
            <a:r>
              <a:rPr lang="en-US" sz="3200" dirty="0"/>
              <a:t>Type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for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r>
              <a:rPr lang="en-US" sz="3400" dirty="0"/>
              <a:t>switch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2704440" y="1196121"/>
            <a:ext cx="8038172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 = 0; i &lt;=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i++){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console.log(i)	;	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				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2704440" y="3009521"/>
            <a:ext cx="803817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day = 3;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3: console.log('Wednesday');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console.log('Error!');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39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31481"/>
            <a:ext cx="1181501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Make the required arithmetic operation between two numbers and an </a:t>
            </a:r>
            <a:br>
              <a:rPr lang="en-US" sz="3000" dirty="0"/>
            </a:br>
            <a:r>
              <a:rPr lang="en-US" sz="3000" dirty="0"/>
              <a:t>arithmetic operator you take from the input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475255" y="2283519"/>
            <a:ext cx="9238314" cy="4008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solve(num1, num2, operator)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switch (operator)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</a:t>
            </a:r>
            <a:r>
              <a:rPr lang="en-US" sz="20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'+': result = num1 + num2;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num1 - num2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* num2;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/ num2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'%'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num1 % num2;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'**'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** num2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console.log(result)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2916" y="5849670"/>
            <a:ext cx="3520653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solve(5, 6, </a:t>
            </a:r>
            <a:r>
              <a:rPr lang="en-US" sz="2400" b="1" noProof="1">
                <a:latin typeface="Consolas" panose="020B0609020204030204" pitchFamily="49" charset="0"/>
              </a:rPr>
              <a:t>'+'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11"/>
          <p:cNvSpPr/>
          <p:nvPr/>
        </p:nvSpPr>
        <p:spPr>
          <a:xfrm>
            <a:off x="0" y="6365050"/>
            <a:ext cx="121888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solidFill>
                  <a:schemeClr val="accent6">
                    <a:lumMod val="10000"/>
                  </a:schemeClr>
                </a:solidFill>
                <a:hlinkClick r:id="rId2"/>
              </a:rPr>
              <a:t>https://judge.softuni.bg/Contests/Practice/Index/1421#1</a:t>
            </a:r>
            <a:endParaRPr lang="en-US" sz="2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Calculate the sum of all numbers from </a:t>
            </a:r>
            <a:r>
              <a:rPr lang="en-US" sz="3200" b="1" dirty="0"/>
              <a:t>n</a:t>
            </a:r>
            <a:r>
              <a:rPr lang="en-US" sz="3200" dirty="0"/>
              <a:t> to </a:t>
            </a:r>
            <a:r>
              <a:rPr lang="en-US" sz="3200" b="1" dirty="0"/>
              <a:t>m</a:t>
            </a:r>
            <a:endParaRPr lang="bg-BG" sz="3200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Numbers N...M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Правоъгълник 11"/>
          <p:cNvSpPr/>
          <p:nvPr/>
        </p:nvSpPr>
        <p:spPr>
          <a:xfrm>
            <a:off x="1" y="6388067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https://judge.softuni.bg/Contests/Practice/Index/1421#2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608012" y="2089944"/>
            <a:ext cx="9314514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solve(n, m)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num1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num2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num1; i &lt;= num2;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result+=i;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695"/>
          <a:stretch/>
        </p:blipFill>
        <p:spPr>
          <a:xfrm>
            <a:off x="7389812" y="2133600"/>
            <a:ext cx="404812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Текстово поле 8"/>
          <p:cNvSpPr txBox="1">
            <a:spLocks/>
          </p:cNvSpPr>
          <p:nvPr/>
        </p:nvSpPr>
        <p:spPr>
          <a:xfrm>
            <a:off x="7542212" y="5051356"/>
            <a:ext cx="238031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solve(1, 5);</a:t>
            </a:r>
          </a:p>
        </p:txBody>
      </p:sp>
    </p:spTree>
    <p:extLst>
      <p:ext uri="{BB962C8B-B14F-4D97-AF65-F5344CB8AC3E}">
        <p14:creationId xmlns:p14="http://schemas.microsoft.com/office/powerpoint/2010/main" val="10429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3200" b="1" dirty="0"/>
              <a:t>while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dirty="0"/>
          </a:p>
          <a:p>
            <a:pPr lvl="1">
              <a:lnSpc>
                <a:spcPct val="80000"/>
              </a:lnSpc>
            </a:pPr>
            <a:endParaRPr lang="en-US" sz="3200" b="1" dirty="0"/>
          </a:p>
          <a:p>
            <a:pPr lvl="1">
              <a:lnSpc>
                <a:spcPct val="80000"/>
              </a:lnSpc>
            </a:pPr>
            <a:r>
              <a:rPr lang="en-US" sz="3200" b="1" dirty="0"/>
              <a:t>do-while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 marL="609219" lvl="1" indent="0">
              <a:lnSpc>
                <a:spcPct val="80000"/>
              </a:lnSpc>
              <a:buNone/>
            </a:pPr>
            <a:r>
              <a:rPr lang="en-US" sz="3200" dirty="0"/>
              <a:t> 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21244" y="1856674"/>
            <a:ext cx="10742156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1;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(count &lt; 1024)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console.log(count *= 2);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 4 8 16 32 64 128 256 512 1024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821244" y="4513209"/>
            <a:ext cx="1074361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s = "ho";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console.log(s);	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ho hoho hohohoho hohohohohohohoho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 = s + s;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(s.length &lt; 20);</a:t>
            </a:r>
          </a:p>
        </p:txBody>
      </p:sp>
    </p:spTree>
    <p:extLst>
      <p:ext uri="{BB962C8B-B14F-4D97-AF65-F5344CB8AC3E}">
        <p14:creationId xmlns:p14="http://schemas.microsoft.com/office/powerpoint/2010/main" val="12642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280410"/>
            <a:ext cx="11815018" cy="5196590"/>
          </a:xfrm>
        </p:spPr>
        <p:txBody>
          <a:bodyPr>
            <a:noAutofit/>
          </a:bodyPr>
          <a:lstStyle/>
          <a:p>
            <a:pPr lvl="1">
              <a:lnSpc>
                <a:spcPct val="6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b="1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in</a:t>
            </a:r>
            <a:r>
              <a:rPr lang="en-US" sz="3200" b="1" dirty="0"/>
              <a:t> </a:t>
            </a:r>
            <a:r>
              <a:rPr lang="en-US" sz="3200" dirty="0"/>
              <a:t>loop</a:t>
            </a:r>
          </a:p>
          <a:p>
            <a:pPr lvl="1">
              <a:lnSpc>
                <a:spcPct val="60000"/>
              </a:lnSpc>
              <a:buClr>
                <a:schemeClr val="tx1"/>
              </a:buClr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…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loop</a:t>
            </a:r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 lvl="1">
              <a:lnSpc>
                <a:spcPct val="60000"/>
              </a:lnSpc>
            </a:pPr>
            <a:endParaRPr lang="en-US" sz="3200" dirty="0"/>
          </a:p>
          <a:p>
            <a:pPr>
              <a:lnSpc>
                <a:spcPct val="60000"/>
              </a:lnSpc>
            </a:pPr>
            <a:endParaRPr lang="en-US" sz="3200" dirty="0"/>
          </a:p>
          <a:p>
            <a:pPr>
              <a:lnSpc>
                <a:spcPct val="60000"/>
              </a:lnSpc>
            </a:pPr>
            <a:endParaRPr lang="en-US" sz="3200" dirty="0"/>
          </a:p>
          <a:p>
            <a:pPr marL="609219" lvl="1" indent="0">
              <a:lnSpc>
                <a:spcPct val="60000"/>
              </a:lnSpc>
              <a:buNone/>
            </a:pPr>
            <a:r>
              <a:rPr lang="en-US" sz="3200" dirty="0"/>
              <a:t> </a:t>
            </a:r>
          </a:p>
          <a:p>
            <a:pPr marL="609219" lvl="1" indent="0">
              <a:lnSpc>
                <a:spcPct val="60000"/>
              </a:lnSpc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36612" y="1746720"/>
            <a:ext cx="1072678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index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console.log(index);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loops through the indices (keys), not</a:t>
            </a: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values</a:t>
            </a:r>
            <a:endParaRPr lang="it-IT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Текстово поле 1"/>
          <p:cNvSpPr txBox="1"/>
          <p:nvPr/>
        </p:nvSpPr>
        <p:spPr>
          <a:xfrm>
            <a:off x="836612" y="4423236"/>
            <a:ext cx="1072678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da-DK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nums = [5, 10, 15, 20, 'maria', true];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value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it-IT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console.log(value);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 10 15 20 maria true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loops through the values</a:t>
            </a:r>
            <a:endParaRPr lang="it-IT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b="1" dirty="0"/>
              <a:t>debugger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b="1" dirty="0"/>
              <a:t>variable declaration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 </a:t>
            </a:r>
          </a:p>
          <a:p>
            <a:pPr marL="609219" lvl="1" indent="0">
              <a:buNone/>
            </a:pP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1055418" y="1843343"/>
            <a:ext cx="9448800" cy="1687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GB" sz="2200" b="1" dirty="0">
                <a:latin typeface="Consolas" panose="020B0609020204030204" pitchFamily="49" charset="0"/>
              </a:rPr>
              <a:t>let x = 15 * 5;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debugger;</a:t>
            </a:r>
            <a:r>
              <a:rPr lang="en-GB" sz="2200" b="1" dirty="0">
                <a:latin typeface="Consolas" panose="020B0609020204030204" pitchFamily="49" charset="0"/>
              </a:rPr>
              <a:t>		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console.log(x);</a:t>
            </a:r>
            <a:r>
              <a:rPr lang="en-GB" sz="2200" dirty="0">
                <a:latin typeface="Consolas" panose="020B0609020204030204" pitchFamily="49" charset="0"/>
              </a:rPr>
              <a:t>		</a:t>
            </a:r>
            <a:endParaRPr lang="en-US" sz="2200" b="1" dirty="0">
              <a:latin typeface="Consolas" panose="020B0609020204030204" pitchFamily="49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027218" y="1981749"/>
            <a:ext cx="6943994" cy="160329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219" lvl="1" indent="0">
              <a:lnSpc>
                <a:spcPct val="90000"/>
              </a:lnSpc>
              <a:buNone/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With the debugger turned on, </a:t>
            </a:r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this code should stop executing </a:t>
            </a:r>
          </a:p>
          <a:p>
            <a:pPr marL="609219" lvl="1" indent="0">
              <a:lnSpc>
                <a:spcPct val="90000"/>
              </a:lnSpc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before it executes the third line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"/>
          <p:cNvSpPr txBox="1"/>
          <p:nvPr/>
        </p:nvSpPr>
        <p:spPr>
          <a:xfrm>
            <a:off x="1055418" y="4586291"/>
            <a:ext cx="9448800" cy="1179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x = 5;	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x stores the value 5</a:t>
            </a:r>
          </a:p>
          <a:p>
            <a:pPr marL="152019">
              <a:lnSpc>
                <a:spcPct val="150000"/>
              </a:lnSpc>
            </a:pPr>
            <a:r>
              <a:rPr lang="en-US" sz="2200" b="1" dirty="0">
                <a:latin typeface="Consolas" panose="020B0609020204030204" pitchFamily="49" charset="0"/>
              </a:rPr>
              <a:t>let y = 14.5;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y stored the value 14.5</a:t>
            </a:r>
          </a:p>
        </p:txBody>
      </p:sp>
    </p:spTree>
    <p:extLst>
      <p:ext uri="{BB962C8B-B14F-4D97-AF65-F5344CB8AC3E}">
        <p14:creationId xmlns:p14="http://schemas.microsoft.com/office/powerpoint/2010/main" val="3435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714" y="1196129"/>
            <a:ext cx="11795395" cy="520106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400" dirty="0"/>
              <a:t>Expression is any valid unit of code that resolves to a value:</a:t>
            </a:r>
          </a:p>
          <a:p>
            <a:pPr lvl="1">
              <a:lnSpc>
                <a:spcPct val="80000"/>
              </a:lnSpc>
            </a:pP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side</a:t>
            </a:r>
            <a:r>
              <a:rPr lang="en-US" sz="3400" dirty="0"/>
              <a:t> effects:</a:t>
            </a:r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2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resolve</a:t>
            </a:r>
            <a:r>
              <a:rPr lang="en-US" sz="3400" dirty="0"/>
              <a:t> effects: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1191088" y="4469400"/>
            <a:ext cx="10187671" cy="21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assignedVariable = 2; 	 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This is a statement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+ 4;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* 10;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– 10;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console.log(assignedVariable);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2</a:t>
            </a:r>
          </a:p>
          <a:p>
            <a:pPr marL="609219" lvl="1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"/>
          <p:cNvSpPr txBox="1"/>
          <p:nvPr/>
        </p:nvSpPr>
        <p:spPr>
          <a:xfrm>
            <a:off x="1191087" y="2361168"/>
            <a:ext cx="10187671" cy="140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let assignedVariable = 2;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This is a statement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assignedVariable = 5;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expression</a:t>
            </a:r>
          </a:p>
          <a:p>
            <a:pPr marL="152019"/>
            <a:r>
              <a:rPr lang="en-US" sz="2400" b="1" dirty="0">
                <a:latin typeface="Consolas" panose="020B0609020204030204" pitchFamily="49" charset="0"/>
              </a:rPr>
              <a:t>console.log(assignedVariable) 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</a:t>
            </a:r>
          </a:p>
          <a:p>
            <a:pPr marL="609219" lvl="1" indent="0">
              <a:buNone/>
            </a:pP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JavaScript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4000" dirty="0"/>
              <a:t>Comparison, Logical Operators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7" y="1524000"/>
            <a:ext cx="3251731" cy="21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7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9896" y="1158875"/>
            <a:ext cx="11380787" cy="5562600"/>
          </a:xfrm>
        </p:spPr>
        <p:txBody>
          <a:bodyPr>
            <a:normAutofit/>
          </a:bodyPr>
          <a:lstStyle/>
          <a:p>
            <a:r>
              <a:rPr lang="en-US" sz="3200" b="1" dirty="0"/>
              <a:t>Comparison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 - compare values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==</a:t>
            </a:r>
            <a:r>
              <a:rPr lang="en-US" sz="3000" dirty="0"/>
              <a:t> means "equal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===</a:t>
            </a:r>
            <a:r>
              <a:rPr lang="en-US" sz="3000" dirty="0"/>
              <a:t> means "equal and of the same type"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!=</a:t>
            </a:r>
            <a:r>
              <a:rPr lang="en-US" sz="3000" dirty="0"/>
              <a:t> means "not 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!==</a:t>
            </a:r>
            <a:r>
              <a:rPr lang="en-US" sz="3000" dirty="0"/>
              <a:t> means "not equal and of the same type"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&gt; </a:t>
            </a:r>
            <a:r>
              <a:rPr lang="en-US" sz="3000" dirty="0"/>
              <a:t>means "greater than"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 </a:t>
            </a:r>
            <a:r>
              <a:rPr lang="en-US" sz="3000" dirty="0"/>
              <a:t>means "less than"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&gt;=</a:t>
            </a:r>
            <a:r>
              <a:rPr lang="en-US" sz="3000" dirty="0"/>
              <a:t> means "greater than or equal to"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&lt;=</a:t>
            </a:r>
            <a:r>
              <a:rPr lang="en-US" sz="3000" dirty="0"/>
              <a:t> means "less than or equal to"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230753" y="2054276"/>
            <a:ext cx="6768659" cy="4113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5, b = 4;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"3");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"5.5");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[]);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? b : 10);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356" y="1065741"/>
            <a:ext cx="1180175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?</a:t>
            </a:r>
            <a:r>
              <a:rPr lang="en-US" sz="3200" dirty="0"/>
              <a:t> is 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37819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b="1" dirty="0"/>
              <a:t>Logical</a:t>
            </a:r>
            <a:r>
              <a:rPr lang="en-US" sz="3200" dirty="0"/>
              <a:t> </a:t>
            </a:r>
            <a:r>
              <a:rPr lang="en-US" sz="3200" b="1" dirty="0"/>
              <a:t>operators</a:t>
            </a:r>
            <a:r>
              <a:rPr lang="en-US" sz="3200" dirty="0"/>
              <a:t> are used to determine the </a:t>
            </a:r>
            <a:r>
              <a:rPr lang="en-US" sz="3200" b="1" dirty="0">
                <a:solidFill>
                  <a:schemeClr val="bg1"/>
                </a:solidFill>
              </a:rPr>
              <a:t>logic</a:t>
            </a:r>
            <a:r>
              <a:rPr lang="en-US" sz="3200" dirty="0"/>
              <a:t> between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value: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|| 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operators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value: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2691377"/>
            <a:ext cx="90678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'no'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25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4834328"/>
            <a:ext cx="90678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'hi'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|| NaN || undefined;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Закръглено правоъгълно изнесено означение 2"/>
          <p:cNvSpPr/>
          <p:nvPr/>
        </p:nvSpPr>
        <p:spPr bwMode="auto">
          <a:xfrm>
            <a:off x="9368851" y="2643187"/>
            <a:ext cx="2194550" cy="1090613"/>
          </a:xfrm>
          <a:prstGeom prst="wedgeRoundRectCallout">
            <a:avLst>
              <a:gd name="adj1" fmla="val -101215"/>
              <a:gd name="adj2" fmla="val 32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GB" sz="2000" b="1" dirty="0">
                <a:solidFill>
                  <a:schemeClr val="bg2"/>
                </a:solidFill>
                <a:latin typeface="+mj-lt"/>
              </a:rPr>
              <a:t>If all values are 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true</a:t>
            </a:r>
            <a:r>
              <a:rPr lang="en-GB" sz="2000" b="1" dirty="0">
                <a:solidFill>
                  <a:schemeClr val="bg2"/>
                </a:solidFill>
                <a:latin typeface="+mj-lt"/>
              </a:rPr>
              <a:t>, return the 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last</a:t>
            </a:r>
            <a:r>
              <a:rPr lang="en-GB" sz="2000" b="1" dirty="0">
                <a:solidFill>
                  <a:schemeClr val="bg2"/>
                </a:solidFill>
                <a:latin typeface="+mj-lt"/>
              </a:rPr>
              <a:t> value</a:t>
            </a:r>
            <a:endParaRPr lang="bg-BG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Закръглено правоъгълно изнесено означение 2"/>
          <p:cNvSpPr/>
          <p:nvPr/>
        </p:nvSpPr>
        <p:spPr bwMode="auto">
          <a:xfrm>
            <a:off x="9693926" y="4894838"/>
            <a:ext cx="1957102" cy="1145841"/>
          </a:xfrm>
          <a:prstGeom prst="wedgeRoundRectCallout">
            <a:avLst>
              <a:gd name="adj1" fmla="val -95898"/>
              <a:gd name="adj2" fmla="val 28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GB" sz="2000" b="1" dirty="0">
                <a:solidFill>
                  <a:schemeClr val="bg2"/>
                </a:solidFill>
                <a:latin typeface="+mj-lt"/>
              </a:rPr>
              <a:t>If all values are 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false</a:t>
            </a:r>
            <a:r>
              <a:rPr lang="en-GB" sz="2000" b="1" dirty="0">
                <a:solidFill>
                  <a:schemeClr val="bg2"/>
                </a:solidFill>
                <a:latin typeface="+mj-lt"/>
              </a:rPr>
              <a:t>, return the 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last</a:t>
            </a:r>
            <a:r>
              <a:rPr lang="en-GB" sz="2000" b="1" dirty="0">
                <a:solidFill>
                  <a:schemeClr val="bg2"/>
                </a:solidFill>
                <a:latin typeface="+mj-lt"/>
              </a:rPr>
              <a:t> value</a:t>
            </a:r>
            <a:endParaRPr lang="bg-BG" sz="20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GB" dirty="0"/>
              <a:t>! (</a:t>
            </a:r>
            <a:r>
              <a:rPr lang="en-GB" b="1" dirty="0"/>
              <a:t>logical not</a:t>
            </a:r>
            <a:r>
              <a:rPr lang="en-GB" dirty="0"/>
              <a:t>) – convert the operand to Boolean type: </a:t>
            </a:r>
            <a:r>
              <a:rPr lang="en-GB" b="1" dirty="0"/>
              <a:t>true</a:t>
            </a:r>
            <a:r>
              <a:rPr lang="en-GB" dirty="0"/>
              <a:t>/</a:t>
            </a:r>
            <a:r>
              <a:rPr lang="en-GB" b="1" dirty="0"/>
              <a:t>false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5453" y="1981200"/>
            <a:ext cx="5334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!true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3867087"/>
            <a:ext cx="4572000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575" y="2784341"/>
            <a:ext cx="4094566" cy="2408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94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373047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Write a JS function that takes three number arguments as input and </a:t>
            </a:r>
            <a:br>
              <a:rPr lang="bg-BG" sz="3000" dirty="0"/>
            </a:br>
            <a:r>
              <a:rPr lang="en-US" sz="3000" dirty="0"/>
              <a:t>find the largest of them. </a:t>
            </a:r>
            <a:endParaRPr lang="bg-BG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Larger Number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282175" y="2199471"/>
            <a:ext cx="9314514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solve(num1, num2,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if(num1&gt;num2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num1&gt;num3)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 = num1;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else if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(num2&gt;num1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num2&gt;num3)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 = num2;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if(num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&gt;num1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result = num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console.log(`The largest number is ${result}.`)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77289" y="5730420"/>
            <a:ext cx="2819400" cy="4112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solve(5, -3, 16)</a:t>
            </a:r>
          </a:p>
        </p:txBody>
      </p:sp>
      <p:sp>
        <p:nvSpPr>
          <p:cNvPr id="7" name="Правоъгълник 11"/>
          <p:cNvSpPr/>
          <p:nvPr/>
        </p:nvSpPr>
        <p:spPr>
          <a:xfrm>
            <a:off x="1" y="6397195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</a:t>
            </a:r>
            <a:r>
              <a:rPr lang="bg-BG" sz="2200" dirty="0"/>
              <a:t> </a:t>
            </a:r>
            <a:r>
              <a:rPr lang="en-US" sz="2200" dirty="0">
                <a:hlinkClick r:id="rId2"/>
              </a:rPr>
              <a:t>https://judge.softuni.bg/Contests/Practice/Index/1421#3</a:t>
            </a:r>
            <a:r>
              <a:rPr lang="bg-BG" sz="2200" dirty="0"/>
              <a:t>  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0094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    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544" y="2236463"/>
            <a:ext cx="10761736" cy="42671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5;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(val));		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'hello'; console.log(typeof(str));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obj = {name: 'Maria', age:18};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console.log(typeof(obj));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					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arr = [1, 2, 3]; console.log(typeof(arr));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bool = true; console.log(typeof(bool));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Boolean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func = function(){};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console.log(typeof(func));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			//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date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console.log(typeof(date));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			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console.log(typeof(notDeclaredVariable));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81501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circle area if the input is a number. </a:t>
            </a:r>
            <a:br>
              <a:rPr lang="en-US" sz="3200" dirty="0"/>
            </a:br>
            <a:r>
              <a:rPr lang="en-US" sz="3200" dirty="0"/>
              <a:t>You need to check the type of the input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1065212" y="2209800"/>
            <a:ext cx="10058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inputType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(inputType === 'number')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(input, 2) *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console.log(result.toFixed(2));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We can not calculate the circle area,</a:t>
            </a:r>
            <a:br>
              <a:rPr lang="bg-BG" sz="2200" b="1" noProof="1">
                <a:latin typeface="Consolas" pitchFamily="49" charset="0"/>
                <a:cs typeface="Consolas" pitchFamily="49" charset="0"/>
              </a:rPr>
            </a:br>
            <a:r>
              <a:rPr lang="bg-BG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because we receive a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inputType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06638" y="5699577"/>
            <a:ext cx="2110056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72000" tIns="36000" rIns="72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solve(5);</a:t>
            </a:r>
          </a:p>
        </p:txBody>
      </p:sp>
      <p:sp>
        <p:nvSpPr>
          <p:cNvPr id="7" name="Правоъгълник 11"/>
          <p:cNvSpPr/>
          <p:nvPr/>
        </p:nvSpPr>
        <p:spPr>
          <a:xfrm>
            <a:off x="74612" y="6427113"/>
            <a:ext cx="12188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https://judge.softuni.bg/Contests/Practice/Index/1421#4</a:t>
            </a:r>
            <a:r>
              <a:rPr lang="en-US" sz="2200" dirty="0"/>
              <a:t>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instanceof</a:t>
            </a:r>
            <a:r>
              <a:rPr lang="en-US" dirty="0"/>
              <a:t> operator returns </a:t>
            </a:r>
            <a:r>
              <a:rPr lang="en-US" b="1" dirty="0"/>
              <a:t>true</a:t>
            </a:r>
            <a:r>
              <a:rPr lang="en-US" dirty="0"/>
              <a:t> if the specified object in an instance of the specified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815" y="2590800"/>
            <a:ext cx="10697194" cy="285608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 cars = ["Saab", "Volvo", "BMW"];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400" b="1" dirty="0">
                <a:latin typeface="Consolas" panose="020B0609020204030204" pitchFamily="49" charset="0"/>
              </a:rPr>
              <a:t>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</a:rPr>
              <a:t>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latin typeface="Consolas" panose="020B0609020204030204" pitchFamily="49" charset="0"/>
              </a:rPr>
              <a:t>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Practice: JavaScript Syntax and Operators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chemeClr val="bg2"/>
                </a:solidFill>
              </a:rPr>
              <a:t>Basic JavaScript syntax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Conditional statements in JS are like in all 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modern programming languages: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Classical conditionals: if-else, switch-case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Loops in JavaScript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Classical loops: while, do-while, for loops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Iterate over collection: for … in and for … of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Comparison operators - ==, ===, &gt;, &lt;, &gt;=, &lt;=, !=, !==, ?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Logical operators - &amp;&amp;, ||, !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Typeof, instanceof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94462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4588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Values, Literals, </a:t>
            </a:r>
            <a:r>
              <a:rPr lang="en-US" sz="4000" dirty="0"/>
              <a:t>Variables, Operators, Expressions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295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758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19200"/>
            <a:ext cx="11260188" cy="5410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JavaScript syntax refers to a set of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that determine: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/>
              <a:t> (by the programmer)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interpreted</a:t>
            </a:r>
            <a:r>
              <a:rPr lang="en-US" sz="3000" dirty="0"/>
              <a:t> </a:t>
            </a:r>
            <a:r>
              <a:rPr lang="bg-BG" sz="3000" dirty="0"/>
              <a:t>(</a:t>
            </a:r>
            <a:r>
              <a:rPr lang="en-US" sz="3000" dirty="0"/>
              <a:t>by the browser). </a:t>
            </a:r>
            <a:endParaRPr lang="bg-BG" sz="3000" dirty="0"/>
          </a:p>
        </p:txBody>
      </p:sp>
      <p:pic>
        <p:nvPicPr>
          <p:cNvPr id="7170" name="Picture 2" descr="D:\Desktop\logo-javascript-png-html-code-allows-to-embed-javascript-logo-in-your-website-5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005" y="3379177"/>
            <a:ext cx="5049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ово поле 1"/>
          <p:cNvSpPr txBox="1"/>
          <p:nvPr/>
        </p:nvSpPr>
        <p:spPr>
          <a:xfrm>
            <a:off x="836612" y="3527181"/>
            <a:ext cx="808384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x, y;	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Declare variables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x=5; y=6;	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z = x + y;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Calculate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console.log(z)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 values</a:t>
            </a:r>
          </a:p>
        </p:txBody>
      </p:sp>
    </p:spTree>
    <p:extLst>
      <p:ext uri="{BB962C8B-B14F-4D97-AF65-F5344CB8AC3E}">
        <p14:creationId xmlns:p14="http://schemas.microsoft.com/office/powerpoint/2010/main" val="556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Code: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31812" y="2743200"/>
            <a:ext cx="48006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b = 3;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 = 2;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sum = a + b + c;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console.log(sum);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28800"/>
            <a:ext cx="5384380" cy="419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3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821" y="1205094"/>
            <a:ext cx="1145918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Fixed values – literals</a:t>
            </a:r>
          </a:p>
          <a:p>
            <a:pPr lvl="1"/>
            <a:r>
              <a:rPr lang="en-US" sz="3200" b="1" dirty="0"/>
              <a:t>Array</a:t>
            </a:r>
            <a:r>
              <a:rPr lang="en-US" sz="3200" dirty="0"/>
              <a:t> </a:t>
            </a:r>
            <a:r>
              <a:rPr lang="en-US" sz="3200" b="1" dirty="0"/>
              <a:t>Literals</a:t>
            </a:r>
            <a:r>
              <a:rPr lang="en-US" sz="3200" dirty="0"/>
              <a:t>:  list of zero or more </a:t>
            </a:r>
            <a:r>
              <a:rPr lang="en-US" sz="3200" b="1" dirty="0">
                <a:solidFill>
                  <a:schemeClr val="bg1"/>
                </a:solidFill>
              </a:rPr>
              <a:t>array element</a:t>
            </a:r>
            <a:r>
              <a:rPr lang="en-US" sz="3200" dirty="0"/>
              <a:t>, enclosed in square brackets (</a:t>
            </a:r>
            <a:r>
              <a:rPr lang="en-US" sz="3200" b="1" dirty="0">
                <a:solidFill>
                  <a:schemeClr val="bg1"/>
                </a:solidFill>
              </a:rPr>
              <a:t>[ ]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303212" y="3022622"/>
            <a:ext cx="2703659" cy="728952"/>
          </a:xfrm>
          <a:prstGeom prst="wedgeRoundRectCallout">
            <a:avLst>
              <a:gd name="adj1" fmla="val 52560"/>
              <a:gd name="adj2" fmla="val 124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Square brackets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4942140" y="3060197"/>
            <a:ext cx="2703659" cy="728952"/>
          </a:xfrm>
          <a:prstGeom prst="wedgeRoundRectCallout">
            <a:avLst>
              <a:gd name="adj1" fmla="val -52082"/>
              <a:gd name="adj2" fmla="val 108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element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Текстово поле 1"/>
          <p:cNvSpPr txBox="1"/>
          <p:nvPr/>
        </p:nvSpPr>
        <p:spPr>
          <a:xfrm>
            <a:off x="912812" y="4063058"/>
            <a:ext cx="82296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Ford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BMW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Peugeot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array</a:t>
            </a:r>
            <a:r>
              <a:rPr lang="en-GB" sz="2400" b="1" dirty="0"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 = cars.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secondCar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cars[1]</a:t>
            </a:r>
            <a:r>
              <a:rPr lang="en-US" sz="2400" b="1" dirty="0">
                <a:latin typeface="Consolas" panose="020B0609020204030204" pitchFamily="49" charset="0"/>
              </a:rPr>
              <a:t>;	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BMW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661875"/>
          </a:xfrm>
        </p:spPr>
        <p:txBody>
          <a:bodyPr/>
          <a:lstStyle/>
          <a:p>
            <a:r>
              <a:rPr lang="en-US" b="1" dirty="0"/>
              <a:t>Boolean</a:t>
            </a:r>
            <a:r>
              <a:rPr lang="en-US" dirty="0"/>
              <a:t> </a:t>
            </a:r>
            <a:r>
              <a:rPr lang="en-US" b="1" dirty="0"/>
              <a:t>Literals</a:t>
            </a:r>
            <a:r>
              <a:rPr lang="en-US" dirty="0"/>
              <a:t>: two literal values –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о поле 1"/>
          <p:cNvSpPr txBox="1">
            <a:spLocks/>
          </p:cNvSpPr>
          <p:nvPr/>
        </p:nvSpPr>
        <p:spPr>
          <a:xfrm>
            <a:off x="592997" y="1972859"/>
            <a:ext cx="11002829" cy="4108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([])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null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 ||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null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 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!null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			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8472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96129"/>
            <a:ext cx="11695259" cy="5201066"/>
          </a:xfrm>
        </p:spPr>
        <p:txBody>
          <a:bodyPr>
            <a:noAutofit/>
          </a:bodyPr>
          <a:lstStyle/>
          <a:p>
            <a:r>
              <a:rPr lang="en-US" sz="3000" dirty="0">
                <a:latin typeface="+mj-lt"/>
              </a:rPr>
              <a:t>Integers: </a:t>
            </a:r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marL="609505" indent="-457200"/>
            <a:endParaRPr lang="en-US" sz="3000" dirty="0">
              <a:latin typeface="+mj-lt"/>
            </a:endParaRPr>
          </a:p>
          <a:p>
            <a:pPr marL="609505" indent="-457200">
              <a:lnSpc>
                <a:spcPct val="90000"/>
              </a:lnSpc>
            </a:pPr>
            <a:r>
              <a:rPr lang="en-US" sz="3000" dirty="0">
                <a:latin typeface="+mj-lt"/>
              </a:rPr>
              <a:t>Floating-points Literal can have the following parts: </a:t>
            </a:r>
          </a:p>
          <a:p>
            <a:pPr marL="1142571" lvl="1" indent="-457200">
              <a:lnSpc>
                <a:spcPct val="90000"/>
              </a:lnSpc>
            </a:pPr>
            <a:r>
              <a:rPr lang="en-US" sz="2800" dirty="0">
                <a:latin typeface="+mj-lt"/>
              </a:rPr>
              <a:t>Preceded by 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dirty="0">
                <a:latin typeface="+mj-lt"/>
              </a:rPr>
              <a:t> or 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2800" dirty="0">
                <a:latin typeface="+mj-lt"/>
                <a:sym typeface="Consolas"/>
              </a:rPr>
              <a:t>"</a:t>
            </a:r>
          </a:p>
          <a:p>
            <a:pPr marL="1142571" lvl="1" indent="-457200">
              <a:lnSpc>
                <a:spcPct val="90000"/>
              </a:lnSpc>
            </a:pPr>
            <a:r>
              <a:rPr lang="en-US" sz="2800" dirty="0">
                <a:latin typeface="+mj-lt"/>
              </a:rPr>
              <a:t>A decimal point (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2800" dirty="0">
                <a:latin typeface="+mj-lt"/>
                <a:ea typeface="Consolas"/>
                <a:cs typeface="Consolas"/>
                <a:sym typeface="Consolas"/>
              </a:rPr>
              <a:t>"</a:t>
            </a:r>
            <a:r>
              <a:rPr lang="en-US" sz="2800" dirty="0">
                <a:latin typeface="+mj-lt"/>
              </a:rPr>
              <a:t>)</a:t>
            </a:r>
          </a:p>
          <a:p>
            <a:pPr marL="1142571" lvl="1" indent="-457200">
              <a:lnSpc>
                <a:spcPct val="90000"/>
              </a:lnSpc>
            </a:pPr>
            <a:r>
              <a:rPr lang="en-US" sz="2800" dirty="0">
                <a:latin typeface="+mj-lt"/>
              </a:rPr>
              <a:t>A fraction (another decimal number)</a:t>
            </a:r>
          </a:p>
          <a:p>
            <a:pPr marL="1142571" lvl="1" indent="-457200">
              <a:lnSpc>
                <a:spcPct val="90000"/>
              </a:lnSpc>
            </a:pPr>
            <a:r>
              <a:rPr lang="en-US" sz="2800" dirty="0">
                <a:latin typeface="+mj-lt"/>
              </a:rPr>
              <a:t>An exponent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Fixed Values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60412" y="1856674"/>
            <a:ext cx="96774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200" b="1" dirty="0">
                <a:latin typeface="Consolas" panose="020B0609020204030204" pitchFamily="49" charset="0"/>
              </a:rPr>
              <a:t>0, 16, -528 	</a:t>
            </a:r>
            <a:r>
              <a:rPr lang="en-US" sz="2200" b="1" dirty="0">
                <a:latin typeface="Consolas" panose="020B0609020204030204" pitchFamily="49" charset="0"/>
              </a:rPr>
              <a:t> 		</a:t>
            </a:r>
            <a:r>
              <a:rPr 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Decimal, base10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015, 0001, -0o77 		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Octal, base8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0x1123, 0x00111, -0xF1A7 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Hexadecimal,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"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hex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"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or base16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0b11, 0b0011, -0b11		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Binary, base2</a:t>
            </a:r>
          </a:p>
        </p:txBody>
      </p:sp>
      <p:sp>
        <p:nvSpPr>
          <p:cNvPr id="6" name="Текстово поле 1"/>
          <p:cNvSpPr txBox="1"/>
          <p:nvPr/>
        </p:nvSpPr>
        <p:spPr>
          <a:xfrm>
            <a:off x="8247851" y="4343400"/>
            <a:ext cx="218996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228171"/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latin typeface="Consolas" panose="020B0609020204030204" pitchFamily="49" charset="0"/>
              </a:rPr>
              <a:t>141854</a:t>
            </a:r>
          </a:p>
          <a:p>
            <a:pPr marL="22817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0.54875</a:t>
            </a:r>
          </a:p>
          <a:p>
            <a:pPr marL="228171"/>
            <a:r>
              <a:rPr lang="en-US" sz="2400" b="1" dirty="0">
                <a:latin typeface="Consolas" panose="020B0609020204030204" pitchFamily="49" charset="0"/>
              </a:rPr>
              <a:t>-3.1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E+</a:t>
            </a:r>
            <a:r>
              <a:rPr lang="en-US" sz="2400" b="1" dirty="0">
                <a:latin typeface="Consolas" panose="020B0609020204030204" pitchFamily="49" charset="0"/>
              </a:rPr>
              <a:t>12</a:t>
            </a:r>
          </a:p>
          <a:p>
            <a:pPr marL="228171"/>
            <a:r>
              <a:rPr lang="en-US" sz="2400" b="1" dirty="0">
                <a:latin typeface="Consolas" panose="020B0609020204030204" pitchFamily="49" charset="0"/>
              </a:rPr>
              <a:t>.1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e-</a:t>
            </a:r>
            <a:r>
              <a:rPr lang="en-US" sz="2400" b="1" dirty="0">
                <a:latin typeface="Consolas" panose="020B0609020204030204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2292</Words>
  <Application>Microsoft Office PowerPoint</Application>
  <PresentationFormat>Custom</PresentationFormat>
  <Paragraphs>526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SoftUni3_1</vt:lpstr>
      <vt:lpstr>JavaScript Syntax and Operators</vt:lpstr>
      <vt:lpstr>Table of Content</vt:lpstr>
      <vt:lpstr>Have a Question?</vt:lpstr>
      <vt:lpstr>PowerPoint Presentation</vt:lpstr>
      <vt:lpstr>JavaScript Syntax</vt:lpstr>
      <vt:lpstr>JavaScript Code: Example</vt:lpstr>
      <vt:lpstr>JavaScript Fixed Values</vt:lpstr>
      <vt:lpstr>JavaScript Fixed Values (2)</vt:lpstr>
      <vt:lpstr>JavaScript Fixed Values (2)</vt:lpstr>
      <vt:lpstr>JavaScript Fixed Values (3)</vt:lpstr>
      <vt:lpstr>JavaScript Fixed Values (4)</vt:lpstr>
      <vt:lpstr>Problem: String Length</vt:lpstr>
      <vt:lpstr>Problem: String length (2)</vt:lpstr>
      <vt:lpstr>JavaScript Variable Values</vt:lpstr>
      <vt:lpstr>JavaScript Operators</vt:lpstr>
      <vt:lpstr>Arithmetic Оperators</vt:lpstr>
      <vt:lpstr>JavaScript Operators</vt:lpstr>
      <vt:lpstr>Compound assignment operators</vt:lpstr>
      <vt:lpstr>JavaScript Syntactic Categories</vt:lpstr>
      <vt:lpstr>Statements</vt:lpstr>
      <vt:lpstr>Problem: Math Operators</vt:lpstr>
      <vt:lpstr>Problem: Sum of Numbers N...M</vt:lpstr>
      <vt:lpstr>Statements (1)</vt:lpstr>
      <vt:lpstr>Statements (2)</vt:lpstr>
      <vt:lpstr>Statements (3)</vt:lpstr>
      <vt:lpstr>Expressions </vt:lpstr>
      <vt:lpstr>PowerPoint Presentation</vt:lpstr>
      <vt:lpstr>Comparison Operators</vt:lpstr>
      <vt:lpstr>Comparison Operators (2)</vt:lpstr>
      <vt:lpstr>Logical Operators</vt:lpstr>
      <vt:lpstr>Logical Operators (2)</vt:lpstr>
      <vt:lpstr>Problem: Larger Number</vt:lpstr>
      <vt:lpstr>Typeof Operator</vt:lpstr>
      <vt:lpstr>Problem: Circle Area</vt:lpstr>
      <vt:lpstr>Instanceof Operator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2019-06-01T15:22:06Z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