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1163" r:id="rId10"/>
    <p:sldId id="1167" r:id="rId11"/>
    <p:sldId id="1175" r:id="rId12"/>
    <p:sldId id="1176" r:id="rId13"/>
    <p:sldId id="1183" r:id="rId14"/>
    <p:sldId id="1170" r:id="rId15"/>
    <p:sldId id="1177" r:id="rId16"/>
    <p:sldId id="1178" r:id="rId17"/>
    <p:sldId id="1179" r:id="rId18"/>
    <p:sldId id="1184" r:id="rId19"/>
    <p:sldId id="708" r:id="rId20"/>
    <p:sldId id="1165" r:id="rId21"/>
    <p:sldId id="1171" r:id="rId22"/>
    <p:sldId id="1172" r:id="rId23"/>
    <p:sldId id="1182" r:id="rId24"/>
    <p:sldId id="1180" r:id="rId25"/>
    <p:sldId id="711" r:id="rId26"/>
    <p:sldId id="1166" r:id="rId27"/>
    <p:sldId id="1173" r:id="rId28"/>
    <p:sldId id="1174" r:id="rId29"/>
    <p:sldId id="1181" r:id="rId30"/>
    <p:sldId id="401" r:id="rId31"/>
    <p:sldId id="306" r:id="rId32"/>
    <p:sldId id="316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2)" id="{99B9A2B7-7A73-4061-892D-EC7EAAFC1356}">
          <p14:sldIdLst>
            <p14:sldId id="411"/>
            <p14:sldId id="276"/>
          </p14:sldIdLst>
        </p14:section>
        <p14:section name="This Module (M3)" id="{CF1D5A37-2798-4149-8F9E-E107F7E2D4EA}">
          <p14:sldIdLst>
            <p14:sldId id="1159"/>
            <p14:sldId id="1158"/>
          </p14:sldIdLst>
        </p14:section>
        <p14:section name="Authentication, Authorization and Admission Control" id="{66DCFE1F-60FD-44F2-BE82-706DDBC14898}">
          <p14:sldIdLst>
            <p14:sldId id="353"/>
            <p14:sldId id="1163"/>
            <p14:sldId id="1167"/>
            <p14:sldId id="1175"/>
            <p14:sldId id="1176"/>
            <p14:sldId id="1183"/>
            <p14:sldId id="1170"/>
            <p14:sldId id="1177"/>
            <p14:sldId id="1178"/>
            <p14:sldId id="1179"/>
            <p14:sldId id="1184"/>
          </p14:sldIdLst>
        </p14:section>
        <p14:section name="Resource Requirements, Limits and Quotas" id="{EF425585-5491-4719-97D0-DCEE88AF2708}">
          <p14:sldIdLst>
            <p14:sldId id="708"/>
            <p14:sldId id="1165"/>
            <p14:sldId id="1171"/>
            <p14:sldId id="1172"/>
            <p14:sldId id="1182"/>
            <p14:sldId id="1180"/>
          </p14:sldIdLst>
        </p14:section>
        <p14:section name="Network Policies" id="{8FB08148-F121-46AC-97B9-FA3CD25E509E}">
          <p14:sldIdLst>
            <p14:sldId id="711"/>
            <p14:sldId id="1166"/>
            <p14:sldId id="1173"/>
            <p14:sldId id="1174"/>
            <p14:sldId id="1181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77B7-BABE-425A-9216-4A19BB779FA7}" v="4698" dt="2021-11-12T11:50:03.3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7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Authentication, Authorization, and Admission.</a:t>
            </a:r>
          </a:p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Resource Management. Network Policies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Policies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Authentication modules include </a:t>
            </a:r>
            <a:r>
              <a:rPr lang="en-US" sz="3000" b="1" dirty="0"/>
              <a:t>client certificates</a:t>
            </a:r>
            <a:r>
              <a:rPr lang="en-US" sz="3000" dirty="0"/>
              <a:t>, </a:t>
            </a:r>
            <a:r>
              <a:rPr lang="en-US" sz="3000" b="1" dirty="0"/>
              <a:t>password</a:t>
            </a:r>
            <a:r>
              <a:rPr lang="en-US" sz="3000" dirty="0"/>
              <a:t>, and </a:t>
            </a:r>
            <a:r>
              <a:rPr lang="en-US" sz="3000" b="1" dirty="0"/>
              <a:t>plain tokens</a:t>
            </a:r>
            <a:r>
              <a:rPr lang="en-US" sz="3000" dirty="0"/>
              <a:t>, </a:t>
            </a:r>
            <a:r>
              <a:rPr lang="en-US" sz="3000" b="1" dirty="0"/>
              <a:t>bootstrap tokens</a:t>
            </a:r>
            <a:r>
              <a:rPr lang="en-US" sz="3000" dirty="0"/>
              <a:t>, and </a:t>
            </a:r>
            <a:r>
              <a:rPr lang="en-US" sz="3000" b="1" dirty="0"/>
              <a:t>JSON Web Tokens</a:t>
            </a:r>
          </a:p>
          <a:p>
            <a:r>
              <a:rPr lang="en-US" sz="3000" dirty="0"/>
              <a:t>Multiple authentication modules can be specified. Each one is tried in sequence, until one of them succeeds</a:t>
            </a:r>
          </a:p>
          <a:p>
            <a:r>
              <a:rPr lang="en-US" sz="3000" dirty="0"/>
              <a:t>If the request cannot be authenticated, it is rejected with HTTP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status </a:t>
            </a:r>
            <a:r>
              <a:rPr lang="en-US" sz="3000" dirty="0"/>
              <a:t>code 401</a:t>
            </a:r>
          </a:p>
          <a:p>
            <a:r>
              <a:rPr lang="en-US" sz="3000" dirty="0"/>
              <a:t>If process succeeds, the user is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authenticated </a:t>
            </a:r>
            <a:r>
              <a:rPr lang="en-US" sz="3000" dirty="0"/>
              <a:t>as a specific </a:t>
            </a:r>
            <a:r>
              <a:rPr lang="en-US" sz="3000" b="1" dirty="0"/>
              <a:t>username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/>
              <a:t>it is available to subsequent steps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to </a:t>
            </a:r>
            <a:r>
              <a:rPr lang="en-US" sz="3000" dirty="0"/>
              <a:t>use in their decisions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3" t="16866" r="5217" b="14017"/>
          <a:stretch/>
        </p:blipFill>
        <p:spPr>
          <a:xfrm>
            <a:off x="6924218" y="4124651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8661000" y="5996044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D4DC-7BB2-4774-A695-2BDC155A7DB9}"/>
              </a:ext>
            </a:extLst>
          </p:cNvPr>
          <p:cNvSpPr txBox="1"/>
          <p:nvPr/>
        </p:nvSpPr>
        <p:spPr>
          <a:xfrm>
            <a:off x="684216" y="6355893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590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After a successful authentication, the request must be authorized</a:t>
            </a:r>
          </a:p>
          <a:p>
            <a:r>
              <a:rPr lang="en-US" sz="2800" dirty="0"/>
              <a:t>It must include the </a:t>
            </a:r>
            <a:r>
              <a:rPr lang="en-US" sz="2800" b="1" dirty="0"/>
              <a:t>username</a:t>
            </a:r>
            <a:r>
              <a:rPr lang="en-US" sz="2800" dirty="0"/>
              <a:t>, the </a:t>
            </a:r>
            <a:r>
              <a:rPr lang="en-US" sz="2800" b="1" dirty="0"/>
              <a:t>action</a:t>
            </a:r>
            <a:r>
              <a:rPr lang="en-US" sz="2800" dirty="0"/>
              <a:t>, and the </a:t>
            </a:r>
            <a:r>
              <a:rPr lang="en-US" sz="2800" b="1" dirty="0"/>
              <a:t>target object</a:t>
            </a:r>
          </a:p>
          <a:p>
            <a:r>
              <a:rPr lang="en-US" sz="2800" dirty="0"/>
              <a:t>It is authorized if an existing policy confirms that the user has the right to complete the requested action</a:t>
            </a:r>
          </a:p>
          <a:p>
            <a:r>
              <a:rPr lang="en-US" sz="2800" dirty="0"/>
              <a:t>Multiple authorization modules are supported, such as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ABAC</a:t>
            </a:r>
            <a:r>
              <a:rPr lang="en-US" sz="2800" dirty="0"/>
              <a:t>, </a:t>
            </a:r>
            <a:r>
              <a:rPr lang="en-US" sz="2800" b="1" dirty="0"/>
              <a:t>RBAC</a:t>
            </a:r>
            <a:r>
              <a:rPr lang="en-US" sz="2800" dirty="0"/>
              <a:t>, and </a:t>
            </a:r>
            <a:r>
              <a:rPr lang="en-US" sz="2800" b="1" dirty="0"/>
              <a:t>Webhook</a:t>
            </a:r>
            <a:endParaRPr lang="en-US" sz="2800" dirty="0"/>
          </a:p>
          <a:p>
            <a:r>
              <a:rPr lang="en-US" sz="2800" dirty="0"/>
              <a:t>They are configured during the cluster creation</a:t>
            </a:r>
          </a:p>
          <a:p>
            <a:r>
              <a:rPr lang="en-US" sz="2800" dirty="0"/>
              <a:t>More than one may be specified</a:t>
            </a:r>
          </a:p>
          <a:p>
            <a:r>
              <a:rPr lang="en-US" sz="2800" dirty="0"/>
              <a:t>All are evaluated until one authorizes the request</a:t>
            </a:r>
          </a:p>
          <a:p>
            <a:r>
              <a:rPr lang="en-US" sz="2800" dirty="0"/>
              <a:t>If all deny it, then the request is denied (403)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3" t="16866" r="5217" b="14017"/>
          <a:stretch/>
        </p:blipFill>
        <p:spPr>
          <a:xfrm>
            <a:off x="7491000" y="3924000"/>
            <a:ext cx="4629444" cy="187165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9927982" y="5751544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8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Software modules that can </a:t>
            </a:r>
            <a:r>
              <a:rPr lang="en-US" sz="3000" b="1" dirty="0"/>
              <a:t>modify</a:t>
            </a:r>
            <a:r>
              <a:rPr lang="en-US" sz="3000" dirty="0"/>
              <a:t> or </a:t>
            </a:r>
            <a:r>
              <a:rPr lang="en-US" sz="3000" b="1" dirty="0"/>
              <a:t>reject</a:t>
            </a:r>
            <a:r>
              <a:rPr lang="en-US" sz="3000" dirty="0"/>
              <a:t> requests</a:t>
            </a:r>
          </a:p>
          <a:p>
            <a:r>
              <a:rPr lang="en-US" sz="3000" dirty="0"/>
              <a:t>In addition to the attributes available to Authorization modules, Admission Control modules can access the </a:t>
            </a:r>
            <a:r>
              <a:rPr lang="en-US" sz="3000" b="1" dirty="0"/>
              <a:t>contents of the object </a:t>
            </a:r>
            <a:r>
              <a:rPr lang="en-US" sz="3000" dirty="0"/>
              <a:t>that is being created or modified</a:t>
            </a:r>
          </a:p>
          <a:p>
            <a:r>
              <a:rPr lang="en-US" sz="3000" b="1" dirty="0"/>
              <a:t>Multiple controllers </a:t>
            </a:r>
            <a:r>
              <a:rPr lang="en-US" sz="3000" dirty="0"/>
              <a:t>may be configured. In this case they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are </a:t>
            </a:r>
            <a:r>
              <a:rPr lang="en-US" sz="3000" b="1" dirty="0"/>
              <a:t>called in </a:t>
            </a:r>
            <a:r>
              <a:rPr lang="en-US" sz="3000" b="1" dirty="0" smtClean="0"/>
              <a:t>order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Control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3" t="16866" r="5217" b="14017"/>
          <a:stretch/>
        </p:blipFill>
        <p:spPr>
          <a:xfrm>
            <a:off x="6924218" y="4126479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10731000" y="6040939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C075E-C39C-4828-9A55-E601BD0C35CD}"/>
              </a:ext>
            </a:extLst>
          </p:cNvPr>
          <p:cNvSpPr txBox="1"/>
          <p:nvPr/>
        </p:nvSpPr>
        <p:spPr>
          <a:xfrm>
            <a:off x="81195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03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</a:t>
            </a:r>
            <a:r>
              <a:rPr lang="en-US" sz="3000" dirty="0"/>
              <a:t>any admission controller module rejects, then the request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is </a:t>
            </a:r>
            <a:r>
              <a:rPr lang="en-US" sz="3000" dirty="0"/>
              <a:t>immediately rejected</a:t>
            </a:r>
          </a:p>
          <a:p>
            <a:r>
              <a:rPr lang="en-US" sz="3000" dirty="0"/>
              <a:t>They act on requests that </a:t>
            </a:r>
            <a:r>
              <a:rPr lang="en-US" sz="3000" b="1" dirty="0"/>
              <a:t>create</a:t>
            </a:r>
            <a:r>
              <a:rPr lang="en-US" sz="3000" dirty="0"/>
              <a:t>, </a:t>
            </a:r>
            <a:r>
              <a:rPr lang="en-US" sz="3000" b="1" dirty="0"/>
              <a:t>modify</a:t>
            </a:r>
            <a:r>
              <a:rPr lang="en-US" sz="3000" dirty="0"/>
              <a:t>, </a:t>
            </a:r>
            <a:r>
              <a:rPr lang="en-US" sz="3000" b="1" dirty="0"/>
              <a:t>delete</a:t>
            </a:r>
            <a:r>
              <a:rPr lang="en-US" sz="3000" dirty="0"/>
              <a:t>, </a:t>
            </a:r>
            <a:r>
              <a:rPr lang="en-US" sz="3000" dirty="0" smtClean="0"/>
              <a:t>or </a:t>
            </a:r>
            <a:r>
              <a:rPr lang="en-US" sz="3000" b="1" dirty="0"/>
              <a:t>connect 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>to </a:t>
            </a:r>
            <a:r>
              <a:rPr lang="en-US" sz="3000" dirty="0"/>
              <a:t>(proxy) an object</a:t>
            </a:r>
          </a:p>
          <a:p>
            <a:r>
              <a:rPr lang="en-US" sz="3000" dirty="0"/>
              <a:t>They </a:t>
            </a:r>
            <a:r>
              <a:rPr lang="en-US" sz="3000" b="1" dirty="0"/>
              <a:t>ignore</a:t>
            </a:r>
            <a:r>
              <a:rPr lang="en-US" sz="3000" dirty="0"/>
              <a:t> requests that merely </a:t>
            </a:r>
            <a:r>
              <a:rPr lang="en-US" sz="3000" b="1" dirty="0"/>
              <a:t>read objects</a:t>
            </a:r>
          </a:p>
          <a:p>
            <a:r>
              <a:rPr lang="en-US" sz="3000" dirty="0"/>
              <a:t>They can also set complex defaults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for fields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Control</a:t>
            </a:r>
            <a:endParaRPr lang="bg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9B9261-8B93-4CFF-942A-843461DC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3" t="16866" r="5217" b="14017"/>
          <a:stretch/>
        </p:blipFill>
        <p:spPr>
          <a:xfrm>
            <a:off x="6924218" y="4036925"/>
            <a:ext cx="5140253" cy="2160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46687E9-0CD8-4A35-8B5B-CD2FB508A1FA}"/>
              </a:ext>
            </a:extLst>
          </p:cNvPr>
          <p:cNvSpPr/>
          <p:nvPr/>
        </p:nvSpPr>
        <p:spPr bwMode="auto">
          <a:xfrm rot="10800000">
            <a:off x="10731000" y="6020832"/>
            <a:ext cx="315000" cy="399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C075E-C39C-4828-9A55-E601BD0C35CD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308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we (humans) access the cluster (for example with </a:t>
            </a:r>
            <a:r>
              <a:rPr lang="en-US" sz="3200" dirty="0" err="1"/>
              <a:t>kubectl</a:t>
            </a:r>
            <a:r>
              <a:rPr lang="en-US" sz="3200" dirty="0"/>
              <a:t>), we are authenticated by the </a:t>
            </a:r>
            <a:r>
              <a:rPr lang="en-US" sz="3200" b="1" dirty="0" err="1"/>
              <a:t>apiserver</a:t>
            </a:r>
            <a:r>
              <a:rPr lang="en-US" sz="3200" dirty="0"/>
              <a:t> as a particular </a:t>
            </a:r>
            <a:r>
              <a:rPr lang="en-US" sz="3200" b="1" dirty="0"/>
              <a:t>User Account </a:t>
            </a:r>
            <a:r>
              <a:rPr lang="en-US" sz="3200" dirty="0"/>
              <a:t>(usually </a:t>
            </a:r>
            <a:r>
              <a:rPr lang="en-US" sz="3200" b="1" dirty="0"/>
              <a:t>admin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Processes in containers inside pods can also contact the </a:t>
            </a:r>
            <a:r>
              <a:rPr lang="en-US" sz="3200" b="1" dirty="0" err="1"/>
              <a:t>apiserver</a:t>
            </a:r>
            <a:r>
              <a:rPr lang="en-US" sz="3200" dirty="0"/>
              <a:t>. When they do, they are authenticated as a particular </a:t>
            </a:r>
            <a:r>
              <a:rPr lang="en-US" sz="3200" b="1" dirty="0"/>
              <a:t>Service Account </a:t>
            </a:r>
            <a:r>
              <a:rPr lang="en-US" sz="3200" dirty="0"/>
              <a:t>(for example, </a:t>
            </a:r>
            <a:r>
              <a:rPr lang="en-US" sz="3200" b="1" dirty="0"/>
              <a:t>default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 vs Service Accounts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582C0-C6E3-4E39-A463-BB5490BDE984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https://kubernetes.io/docs/tasks/configure-pod-container/configure-service-account/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730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Each namespace gets one by default named </a:t>
            </a:r>
            <a:r>
              <a:rPr lang="en-US" sz="2800" b="1" dirty="0"/>
              <a:t>default</a:t>
            </a:r>
          </a:p>
          <a:p>
            <a:r>
              <a:rPr lang="en-US" sz="2800" dirty="0"/>
              <a:t>During pod creation we can specify a service account</a:t>
            </a:r>
          </a:p>
          <a:p>
            <a:r>
              <a:rPr lang="en-US" sz="2800" dirty="0"/>
              <a:t>If we omit it, the default one is assigned</a:t>
            </a:r>
          </a:p>
          <a:p>
            <a:r>
              <a:rPr lang="en-US" sz="2800" dirty="0"/>
              <a:t>Service account names are formatted like </a:t>
            </a:r>
            <a:r>
              <a:rPr lang="en-US" sz="2800" dirty="0" smtClean="0"/>
              <a:t>this: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b="1" dirty="0" err="1" smtClean="0"/>
              <a:t>system:serviceaccount</a:t>
            </a:r>
            <a:r>
              <a:rPr lang="en-US" sz="2800" b="1" dirty="0"/>
              <a:t>:&lt;namespace&gt;:&lt;service account name&gt;</a:t>
            </a:r>
          </a:p>
          <a:p>
            <a:r>
              <a:rPr lang="en-US" sz="2800" dirty="0"/>
              <a:t>We can create additional ones to further adjust pods’ rights</a:t>
            </a:r>
          </a:p>
          <a:p>
            <a:r>
              <a:rPr lang="en-US" sz="2800" dirty="0"/>
              <a:t>Pods can use service accounts from the same namespace</a:t>
            </a:r>
          </a:p>
          <a:p>
            <a:r>
              <a:rPr lang="en-US" sz="2800" dirty="0"/>
              <a:t>Each pod is attached to only one service account</a:t>
            </a:r>
          </a:p>
          <a:p>
            <a:r>
              <a:rPr lang="en-US" sz="2800" dirty="0"/>
              <a:t>One service account may be shared by multiple pods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Accounts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5AE44-2D50-4EFF-8E45-37066C62BD60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https://kubernetes.io/docs/tasks/configure-pod-container/configure-service-account/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552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Controls who can do what with which type of resources</a:t>
            </a:r>
          </a:p>
          <a:p>
            <a:r>
              <a:rPr lang="en-US" sz="3200" b="1" dirty="0"/>
              <a:t>Roles</a:t>
            </a:r>
            <a:r>
              <a:rPr lang="en-US" sz="3200" dirty="0"/>
              <a:t> contain rules that represent a set of permissions</a:t>
            </a:r>
          </a:p>
          <a:p>
            <a:r>
              <a:rPr lang="en-US" sz="3200" dirty="0"/>
              <a:t>Permissions are purely additive (there are no "deny" rules)</a:t>
            </a:r>
          </a:p>
          <a:p>
            <a:r>
              <a:rPr lang="en-US" sz="3200" dirty="0"/>
              <a:t>A </a:t>
            </a:r>
            <a:r>
              <a:rPr lang="en-US" sz="3200" b="1" dirty="0"/>
              <a:t>role binding </a:t>
            </a:r>
            <a:r>
              <a:rPr lang="en-US" sz="3200" dirty="0"/>
              <a:t>grants the permissions defined in a role to a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user </a:t>
            </a:r>
            <a:r>
              <a:rPr lang="en-US" sz="3200" dirty="0"/>
              <a:t>or set of users</a:t>
            </a:r>
          </a:p>
          <a:p>
            <a:r>
              <a:rPr lang="en-US" sz="3200" dirty="0"/>
              <a:t>Role bindings hold a list of </a:t>
            </a:r>
            <a:r>
              <a:rPr lang="en-US" sz="3200" b="1" dirty="0"/>
              <a:t>subjects</a:t>
            </a:r>
            <a:r>
              <a:rPr lang="en-US" sz="3200" dirty="0"/>
              <a:t> (users, groups, or service accounts), and a </a:t>
            </a:r>
            <a:r>
              <a:rPr lang="en-US" sz="3200" b="1" dirty="0"/>
              <a:t>reference to the role </a:t>
            </a:r>
            <a:r>
              <a:rPr lang="en-US" sz="3200" dirty="0"/>
              <a:t>being granted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AEEF0-F3D5-493B-8AC5-163FE295987E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140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Roles</a:t>
            </a:r>
            <a:r>
              <a:rPr lang="en-US" sz="3200" dirty="0"/>
              <a:t> set permissions within a namespace</a:t>
            </a:r>
          </a:p>
          <a:p>
            <a:r>
              <a:rPr lang="en-US" sz="3200" b="1" dirty="0" err="1"/>
              <a:t>ClusterRoles</a:t>
            </a:r>
            <a:r>
              <a:rPr lang="en-US" sz="3200" dirty="0"/>
              <a:t> are non-</a:t>
            </a:r>
            <a:r>
              <a:rPr lang="en-US" sz="3200" dirty="0" err="1"/>
              <a:t>namespaced</a:t>
            </a:r>
            <a:r>
              <a:rPr lang="en-US" sz="3200" dirty="0"/>
              <a:t> resources. They are used to</a:t>
            </a:r>
          </a:p>
          <a:p>
            <a:pPr lvl="1"/>
            <a:r>
              <a:rPr lang="en-US" sz="3000" dirty="0"/>
              <a:t>Grant permissions on </a:t>
            </a:r>
            <a:r>
              <a:rPr lang="en-US" sz="3000" dirty="0" err="1"/>
              <a:t>namespaced</a:t>
            </a:r>
            <a:r>
              <a:rPr lang="en-US" sz="3000" dirty="0"/>
              <a:t> resources within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individual </a:t>
            </a:r>
            <a:r>
              <a:rPr lang="en-US" sz="3000" dirty="0"/>
              <a:t>namespaces</a:t>
            </a:r>
          </a:p>
          <a:p>
            <a:pPr lvl="1"/>
            <a:r>
              <a:rPr lang="en-US" sz="3000" dirty="0"/>
              <a:t>Grant permissions on </a:t>
            </a:r>
            <a:r>
              <a:rPr lang="en-US" sz="3000" dirty="0" err="1"/>
              <a:t>namespaced</a:t>
            </a:r>
            <a:r>
              <a:rPr lang="en-US" sz="3000" dirty="0"/>
              <a:t> resources across all namespaces</a:t>
            </a:r>
          </a:p>
          <a:p>
            <a:pPr lvl="1"/>
            <a:r>
              <a:rPr lang="en-US" sz="3000" dirty="0"/>
              <a:t>Grant permissions on cluster-scoped </a:t>
            </a:r>
            <a:r>
              <a:rPr lang="en-US" sz="3000" dirty="0" smtClean="0"/>
              <a:t>resources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Bindings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RoleBinding</a:t>
            </a:r>
            <a:r>
              <a:rPr lang="en-US" sz="3200" dirty="0" smtClean="0"/>
              <a:t> </a:t>
            </a:r>
            <a:r>
              <a:rPr lang="en-US" sz="3200" dirty="0"/>
              <a:t>grants permissions within a specific namespace whereas a </a:t>
            </a:r>
            <a:r>
              <a:rPr lang="en-US" sz="3200" b="1" dirty="0" err="1"/>
              <a:t>ClusterRoleBinding</a:t>
            </a:r>
            <a:r>
              <a:rPr lang="en-US" sz="3200" dirty="0"/>
              <a:t> grants that access cluster-wide</a:t>
            </a:r>
          </a:p>
          <a:p>
            <a:r>
              <a:rPr lang="en-US" sz="3200" dirty="0" err="1"/>
              <a:t>RoleBinding</a:t>
            </a:r>
            <a:r>
              <a:rPr lang="en-US" sz="3200" dirty="0"/>
              <a:t> may reference any Role in the same namespace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or </a:t>
            </a:r>
            <a:r>
              <a:rPr lang="en-US" sz="3200" dirty="0"/>
              <a:t>a </a:t>
            </a:r>
            <a:r>
              <a:rPr lang="en-US" sz="3200" dirty="0" err="1"/>
              <a:t>ClusterRole</a:t>
            </a:r>
            <a:endParaRPr lang="en-US" sz="3200" dirty="0"/>
          </a:p>
          <a:p>
            <a:r>
              <a:rPr lang="en-US" sz="3200" dirty="0"/>
              <a:t>If we want to bind a </a:t>
            </a:r>
            <a:r>
              <a:rPr lang="en-US" sz="3200" dirty="0" err="1"/>
              <a:t>ClusterRole</a:t>
            </a:r>
            <a:r>
              <a:rPr lang="en-US" sz="3200" dirty="0"/>
              <a:t> to all namespaces,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we </a:t>
            </a:r>
            <a:r>
              <a:rPr lang="en-US" sz="3200" dirty="0"/>
              <a:t>must use </a:t>
            </a:r>
            <a:r>
              <a:rPr lang="en-US" sz="3200" dirty="0" err="1"/>
              <a:t>ClusterRoleBinding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Bindings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https://kubernetes.io/docs/reference/access-authn-authz/rbac/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5507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1649175"/>
          </a:xfrm>
        </p:spPr>
        <p:txBody>
          <a:bodyPr/>
          <a:lstStyle/>
          <a:p>
            <a:r>
              <a:rPr lang="en-US" dirty="0"/>
              <a:t>Resource Requirements,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Limits </a:t>
            </a:r>
            <a:r>
              <a:rPr lang="en-US" dirty="0"/>
              <a:t>and Quotas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control how much of a resource is granted to a Container</a:t>
            </a:r>
          </a:p>
          <a:p>
            <a:r>
              <a:rPr lang="en-US" sz="3200" dirty="0"/>
              <a:t>Most common resources are the CPU and memory</a:t>
            </a:r>
          </a:p>
          <a:p>
            <a:r>
              <a:rPr lang="en-US" sz="3200" dirty="0"/>
              <a:t>We specify how much resources a Container needs to operate via the </a:t>
            </a:r>
            <a:r>
              <a:rPr lang="en-US" sz="3200" b="1" dirty="0"/>
              <a:t>request</a:t>
            </a:r>
            <a:r>
              <a:rPr lang="en-US" sz="3200" dirty="0"/>
              <a:t> option. This information is accumulated on a Pod level and a decision for scheduling of the Pod is made</a:t>
            </a:r>
          </a:p>
          <a:p>
            <a:r>
              <a:rPr lang="en-US" sz="3200" dirty="0"/>
              <a:t>We restrict how much of a resource a Container can use via the </a:t>
            </a:r>
            <a:r>
              <a:rPr lang="en-US" sz="3200" b="1" dirty="0"/>
              <a:t>limit</a:t>
            </a:r>
            <a:r>
              <a:rPr lang="en-US" sz="3200" dirty="0"/>
              <a:t> option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Requests and Limits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8811C-DAD6-4C19-A482-5082E20EB446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https://kubernetes.io/docs/concepts/configuration/manage-resources-containers/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8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CPU resource is measured in </a:t>
            </a:r>
            <a:r>
              <a:rPr lang="en-US" sz="3200" b="1" dirty="0"/>
              <a:t>CPU units</a:t>
            </a:r>
          </a:p>
          <a:p>
            <a:r>
              <a:rPr lang="en-US" sz="3200" dirty="0"/>
              <a:t>One CPU, in Kubernetes, is equivalent to </a:t>
            </a:r>
            <a:r>
              <a:rPr lang="en-US" sz="3200" b="1" dirty="0"/>
              <a:t>1 AWS vCPU </a:t>
            </a:r>
            <a:r>
              <a:rPr lang="en-US" sz="3200" dirty="0"/>
              <a:t>or </a:t>
            </a:r>
            <a:r>
              <a:rPr lang="en-US" sz="3200" b="1" dirty="0"/>
              <a:t>1 GCP Core</a:t>
            </a:r>
            <a:r>
              <a:rPr lang="en-US" sz="3200" dirty="0"/>
              <a:t> or </a:t>
            </a:r>
            <a:r>
              <a:rPr lang="en-US" sz="3200" b="1" dirty="0"/>
              <a:t>1 Azure </a:t>
            </a:r>
            <a:r>
              <a:rPr lang="en-US" sz="3200" b="1" dirty="0" err="1"/>
              <a:t>vCore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/>
              <a:t>1 </a:t>
            </a:r>
            <a:r>
              <a:rPr lang="en-US" sz="3200" b="1" dirty="0" err="1"/>
              <a:t>Hyperthread</a:t>
            </a:r>
            <a:r>
              <a:rPr lang="en-US" sz="3200" b="1" dirty="0"/>
              <a:t> on a bare-metal Intel processor with Hyperthreading</a:t>
            </a:r>
          </a:p>
          <a:p>
            <a:r>
              <a:rPr lang="en-US" sz="3200" dirty="0"/>
              <a:t>We can specify fractional values, for example </a:t>
            </a:r>
            <a:r>
              <a:rPr lang="en-US" sz="3200" b="1" dirty="0"/>
              <a:t>0.5</a:t>
            </a:r>
            <a:r>
              <a:rPr lang="en-US" sz="3200" dirty="0"/>
              <a:t> which is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half of 1 CPU</a:t>
            </a:r>
          </a:p>
          <a:p>
            <a:r>
              <a:rPr lang="en-US" sz="3200" dirty="0"/>
              <a:t>The above can be stated as </a:t>
            </a:r>
            <a:r>
              <a:rPr lang="en-US" sz="3200" b="1" dirty="0"/>
              <a:t>500m</a:t>
            </a:r>
            <a:r>
              <a:rPr lang="en-US" sz="3200" dirty="0"/>
              <a:t> (</a:t>
            </a:r>
            <a:r>
              <a:rPr lang="en-US" sz="3200" dirty="0" err="1"/>
              <a:t>milicpu</a:t>
            </a:r>
            <a:r>
              <a:rPr lang="en-US" sz="3200" dirty="0"/>
              <a:t>) units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678A-5DAC-40F8-AC6D-046D126DEFDF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https://kubernetes.io/docs/tasks/configure-pod-container/assign-cpu-resource/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5251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Memory requests and limits are measured in </a:t>
            </a:r>
            <a:r>
              <a:rPr lang="en-US" b="1" dirty="0"/>
              <a:t>bytes</a:t>
            </a:r>
          </a:p>
          <a:p>
            <a:r>
              <a:rPr lang="en-US" dirty="0"/>
              <a:t>We can specify it using </a:t>
            </a:r>
            <a:r>
              <a:rPr lang="en-US" b="1" dirty="0"/>
              <a:t>integer</a:t>
            </a:r>
            <a:r>
              <a:rPr lang="en-US" dirty="0"/>
              <a:t> values or </a:t>
            </a:r>
            <a:r>
              <a:rPr lang="en-US" b="1" dirty="0"/>
              <a:t>fixed-point</a:t>
            </a:r>
            <a:r>
              <a:rPr lang="en-US" dirty="0"/>
              <a:t> numbers</a:t>
            </a:r>
          </a:p>
          <a:p>
            <a:r>
              <a:rPr lang="en-US" dirty="0"/>
              <a:t>We may use the standard suffixes </a:t>
            </a:r>
            <a:r>
              <a:rPr lang="en-US" b="1" dirty="0"/>
              <a:t>k</a:t>
            </a:r>
            <a:r>
              <a:rPr lang="en-US" dirty="0"/>
              <a:t>, </a:t>
            </a:r>
            <a:r>
              <a:rPr lang="en-US" b="1" dirty="0"/>
              <a:t>M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, etc. or the power-of-two ones </a:t>
            </a:r>
            <a:r>
              <a:rPr lang="en-US" b="1" dirty="0"/>
              <a:t>Ki</a:t>
            </a:r>
            <a:r>
              <a:rPr lang="en-US" dirty="0"/>
              <a:t>, </a:t>
            </a:r>
            <a:r>
              <a:rPr lang="en-US" b="1" dirty="0"/>
              <a:t>Mi</a:t>
            </a:r>
            <a:r>
              <a:rPr lang="en-US" dirty="0"/>
              <a:t>, </a:t>
            </a:r>
            <a:r>
              <a:rPr lang="en-US" b="1" dirty="0"/>
              <a:t>Gi</a:t>
            </a:r>
            <a:r>
              <a:rPr lang="en-US" dirty="0"/>
              <a:t>, </a:t>
            </a:r>
            <a:r>
              <a:rPr lang="en-US" b="1" dirty="0" err="1"/>
              <a:t>Ti</a:t>
            </a:r>
            <a:r>
              <a:rPr lang="en-US" dirty="0"/>
              <a:t>, etc.</a:t>
            </a:r>
          </a:p>
          <a:p>
            <a:r>
              <a:rPr lang="en-US" dirty="0"/>
              <a:t>For example, to set </a:t>
            </a:r>
            <a:r>
              <a:rPr lang="en-US" b="1" dirty="0"/>
              <a:t>128 MiB </a:t>
            </a:r>
            <a:r>
              <a:rPr lang="en-US" dirty="0"/>
              <a:t>of memory, we must use </a:t>
            </a:r>
            <a:r>
              <a:rPr lang="en-US" b="1" dirty="0" smtClean="0"/>
              <a:t>128Mi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10F73-1735-4452-B330-7BB0E0BED411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https://kubernetes.io/docs/tasks/configure-pod-container/assign-memory-resource/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342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00764-22A7-4F7F-AD2A-98922792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0D76-35BA-42C7-A2F5-5FE69E742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2F2D5-D145-43B3-83E8-A835F4BF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Ranges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872EC-AA49-4B8E-912E-3D811F4E4E7F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https://kubernetes.io/docs/concepts/policy/limit-range/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26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Resource quotas are a tool for administrators to address the need of sharing cluster resources between teams of users</a:t>
            </a:r>
          </a:p>
          <a:p>
            <a:r>
              <a:rPr lang="en-US" sz="3200" dirty="0"/>
              <a:t>They are defined by the </a:t>
            </a:r>
            <a:r>
              <a:rPr lang="en-US" sz="3200" b="1" dirty="0" err="1"/>
              <a:t>ResourceQuota</a:t>
            </a:r>
            <a:r>
              <a:rPr lang="en-US" sz="3200" dirty="0"/>
              <a:t> object</a:t>
            </a:r>
          </a:p>
          <a:p>
            <a:r>
              <a:rPr lang="en-US" sz="3200" dirty="0"/>
              <a:t>Provide constraints that </a:t>
            </a:r>
            <a:r>
              <a:rPr lang="en-US" sz="3200" b="1" dirty="0"/>
              <a:t>limit aggregate resource </a:t>
            </a:r>
            <a:r>
              <a:rPr lang="en-US" sz="3200" b="1" dirty="0" smtClean="0"/>
              <a:t>consumption</a:t>
            </a:r>
            <a:br>
              <a:rPr lang="en-US" sz="3200" b="1" dirty="0" smtClean="0"/>
            </a:br>
            <a:r>
              <a:rPr lang="en-US" sz="3200" b="1" dirty="0" smtClean="0"/>
              <a:t>per </a:t>
            </a:r>
            <a:r>
              <a:rPr lang="en-US" sz="3200" b="1" dirty="0"/>
              <a:t>namespace</a:t>
            </a:r>
          </a:p>
          <a:p>
            <a:r>
              <a:rPr lang="en-US" sz="3200" dirty="0"/>
              <a:t>Limit the </a:t>
            </a:r>
            <a:r>
              <a:rPr lang="en-US" sz="3200" b="1" dirty="0"/>
              <a:t>quantity of objects </a:t>
            </a:r>
            <a:r>
              <a:rPr lang="en-US" sz="3200" dirty="0"/>
              <a:t>that can be created in 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namespace </a:t>
            </a:r>
            <a:r>
              <a:rPr lang="en-US" sz="3200" dirty="0"/>
              <a:t>by type </a:t>
            </a:r>
          </a:p>
          <a:p>
            <a:r>
              <a:rPr lang="en-US" sz="3200" dirty="0"/>
              <a:t>Limit the </a:t>
            </a:r>
            <a:r>
              <a:rPr lang="en-US" sz="3200" b="1" dirty="0"/>
              <a:t>total amount of compute resources </a:t>
            </a:r>
            <a:r>
              <a:rPr lang="en-US" sz="3200" dirty="0"/>
              <a:t>that may be consumed by resources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14FC6-509F-4B9C-9505-E392B49D7245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https://kubernetes.io/docs/concepts/policy/resource-quotas/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4963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Policies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traffic flow at the IP address or port level for particular applications in the cluster</a:t>
            </a:r>
          </a:p>
          <a:p>
            <a:r>
              <a:rPr lang="en-US" dirty="0"/>
              <a:t>Allow control if and how a pod is allowed to communicate with various network entities over the network</a:t>
            </a:r>
          </a:p>
          <a:p>
            <a:r>
              <a:rPr lang="en-US" dirty="0"/>
              <a:t>The entities are identified by a combination of</a:t>
            </a:r>
          </a:p>
          <a:p>
            <a:pPr lvl="1"/>
            <a:r>
              <a:rPr lang="en-US" dirty="0"/>
              <a:t>Other pods that are allowed</a:t>
            </a:r>
          </a:p>
          <a:p>
            <a:pPr lvl="1"/>
            <a:r>
              <a:rPr lang="en-US" dirty="0"/>
              <a:t>Namespaces that are allowed</a:t>
            </a:r>
          </a:p>
          <a:p>
            <a:pPr lvl="1"/>
            <a:r>
              <a:rPr lang="en-US" dirty="0"/>
              <a:t>IP blocks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Policies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C6F9-93F8-42E6-9D61-C8FA47B531E2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3377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</a:t>
            </a:r>
            <a:r>
              <a:rPr lang="en-US" b="1" dirty="0"/>
              <a:t>implemented by the network plugin</a:t>
            </a:r>
          </a:p>
          <a:p>
            <a:r>
              <a:rPr lang="en-US" b="1" dirty="0"/>
              <a:t>Flannel</a:t>
            </a:r>
            <a:r>
              <a:rPr lang="en-US" dirty="0"/>
              <a:t> does not support Network Policies</a:t>
            </a:r>
          </a:p>
          <a:p>
            <a:r>
              <a:rPr lang="en-US" dirty="0"/>
              <a:t>Plugins like </a:t>
            </a:r>
            <a:r>
              <a:rPr lang="en-US" b="1" dirty="0"/>
              <a:t>Calico</a:t>
            </a:r>
            <a:r>
              <a:rPr lang="en-US" dirty="0"/>
              <a:t>, </a:t>
            </a:r>
            <a:r>
              <a:rPr lang="en-US" b="1" dirty="0"/>
              <a:t>Weave Net</a:t>
            </a:r>
            <a:r>
              <a:rPr lang="en-US" dirty="0"/>
              <a:t>, and </a:t>
            </a:r>
            <a:r>
              <a:rPr lang="en-US" b="1" dirty="0"/>
              <a:t>Cilium</a:t>
            </a:r>
            <a:r>
              <a:rPr lang="en-US" dirty="0"/>
              <a:t> do support them</a:t>
            </a:r>
          </a:p>
          <a:p>
            <a:r>
              <a:rPr lang="en-US" dirty="0"/>
              <a:t>Creating a </a:t>
            </a:r>
            <a:r>
              <a:rPr lang="en-US" dirty="0" err="1"/>
              <a:t>NetworkPolicy</a:t>
            </a:r>
            <a:r>
              <a:rPr lang="en-US" dirty="0"/>
              <a:t> resource without a plugin that supports it won’t have any effect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6D3A4-35AC-4D50-927D-D9F6BAD12141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837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8605598" cy="5528766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podSelector</a:t>
            </a:r>
            <a:r>
              <a:rPr lang="en-US" sz="3000" dirty="0"/>
              <a:t> selects a pod or group of pods. If an empty one is used this matches all pods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in </a:t>
            </a:r>
            <a:r>
              <a:rPr lang="en-US" sz="3000" dirty="0"/>
              <a:t>the namespace</a:t>
            </a:r>
          </a:p>
          <a:p>
            <a:r>
              <a:rPr lang="en-US" sz="3000" b="1" dirty="0" err="1"/>
              <a:t>policyTypes</a:t>
            </a:r>
            <a:r>
              <a:rPr lang="en-US" sz="3000" b="1" dirty="0"/>
              <a:t> </a:t>
            </a:r>
            <a:r>
              <a:rPr lang="en-US" sz="3000" dirty="0"/>
              <a:t>can include either </a:t>
            </a:r>
            <a:r>
              <a:rPr lang="en-US" sz="3000" b="1" dirty="0"/>
              <a:t>Ingress</a:t>
            </a:r>
            <a:r>
              <a:rPr lang="en-US" sz="3000" dirty="0"/>
              <a:t> or </a:t>
            </a:r>
            <a:r>
              <a:rPr lang="en-US" sz="3000" b="1" dirty="0"/>
              <a:t>Egress</a:t>
            </a:r>
            <a:r>
              <a:rPr lang="en-US" sz="3000" dirty="0"/>
              <a:t> or both. It specifies which traffic for the selected pods is being regulated</a:t>
            </a:r>
            <a:endParaRPr lang="en-US" sz="3000" b="1" dirty="0"/>
          </a:p>
          <a:p>
            <a:r>
              <a:rPr lang="en-US" sz="3000" b="1" dirty="0"/>
              <a:t>ingress</a:t>
            </a:r>
            <a:r>
              <a:rPr lang="en-US" sz="3000" dirty="0"/>
              <a:t> includes a list of allowed ingress rules. Each rule consists of </a:t>
            </a:r>
            <a:r>
              <a:rPr lang="en-US" sz="3000" b="1" dirty="0"/>
              <a:t>from</a:t>
            </a:r>
            <a:r>
              <a:rPr lang="en-US" sz="3000" dirty="0"/>
              <a:t> and </a:t>
            </a:r>
            <a:r>
              <a:rPr lang="en-US" sz="3000" b="1" dirty="0"/>
              <a:t>ports</a:t>
            </a:r>
            <a:r>
              <a:rPr lang="en-US" sz="3000" dirty="0"/>
              <a:t> sections</a:t>
            </a:r>
            <a:endParaRPr lang="en-US" sz="3000" b="1" dirty="0"/>
          </a:p>
          <a:p>
            <a:r>
              <a:rPr lang="en-US" sz="3000" b="1" dirty="0"/>
              <a:t>egress</a:t>
            </a:r>
            <a:r>
              <a:rPr lang="en-US" sz="3000" dirty="0"/>
              <a:t> includes a list of allowed egress rules. Each rule consists of </a:t>
            </a:r>
            <a:r>
              <a:rPr lang="en-US" sz="3000" b="1" dirty="0"/>
              <a:t>to</a:t>
            </a:r>
            <a:r>
              <a:rPr lang="en-US" sz="3000" dirty="0"/>
              <a:t> and </a:t>
            </a:r>
            <a:r>
              <a:rPr lang="en-US" sz="3000" b="1" dirty="0"/>
              <a:t>ports</a:t>
            </a:r>
            <a:r>
              <a:rPr lang="en-US" sz="3000" dirty="0"/>
              <a:t> sections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Elements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E4BDC-8C63-4B2D-B4C8-AF74B044108D}"/>
              </a:ext>
            </a:extLst>
          </p:cNvPr>
          <p:cNvSpPr txBox="1"/>
          <p:nvPr/>
        </p:nvSpPr>
        <p:spPr>
          <a:xfrm>
            <a:off x="381000" y="6384132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C0A28-9660-49E3-A665-59B54C5FAB73}"/>
              </a:ext>
            </a:extLst>
          </p:cNvPr>
          <p:cNvSpPr txBox="1"/>
          <p:nvPr/>
        </p:nvSpPr>
        <p:spPr>
          <a:xfrm>
            <a:off x="8931000" y="1158435"/>
            <a:ext cx="3150000" cy="5488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err="1">
                <a:latin typeface="Consolas" panose="020B0609020204030204" pitchFamily="49" charset="0"/>
              </a:rPr>
              <a:t>apiVersion</a:t>
            </a:r>
            <a:r>
              <a:rPr lang="en-US" sz="12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kind: </a:t>
            </a:r>
            <a:r>
              <a:rPr lang="en-US" sz="1200" dirty="0" err="1">
                <a:latin typeface="Consolas" panose="020B0609020204030204" pitchFamily="49" charset="0"/>
              </a:rPr>
              <a:t>NetworkPolicy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name: test-network-policy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namespace: default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podSelector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role: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policyTypes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- 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ingress: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- from: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ipBlock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cidr</a:t>
            </a:r>
            <a:r>
              <a:rPr lang="en-US" sz="1200" dirty="0">
                <a:latin typeface="Consolas" panose="020B0609020204030204" pitchFamily="49" charset="0"/>
              </a:rPr>
              <a:t>: 172.17.0.0/16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except: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- 172.17.1.0/24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namespaceSelector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  project: </a:t>
            </a:r>
            <a:r>
              <a:rPr lang="en-US" sz="1200" dirty="0" err="1">
                <a:latin typeface="Consolas" panose="020B0609020204030204" pitchFamily="49" charset="0"/>
              </a:rPr>
              <a:t>myproject</a:t>
            </a:r>
            <a:endParaRPr lang="en-US" sz="12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</a:t>
            </a:r>
            <a:r>
              <a:rPr lang="en-US" sz="1200" dirty="0" err="1">
                <a:latin typeface="Consolas" panose="020B0609020204030204" pitchFamily="49" charset="0"/>
              </a:rPr>
              <a:t>podSelector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matchLabels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    role: frontend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ports: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- protocol: TCP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latin typeface="Consolas" panose="020B0609020204030204" pitchFamily="49" charset="0"/>
              </a:rPr>
              <a:t>      port: 6379</a:t>
            </a:r>
            <a:endParaRPr lang="bg-B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By default, no policies exist in a namespace, so all ingress and egress traffic is allowed</a:t>
            </a:r>
          </a:p>
          <a:p>
            <a:r>
              <a:rPr lang="en-US" sz="3000" dirty="0"/>
              <a:t>Should we want, we can create the following </a:t>
            </a:r>
            <a:r>
              <a:rPr lang="en-US" sz="3000" b="1" i="1" dirty="0"/>
              <a:t>default</a:t>
            </a:r>
            <a:r>
              <a:rPr lang="en-US" sz="3000" dirty="0"/>
              <a:t> network policies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Policies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E4BDC-8C63-4B2D-B4C8-AF74B044108D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https://kubernetes.io/docs/concepts/services-networking/network-policies/</a:t>
            </a:r>
            <a:endParaRPr lang="bg-BG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E54E4-1E6F-456E-90F6-EB671FBC5149}"/>
              </a:ext>
            </a:extLst>
          </p:cNvPr>
          <p:cNvSpPr txBox="1"/>
          <p:nvPr/>
        </p:nvSpPr>
        <p:spPr>
          <a:xfrm>
            <a:off x="336000" y="3485675"/>
            <a:ext cx="2790000" cy="1883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default-deny-ingress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Ingress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47858-9C26-464E-A26C-83C629EAC73F}"/>
              </a:ext>
            </a:extLst>
          </p:cNvPr>
          <p:cNvSpPr txBox="1"/>
          <p:nvPr/>
        </p:nvSpPr>
        <p:spPr>
          <a:xfrm>
            <a:off x="3250243" y="3485675"/>
            <a:ext cx="2790000" cy="2256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allow-all-ingress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ingress: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Ingress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0C888-3B6F-402C-96BB-D3C13DDA1290}"/>
              </a:ext>
            </a:extLst>
          </p:cNvPr>
          <p:cNvSpPr txBox="1"/>
          <p:nvPr/>
        </p:nvSpPr>
        <p:spPr>
          <a:xfrm>
            <a:off x="6168527" y="3485675"/>
            <a:ext cx="2790000" cy="1883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default-deny-egress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Egress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BE1A8-D351-41E0-9E82-236345FDFFE4}"/>
              </a:ext>
            </a:extLst>
          </p:cNvPr>
          <p:cNvSpPr txBox="1"/>
          <p:nvPr/>
        </p:nvSpPr>
        <p:spPr>
          <a:xfrm>
            <a:off x="9047841" y="3490047"/>
            <a:ext cx="2790000" cy="2256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 err="1">
                <a:latin typeface="Consolas" panose="020B0609020204030204" pitchFamily="49" charset="0"/>
              </a:rPr>
              <a:t>apiVersion</a:t>
            </a:r>
            <a:r>
              <a:rPr lang="en-US" sz="1100" dirty="0">
                <a:latin typeface="Consolas" panose="020B0609020204030204" pitchFamily="49" charset="0"/>
              </a:rPr>
              <a:t>: networking.k8s.io/v1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kind: </a:t>
            </a:r>
            <a:r>
              <a:rPr lang="en-US" sz="1100" dirty="0" err="1">
                <a:latin typeface="Consolas" panose="020B0609020204030204" pitchFamily="49" charset="0"/>
              </a:rPr>
              <a:t>NetworkPolicy</a:t>
            </a:r>
            <a:endParaRPr lang="en-US" sz="1100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metadata: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name: allow-all-egress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spec: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podSelector</a:t>
            </a:r>
            <a:r>
              <a:rPr lang="en-US" sz="1100" dirty="0">
                <a:latin typeface="Consolas" panose="020B0609020204030204" pitchFamily="49" charset="0"/>
              </a:rPr>
              <a:t>: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egress: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{}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policyTypes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dirty="0">
                <a:latin typeface="Consolas" panose="020B0609020204030204" pitchFamily="49" charset="0"/>
              </a:rPr>
              <a:t>  - Egress</a:t>
            </a:r>
            <a:endParaRPr lang="bg-BG" sz="11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084BB-C26E-4507-B52E-312522FD0A95}"/>
              </a:ext>
            </a:extLst>
          </p:cNvPr>
          <p:cNvSpPr txBox="1"/>
          <p:nvPr/>
        </p:nvSpPr>
        <p:spPr>
          <a:xfrm>
            <a:off x="190402" y="3019180"/>
            <a:ext cx="240017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Deny all ingress traffic</a:t>
            </a:r>
            <a:endParaRPr lang="bg-B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C852C-193A-48DD-8736-2CD80C1797FA}"/>
              </a:ext>
            </a:extLst>
          </p:cNvPr>
          <p:cNvSpPr txBox="1"/>
          <p:nvPr/>
        </p:nvSpPr>
        <p:spPr>
          <a:xfrm>
            <a:off x="3100838" y="3019180"/>
            <a:ext cx="245679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Allow all ingress traffic</a:t>
            </a:r>
            <a:endParaRPr lang="bg-BG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C67A2-AAFD-4148-B3F0-BB3E33A1A893}"/>
              </a:ext>
            </a:extLst>
          </p:cNvPr>
          <p:cNvSpPr txBox="1"/>
          <p:nvPr/>
        </p:nvSpPr>
        <p:spPr>
          <a:xfrm>
            <a:off x="6023474" y="3022654"/>
            <a:ext cx="233605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Deny all egress traffic</a:t>
            </a:r>
            <a:endParaRPr lang="bg-BG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846D5-8259-4D93-8882-369E57637DE6}"/>
              </a:ext>
            </a:extLst>
          </p:cNvPr>
          <p:cNvSpPr txBox="1"/>
          <p:nvPr/>
        </p:nvSpPr>
        <p:spPr>
          <a:xfrm>
            <a:off x="8891855" y="3019180"/>
            <a:ext cx="239267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Allow all egress traffic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387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/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9963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8347" y="1197015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M2 until 23:59:59 on 14.11.2021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2580262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M3 until 23:59:59 on 21.11.2021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Basic Cluster Installation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Manage and Upgrade Kubernetes Cluster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Highly-available Kubernetes Cluster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(M3)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Authentication, Authorization and Admission Control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Resource Requirements, Limits and Quotas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Network Policies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509000"/>
            <a:ext cx="10961783" cy="1649175"/>
          </a:xfrm>
        </p:spPr>
        <p:txBody>
          <a:bodyPr/>
          <a:lstStyle/>
          <a:p>
            <a:r>
              <a:rPr lang="en-US" dirty="0"/>
              <a:t>Authentication, Authorization and Admission Control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Overview</a:t>
            </a:r>
            <a:endParaRPr lang="bg-B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3F1331-D293-422F-A100-B9C02DE0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3" t="16866" r="5217" b="14017"/>
          <a:stretch/>
        </p:blipFill>
        <p:spPr>
          <a:xfrm>
            <a:off x="1866000" y="1878522"/>
            <a:ext cx="8460000" cy="355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2963E-3C72-4687-BBE1-6352F6CF3015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https://kubernetes.io/docs/concepts/security/controlling-access/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3115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1460</Words>
  <Application>Microsoft Office PowerPoint</Application>
  <PresentationFormat>Widescreen</PresentationFormat>
  <Paragraphs>270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Security and Policies</vt:lpstr>
      <vt:lpstr>Have a Question?</vt:lpstr>
      <vt:lpstr>Homework Progress</vt:lpstr>
      <vt:lpstr>PowerPoint Presentation</vt:lpstr>
      <vt:lpstr>Table of Contents</vt:lpstr>
      <vt:lpstr>This Module (M3)</vt:lpstr>
      <vt:lpstr>Table of Contents</vt:lpstr>
      <vt:lpstr>Authentication, Authorization and Admission Control</vt:lpstr>
      <vt:lpstr>Access Control Overview</vt:lpstr>
      <vt:lpstr>Authentication</vt:lpstr>
      <vt:lpstr>Authorization</vt:lpstr>
      <vt:lpstr>Admission Control</vt:lpstr>
      <vt:lpstr>Admission Control</vt:lpstr>
      <vt:lpstr>User Accounts vs Service Accounts</vt:lpstr>
      <vt:lpstr>Service Accounts</vt:lpstr>
      <vt:lpstr>Role-based Access Control (RBAC)</vt:lpstr>
      <vt:lpstr>Roles and Bindings</vt:lpstr>
      <vt:lpstr>Roles and Bindings</vt:lpstr>
      <vt:lpstr>Resource Requirements,  Limits and Quotas</vt:lpstr>
      <vt:lpstr>Resource Requests and Limits</vt:lpstr>
      <vt:lpstr>CPU</vt:lpstr>
      <vt:lpstr>Memory</vt:lpstr>
      <vt:lpstr>Limit Ranges</vt:lpstr>
      <vt:lpstr>Quotas</vt:lpstr>
      <vt:lpstr>Network Policies</vt:lpstr>
      <vt:lpstr>Network Policies</vt:lpstr>
      <vt:lpstr>Prerequisites</vt:lpstr>
      <vt:lpstr>Main Elements</vt:lpstr>
      <vt:lpstr>Default Policies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M3: Security and Policies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2021-11-15T15:02:45Z</dcterms:modified>
  <cp:category>computer programming;programming;software development;software engineering</cp:category>
</cp:coreProperties>
</file>