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705" r:id="rId3"/>
    <p:sldId id="610" r:id="rId4"/>
    <p:sldId id="411" r:id="rId5"/>
    <p:sldId id="276" r:id="rId6"/>
    <p:sldId id="1159" r:id="rId7"/>
    <p:sldId id="1158" r:id="rId8"/>
    <p:sldId id="353" r:id="rId9"/>
    <p:sldId id="585" r:id="rId10"/>
    <p:sldId id="1162" r:id="rId11"/>
    <p:sldId id="1163" r:id="rId12"/>
    <p:sldId id="496" r:id="rId13"/>
    <p:sldId id="708" r:id="rId14"/>
    <p:sldId id="1161" r:id="rId15"/>
    <p:sldId id="1164" r:id="rId16"/>
    <p:sldId id="1165" r:id="rId17"/>
    <p:sldId id="710" r:id="rId18"/>
    <p:sldId id="711" r:id="rId19"/>
    <p:sldId id="1160" r:id="rId20"/>
    <p:sldId id="1166" r:id="rId21"/>
    <p:sldId id="713" r:id="rId22"/>
    <p:sldId id="401" r:id="rId23"/>
    <p:sldId id="306" r:id="rId24"/>
    <p:sldId id="316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1)" id="{99B9A2B7-7A73-4061-892D-EC7EAAFC1356}">
          <p14:sldIdLst>
            <p14:sldId id="411"/>
            <p14:sldId id="276"/>
          </p14:sldIdLst>
        </p14:section>
        <p14:section name="This Module (M2)" id="{CF1D5A37-2798-4149-8F9E-E107F7E2D4EA}">
          <p14:sldIdLst>
            <p14:sldId id="1159"/>
            <p14:sldId id="1158"/>
          </p14:sldIdLst>
        </p14:section>
        <p14:section name="Basic Cluster Installation" id="{66DCFE1F-60FD-44F2-BE82-706DDBC14898}">
          <p14:sldIdLst>
            <p14:sldId id="353"/>
            <p14:sldId id="585"/>
            <p14:sldId id="1162"/>
            <p14:sldId id="1163"/>
            <p14:sldId id="496"/>
          </p14:sldIdLst>
        </p14:section>
        <p14:section name="Manage and Upgrade Kubernetes Cluster" id="{EF425585-5491-4719-97D0-DCEE88AF2708}">
          <p14:sldIdLst>
            <p14:sldId id="708"/>
            <p14:sldId id="1161"/>
            <p14:sldId id="1164"/>
            <p14:sldId id="1165"/>
            <p14:sldId id="710"/>
          </p14:sldIdLst>
        </p14:section>
        <p14:section name="Highly-available Kubernetes Cluster" id="{8FB08148-F121-46AC-97B9-FA3CD25E509E}">
          <p14:sldIdLst>
            <p14:sldId id="711"/>
            <p14:sldId id="1160"/>
            <p14:sldId id="1166"/>
            <p14:sldId id="713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1E561-C327-423D-B714-A7287772CF56}" v="67" dt="2021-11-04T19:36:10.75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Installation and Management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Setup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4BAB0C-6F23-48F6-A60E-E8A01308C010}"/>
              </a:ext>
            </a:extLst>
          </p:cNvPr>
          <p:cNvSpPr/>
          <p:nvPr/>
        </p:nvSpPr>
        <p:spPr bwMode="auto">
          <a:xfrm>
            <a:off x="1956005" y="1813856"/>
            <a:ext cx="3014995" cy="35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Plane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23A5B-E89B-4A03-BAAF-03FDEFBC1014}"/>
              </a:ext>
            </a:extLst>
          </p:cNvPr>
          <p:cNvSpPr/>
          <p:nvPr/>
        </p:nvSpPr>
        <p:spPr bwMode="auto">
          <a:xfrm>
            <a:off x="4971000" y="1813856"/>
            <a:ext cx="5400005" cy="35100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Nodes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642" y="6187411"/>
            <a:ext cx="11818096" cy="550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* + other components that will installed both explicitly and implicitly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Install? *</a:t>
            </a: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4C42E-606E-43DA-9253-796ECE45FFBC}"/>
              </a:ext>
            </a:extLst>
          </p:cNvPr>
          <p:cNvSpPr/>
          <p:nvPr/>
        </p:nvSpPr>
        <p:spPr bwMode="auto">
          <a:xfrm>
            <a:off x="2721005" y="2392268"/>
            <a:ext cx="1866605" cy="239158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node-1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B029E-7181-4E4F-9582-F6E8FA30A741}"/>
              </a:ext>
            </a:extLst>
          </p:cNvPr>
          <p:cNvSpPr/>
          <p:nvPr/>
        </p:nvSpPr>
        <p:spPr bwMode="auto">
          <a:xfrm>
            <a:off x="5251603" y="2392268"/>
            <a:ext cx="1866605" cy="239158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node-2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06BCD-D1B2-4C32-AC55-4F0BD220DC51}"/>
              </a:ext>
            </a:extLst>
          </p:cNvPr>
          <p:cNvSpPr/>
          <p:nvPr/>
        </p:nvSpPr>
        <p:spPr bwMode="auto">
          <a:xfrm>
            <a:off x="7782201" y="2392268"/>
            <a:ext cx="1866605" cy="239158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node-3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3D4743-BB85-412A-AAE7-44A2E57CEC3C}"/>
              </a:ext>
            </a:extLst>
          </p:cNvPr>
          <p:cNvCxnSpPr/>
          <p:nvPr/>
        </p:nvCxnSpPr>
        <p:spPr>
          <a:xfrm>
            <a:off x="3126005" y="5548856"/>
            <a:ext cx="621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755F9-5EA5-4106-8420-A7FC3F78C040}"/>
              </a:ext>
            </a:extLst>
          </p:cNvPr>
          <p:cNvCxnSpPr>
            <a:cxnSpLocks/>
          </p:cNvCxnSpPr>
          <p:nvPr/>
        </p:nvCxnSpPr>
        <p:spPr>
          <a:xfrm>
            <a:off x="6209674" y="4783856"/>
            <a:ext cx="0" cy="765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CDC2EF-319E-4C6A-8E85-03EF9C55E0E4}"/>
              </a:ext>
            </a:extLst>
          </p:cNvPr>
          <p:cNvCxnSpPr>
            <a:cxnSpLocks/>
          </p:cNvCxnSpPr>
          <p:nvPr/>
        </p:nvCxnSpPr>
        <p:spPr>
          <a:xfrm>
            <a:off x="8793221" y="4783856"/>
            <a:ext cx="0" cy="765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1A710-0D0B-41E3-A86E-D9B0CADAE0DD}"/>
              </a:ext>
            </a:extLst>
          </p:cNvPr>
          <p:cNvCxnSpPr>
            <a:cxnSpLocks/>
          </p:cNvCxnSpPr>
          <p:nvPr/>
        </p:nvCxnSpPr>
        <p:spPr>
          <a:xfrm>
            <a:off x="3654307" y="4783856"/>
            <a:ext cx="0" cy="765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DBB02-9113-4832-AB6C-014B6B29AF5B}"/>
              </a:ext>
            </a:extLst>
          </p:cNvPr>
          <p:cNvSpPr/>
          <p:nvPr/>
        </p:nvSpPr>
        <p:spPr bwMode="auto">
          <a:xfrm>
            <a:off x="5352405" y="4356357"/>
            <a:ext cx="1665000" cy="31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4BAA17-8D63-4E73-915A-EE9371FC85F7}"/>
              </a:ext>
            </a:extLst>
          </p:cNvPr>
          <p:cNvSpPr/>
          <p:nvPr/>
        </p:nvSpPr>
        <p:spPr bwMode="auto">
          <a:xfrm>
            <a:off x="2813639" y="4356357"/>
            <a:ext cx="1665000" cy="31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E7BBE6-46DB-4BBE-8D18-C6F37F50EBB0}"/>
              </a:ext>
            </a:extLst>
          </p:cNvPr>
          <p:cNvSpPr/>
          <p:nvPr/>
        </p:nvSpPr>
        <p:spPr bwMode="auto">
          <a:xfrm>
            <a:off x="7883003" y="4356357"/>
            <a:ext cx="1665000" cy="31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61645B-4824-4A98-BEA8-07232DF5DC35}"/>
              </a:ext>
            </a:extLst>
          </p:cNvPr>
          <p:cNvSpPr/>
          <p:nvPr/>
        </p:nvSpPr>
        <p:spPr bwMode="auto">
          <a:xfrm>
            <a:off x="2906272" y="2527108"/>
            <a:ext cx="6564727" cy="5084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Network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0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5" grpId="0" build="p"/>
      <p:bldP spid="2" grpId="0" animBg="1"/>
      <p:bldP spid="6" grpId="0" animBg="1"/>
      <p:bldP spid="8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Prepare a golden image</a:t>
            </a:r>
          </a:p>
          <a:p>
            <a:r>
              <a:rPr lang="en-US" dirty="0"/>
              <a:t>Create the infrastructure</a:t>
            </a:r>
          </a:p>
          <a:p>
            <a:r>
              <a:rPr lang="en-US" dirty="0"/>
              <a:t>Initialize the Control Plane</a:t>
            </a:r>
          </a:p>
          <a:p>
            <a:r>
              <a:rPr lang="en-US" dirty="0"/>
              <a:t>Join the other nodes</a:t>
            </a:r>
          </a:p>
          <a:p>
            <a:r>
              <a:rPr lang="en-US" dirty="0"/>
              <a:t>Work with our new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Do It?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5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Manage and Upgrade k8s Cluster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the node unavailable for new work (</a:t>
            </a:r>
            <a:r>
              <a:rPr lang="en-US" b="1" dirty="0"/>
              <a:t>cordon</a:t>
            </a:r>
            <a:r>
              <a:rPr lang="en-US" dirty="0"/>
              <a:t>)</a:t>
            </a:r>
          </a:p>
          <a:p>
            <a:r>
              <a:rPr lang="en-US" dirty="0"/>
              <a:t>Initiate workload migration (</a:t>
            </a:r>
            <a:r>
              <a:rPr lang="en-US" b="1" dirty="0"/>
              <a:t>drain</a:t>
            </a:r>
            <a:r>
              <a:rPr lang="en-US" dirty="0"/>
              <a:t>)</a:t>
            </a:r>
          </a:p>
          <a:p>
            <a:r>
              <a:rPr lang="en-US" dirty="0"/>
              <a:t>All pods are </a:t>
            </a:r>
            <a:r>
              <a:rPr lang="en-US" b="1" dirty="0"/>
              <a:t>evicted</a:t>
            </a:r>
            <a:r>
              <a:rPr lang="en-US" dirty="0"/>
              <a:t> and recreated on other nodes </a:t>
            </a:r>
          </a:p>
          <a:p>
            <a:r>
              <a:rPr lang="en-US" dirty="0"/>
              <a:t>Node is ready for maintenance</a:t>
            </a:r>
          </a:p>
          <a:p>
            <a:r>
              <a:rPr lang="en-US" dirty="0"/>
              <a:t>Declare the node ready for accepting work (</a:t>
            </a:r>
            <a:r>
              <a:rPr lang="en-US" b="1" dirty="0" err="1"/>
              <a:t>uncordon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Maintenance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1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etcd</a:t>
            </a:r>
            <a:r>
              <a:rPr lang="en-US" dirty="0"/>
              <a:t> is the default database for storing the cluster state</a:t>
            </a:r>
          </a:p>
          <a:p>
            <a:r>
              <a:rPr lang="en-US" dirty="0"/>
              <a:t>It runs on the control plane node(s)</a:t>
            </a:r>
          </a:p>
          <a:p>
            <a:r>
              <a:rPr lang="en-US" dirty="0"/>
              <a:t>Use the </a:t>
            </a:r>
            <a:r>
              <a:rPr lang="en-US" b="1" dirty="0" err="1"/>
              <a:t>etcdctl</a:t>
            </a:r>
            <a:r>
              <a:rPr lang="en-US" dirty="0"/>
              <a:t> command to control it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State Backup/Restore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7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391D5-044E-44EE-B8C9-0B00CDDC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plane nodes (one by one)</a:t>
            </a:r>
          </a:p>
          <a:p>
            <a:pPr lvl="1"/>
            <a:r>
              <a:rPr lang="en-US" dirty="0" err="1"/>
              <a:t>kubeadm</a:t>
            </a:r>
            <a:endParaRPr lang="en-US" dirty="0"/>
          </a:p>
          <a:p>
            <a:pPr lvl="1"/>
            <a:r>
              <a:rPr lang="en-US" dirty="0"/>
              <a:t>Upgrade the node</a:t>
            </a:r>
          </a:p>
          <a:p>
            <a:pPr lvl="1"/>
            <a:r>
              <a:rPr lang="en-US" dirty="0"/>
              <a:t>Drain the node</a:t>
            </a:r>
          </a:p>
          <a:p>
            <a:pPr lvl="1"/>
            <a:r>
              <a:rPr lang="en-US" dirty="0"/>
              <a:t>Upgrade the other components</a:t>
            </a:r>
          </a:p>
          <a:p>
            <a:pPr lvl="1"/>
            <a:r>
              <a:rPr lang="en-US" dirty="0" err="1"/>
              <a:t>Uncordon</a:t>
            </a:r>
            <a:r>
              <a:rPr lang="en-US" dirty="0"/>
              <a:t> the node</a:t>
            </a:r>
          </a:p>
          <a:p>
            <a:r>
              <a:rPr lang="en-US" dirty="0"/>
              <a:t>Nodes (one by one)</a:t>
            </a:r>
          </a:p>
          <a:p>
            <a:pPr lvl="1"/>
            <a:r>
              <a:rPr lang="en-US" dirty="0"/>
              <a:t>Same approach as with the control plane nodes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Upgrade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655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Highly-available k8s Cluster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6819A2-668E-4188-BE68-9BB2AC7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(stacked </a:t>
            </a:r>
            <a:r>
              <a:rPr lang="en-US" dirty="0" err="1"/>
              <a:t>etcd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0507E0-4651-4FBA-B424-99F0AF46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62" b="12898"/>
          <a:stretch/>
        </p:blipFill>
        <p:spPr>
          <a:xfrm>
            <a:off x="2286000" y="1494000"/>
            <a:ext cx="7620000" cy="4500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3D406-CE4A-4CAF-AB43-5887EA9E1149}"/>
              </a:ext>
            </a:extLst>
          </p:cNvPr>
          <p:cNvSpPr txBox="1"/>
          <p:nvPr/>
        </p:nvSpPr>
        <p:spPr>
          <a:xfrm>
            <a:off x="1812313" y="6314014"/>
            <a:ext cx="856737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https://kubernetes.io/docs/setup/production-environment/tools/kubeadm/ha-topology/#stacked-etcd-topology</a:t>
            </a:r>
            <a:endParaRPr lang="bg-BG" sz="1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6A286D3-5C15-432A-B500-E740DEA6B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 smtClean="0"/>
              <a:t>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2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286D3-5C15-432A-B500-E740DEA6B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B3224-81E8-4D27-AA8D-B31676FB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(external </a:t>
            </a:r>
            <a:r>
              <a:rPr lang="en-US" dirty="0" err="1"/>
              <a:t>etcd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C1FBA2-F476-4A2B-91CB-4E2C4ABE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208" b="8268"/>
          <a:stretch/>
        </p:blipFill>
        <p:spPr>
          <a:xfrm>
            <a:off x="2286000" y="1404000"/>
            <a:ext cx="7620000" cy="4830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13B1B-43CB-40BE-B9F0-4744A56CE743}"/>
              </a:ext>
            </a:extLst>
          </p:cNvPr>
          <p:cNvSpPr txBox="1"/>
          <p:nvPr/>
        </p:nvSpPr>
        <p:spPr>
          <a:xfrm>
            <a:off x="1812313" y="6314014"/>
            <a:ext cx="8567374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https://kubernetes.io/docs/setup/production-environment/tools/kubeadm/ha-topology/#external-etcd-topology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326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897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/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30141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208347" y="1197015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M1 until 23:59:59 on 07.11.2021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10208347" y="2580262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M2 until 23:59:59 on 14.11.2021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Containerization and Orchestration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Kubernetes Architecture and API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Basic Tools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Basic Objects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Basic Cluster Installation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Manage and Upgrade Kubernetes Cluster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Highly-available Kubernetes Cluster</a:t>
            </a:r>
            <a:endParaRPr lang="en-US" dirty="0">
              <a:ea typeface="Calibri"/>
              <a:cs typeface="Calibri"/>
              <a:sym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semi-hard way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Cluster Installation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2F063A3-6249-4CC4-8338-AB9E63E2D38F}"/>
              </a:ext>
            </a:extLst>
          </p:cNvPr>
          <p:cNvSpPr/>
          <p:nvPr/>
        </p:nvSpPr>
        <p:spPr bwMode="auto">
          <a:xfrm>
            <a:off x="890336" y="1359000"/>
            <a:ext cx="10355179" cy="492881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73D09-31CF-410C-8448-274FC9FFE2B8}"/>
              </a:ext>
            </a:extLst>
          </p:cNvPr>
          <p:cNvGrpSpPr/>
          <p:nvPr/>
        </p:nvGrpSpPr>
        <p:grpSpPr>
          <a:xfrm>
            <a:off x="1063918" y="1515345"/>
            <a:ext cx="2303963" cy="3850105"/>
            <a:chOff x="1963236" y="2053389"/>
            <a:chExt cx="2303963" cy="38501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94CA5-195C-43EF-BF09-08097B1D3405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C9F79-34EC-4889-801A-7BD64EC2EEBE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Plane Node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424C5-CFDD-4904-9937-4F695F4C9F09}"/>
              </a:ext>
            </a:extLst>
          </p:cNvPr>
          <p:cNvGrpSpPr/>
          <p:nvPr/>
        </p:nvGrpSpPr>
        <p:grpSpPr>
          <a:xfrm>
            <a:off x="1324601" y="1747956"/>
            <a:ext cx="2303963" cy="3850105"/>
            <a:chOff x="1963236" y="2053389"/>
            <a:chExt cx="2303963" cy="38501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7A06-0BFB-4659-AB26-8A2BE905D5BA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D89B04-EAF4-46CA-815E-C8ACCB3CCD0A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Plane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5C6AC-2B25-4160-891B-8D60AC2D2EF8}"/>
              </a:ext>
            </a:extLst>
          </p:cNvPr>
          <p:cNvGrpSpPr/>
          <p:nvPr/>
        </p:nvGrpSpPr>
        <p:grpSpPr>
          <a:xfrm>
            <a:off x="1585284" y="1980567"/>
            <a:ext cx="2303963" cy="3850105"/>
            <a:chOff x="1963236" y="2053389"/>
            <a:chExt cx="2303963" cy="38501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201869-52DF-4FDB-9C47-E96166C34E63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995529-5DBF-456B-B307-F50DCAAA7E1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1F49ED-9DB2-4895-B3F1-4AB6DA8EA0E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637ED-47A6-4DDF-B371-C775A851AB85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16A2-314C-4827-9E4F-5214C1096F5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04200C-7FAD-4E3D-85F8-EDDC28F17693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1EE1D-F12A-4BAC-8D2E-036AB212E31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E3F18-E6FB-4DD4-9999-EBF6905253DC}"/>
              </a:ext>
            </a:extLst>
          </p:cNvPr>
          <p:cNvGrpSpPr/>
          <p:nvPr/>
        </p:nvGrpSpPr>
        <p:grpSpPr>
          <a:xfrm>
            <a:off x="4620125" y="1681798"/>
            <a:ext cx="2951749" cy="1758600"/>
            <a:chOff x="5390147" y="1798670"/>
            <a:chExt cx="2951749" cy="1758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4DDC86-EE73-409D-BCC4-1225E6FF5377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9A3F6-1781-4A62-964C-1E883953D0CF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65A11-AAA1-47E3-83D3-7D2572B26FCB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20D798-B706-4564-A515-338F3BBD3752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6B3C4-AB27-4A94-88C9-A0A4E504B9F5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5B53F-3B52-4C35-AEA9-21582B4BAF0D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D35B4-3007-444A-8EA9-AD2E9D8DE465}"/>
              </a:ext>
            </a:extLst>
          </p:cNvPr>
          <p:cNvGrpSpPr/>
          <p:nvPr/>
        </p:nvGrpSpPr>
        <p:grpSpPr>
          <a:xfrm>
            <a:off x="8039018" y="1681798"/>
            <a:ext cx="2951749" cy="1758600"/>
            <a:chOff x="5390147" y="1798670"/>
            <a:chExt cx="2951749" cy="175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DE5DC9-A97F-4C93-9194-BA5F940583A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17548-3467-42DA-A2DE-B89571CD28D5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EB3A6F-3FE3-4029-99D8-B28BD569D464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EC0401-FD0B-438F-887A-B15DF56E93C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941D-246B-46AC-A7D7-FF71988C08A7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2A673D-856E-45F4-862A-6326280AE998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A7F9B-3676-482C-91F1-821EA985D5B8}"/>
              </a:ext>
            </a:extLst>
          </p:cNvPr>
          <p:cNvGrpSpPr/>
          <p:nvPr/>
        </p:nvGrpSpPr>
        <p:grpSpPr>
          <a:xfrm>
            <a:off x="4620125" y="3944366"/>
            <a:ext cx="2951749" cy="1758600"/>
            <a:chOff x="5390147" y="1798670"/>
            <a:chExt cx="2951749" cy="175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E2D256-4A8F-4165-A610-5AAE32393E3C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5FCA84-13DB-47EA-8783-9B60BBB8D829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88636-3B69-46F4-98B0-64E9E6A24737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9ABE4C-8E99-48C1-AC96-51D1EADF4D7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FD7E4C-0A30-48FB-953B-1EA0AB46844A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D3521-0B04-4836-92FE-091FAD73789B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B123-C015-4F3B-B109-756A597E52E8}"/>
              </a:ext>
            </a:extLst>
          </p:cNvPr>
          <p:cNvGrpSpPr/>
          <p:nvPr/>
        </p:nvGrpSpPr>
        <p:grpSpPr>
          <a:xfrm>
            <a:off x="8039018" y="3944366"/>
            <a:ext cx="2951749" cy="1758600"/>
            <a:chOff x="5390147" y="1798670"/>
            <a:chExt cx="2951749" cy="1758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66048-F14F-40ED-848E-8F89994EB2F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BBD714-0FBD-4F47-ADF4-E4257DB91DB2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1BF1EA-8329-4EAF-ABB4-C82DA2BA8F8D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B3569F-B249-4B53-87D3-1855ADD7A4FB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1F5C1F-F578-4DC5-93FB-749DD9D46D44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273AB-BAC4-49CF-9495-616E0D1F6AB4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4186B9-D440-479F-9B15-3DF0AD2B4581}"/>
              </a:ext>
            </a:extLst>
          </p:cNvPr>
          <p:cNvSpPr txBox="1"/>
          <p:nvPr/>
        </p:nvSpPr>
        <p:spPr>
          <a:xfrm>
            <a:off x="0" y="6382641"/>
            <a:ext cx="2986294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Not all components are shown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85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751</Words>
  <Application>Microsoft Office PowerPoint</Application>
  <PresentationFormat>Widescreen</PresentationFormat>
  <Paragraphs>165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Cluster Setup and Management</vt:lpstr>
      <vt:lpstr>Have a Question?</vt:lpstr>
      <vt:lpstr>Homework Progress</vt:lpstr>
      <vt:lpstr>PowerPoint Presentation</vt:lpstr>
      <vt:lpstr>Table of Contents</vt:lpstr>
      <vt:lpstr>This Module (M2)</vt:lpstr>
      <vt:lpstr>Table of Contents</vt:lpstr>
      <vt:lpstr>Basic Cluster Installation</vt:lpstr>
      <vt:lpstr>Architecture Overview *</vt:lpstr>
      <vt:lpstr>What Will We Install? *</vt:lpstr>
      <vt:lpstr>How Will We Do It?</vt:lpstr>
      <vt:lpstr>Practice</vt:lpstr>
      <vt:lpstr>Manage and Upgrade k8s Cluster</vt:lpstr>
      <vt:lpstr>Node Maintenance</vt:lpstr>
      <vt:lpstr>Cluster State Backup/Restore</vt:lpstr>
      <vt:lpstr>Cluster Upgrade</vt:lpstr>
      <vt:lpstr>Practice</vt:lpstr>
      <vt:lpstr>Highly-available k8s Cluster</vt:lpstr>
      <vt:lpstr>Option 1 (stacked etcd)</vt:lpstr>
      <vt:lpstr>Option 2 (external etcd)</vt:lpstr>
      <vt:lpstr>Practice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M2: Cluster Setup and Management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2021-11-09T08:06:50Z</dcterms:modified>
  <cp:category>computer programming;programming;software development;software engineering</cp:category>
</cp:coreProperties>
</file>