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gZUjja7YLxzPnUQWga430SP2QK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2" type="sldNum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/>
          <p:nvPr>
            <p:ph idx="12" type="sldNum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SoftUni -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SoftUni -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5f6a1dc36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5f6a1dc36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85f6a1dc36_0_5:notes"/>
          <p:cNvSpPr txBox="1"/>
          <p:nvPr>
            <p:ph idx="12" type="sldNum"/>
          </p:nvPr>
        </p:nvSpPr>
        <p:spPr>
          <a:xfrm>
            <a:off x="6488999" y="8847000"/>
            <a:ext cx="367500" cy="297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5f6a1dc36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5f6a1dc36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85f6a1dc36_0_12:notes"/>
          <p:cNvSpPr txBox="1"/>
          <p:nvPr>
            <p:ph idx="12" type="sldNum"/>
          </p:nvPr>
        </p:nvSpPr>
        <p:spPr>
          <a:xfrm>
            <a:off x="6488999" y="8847000"/>
            <a:ext cx="367500" cy="297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85f6a1dc36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85f6a1dc36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85f6a1dc36_0_38:notes"/>
          <p:cNvSpPr txBox="1"/>
          <p:nvPr>
            <p:ph idx="12" type="sldNum"/>
          </p:nvPr>
        </p:nvSpPr>
        <p:spPr>
          <a:xfrm>
            <a:off x="6488999" y="8847000"/>
            <a:ext cx="367500" cy="297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5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5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SoftUni -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6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6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SoftUni -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7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7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8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8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hyperlink" Target="https://softuni.org/" TargetMode="External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about.softuni.bg/" TargetMode="Externa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1" Type="http://schemas.openxmlformats.org/officeDocument/2006/relationships/image" Target="../media/image3.png"/><Relationship Id="rId10" Type="http://schemas.openxmlformats.org/officeDocument/2006/relationships/image" Target="../media/image14.png"/><Relationship Id="rId9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13.png"/><Relationship Id="rId7" Type="http://schemas.openxmlformats.org/officeDocument/2006/relationships/image" Target="../media/image5.png"/><Relationship Id="rId8" Type="http://schemas.openxmlformats.org/officeDocument/2006/relationships/image" Target="../media/image2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orum.softuni.bg/" TargetMode="External"/><Relationship Id="rId3" Type="http://schemas.openxmlformats.org/officeDocument/2006/relationships/image" Target="../media/image18.png"/><Relationship Id="rId4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12.png"/><Relationship Id="rId9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hyperlink" Target="https://softuni.org/" TargetMode="External"/><Relationship Id="rId7" Type="http://schemas.openxmlformats.org/officeDocument/2006/relationships/image" Target="../media/image11.png"/><Relationship Id="rId8" Type="http://schemas.openxmlformats.org/officeDocument/2006/relationships/hyperlink" Target="https://softuni.bg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0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logo" id="15" name="Google Shape;1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0"/>
          <p:cNvSpPr txBox="1"/>
          <p:nvPr>
            <p:ph idx="1" type="body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b="1" sz="1798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2" type="body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b="1" sz="1998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oftUni mascot" id="18" name="Google Shape;1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9" name="Google Shape;19;p3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0"/>
          <p:cNvSpPr txBox="1"/>
          <p:nvPr>
            <p:ph idx="3" type="body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b="1" sz="23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0"/>
          <p:cNvSpPr txBox="1"/>
          <p:nvPr>
            <p:ph idx="4" type="body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b="1" sz="27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0"/>
          <p:cNvSpPr/>
          <p:nvPr>
            <p:ph idx="5" type="pic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lvl="0" marR="0" rt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b="0" i="0" sz="3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b="0" i="0" sz="31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b="0" i="0" sz="29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b="0" i="0" sz="27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0"/>
          <p:cNvSpPr txBox="1"/>
          <p:nvPr>
            <p:ph idx="6" type="subTitle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9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39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9"/>
          <p:cNvSpPr txBox="1"/>
          <p:nvPr>
            <p:ph idx="1" type="body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39"/>
          <p:cNvSpPr txBox="1"/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0" name="Google Shape;140;p39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141" name="Google Shape;141;p39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142" name="Google Shape;142;p3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39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39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3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3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" name="Google Shape;147;p3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39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" name="Google Shape;149;p39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" name="Google Shape;150;p39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1" name="Google Shape;151;p39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152" name="Google Shape;152;p3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3" name="Google Shape;153;p3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54" name="Google Shape;154;p39"/>
            <p:cNvCxnSpPr/>
            <p:nvPr/>
          </p:nvCxnSpPr>
          <p:spPr>
            <a:xfrm flipH="1" rot="10800000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5" name="Google Shape;155;p39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6" name="Google Shape;156;p39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157" name="Google Shape;157;p3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p3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0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40"/>
          <p:cNvSpPr txBox="1"/>
          <p:nvPr>
            <p:ph idx="1" type="body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b="1" sz="2398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40"/>
          <p:cNvSpPr txBox="1"/>
          <p:nvPr>
            <p:ph idx="2" type="body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2286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40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64" name="Google Shape;16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40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">
  <p:cSld name="Image and Conte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1"/>
          <p:cNvSpPr txBox="1"/>
          <p:nvPr>
            <p:ph idx="12" type="sldNum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41"/>
          <p:cNvSpPr txBox="1"/>
          <p:nvPr>
            <p:ph idx="1" type="body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41"/>
          <p:cNvSpPr/>
          <p:nvPr>
            <p:ph idx="2" type="pic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marR="0" rt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b="0" i="0" sz="213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b="0" i="0" sz="373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b="0" i="0" sz="31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41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4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1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74" name="Google Shape;174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1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oftUni mascot with laptop" id="27" name="Google Shape;2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9516000" y="3408496"/>
            <a:ext cx="2251057" cy="304443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1"/>
          <p:cNvSpPr txBox="1"/>
          <p:nvPr>
            <p:ph idx="1" type="body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572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  <a:defRPr sz="3600">
                <a:solidFill>
                  <a:schemeClr val="dk1"/>
                </a:solidFill>
              </a:defRPr>
            </a:lvl1pPr>
            <a:lvl2pPr indent="-4445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30" name="Google Shape;3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1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32"/>
          <p:cNvSpPr txBox="1"/>
          <p:nvPr>
            <p:ph idx="1" type="body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36" name="Google Shape;3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32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Slide">
  <p:cSld name="Section Title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3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3"/>
          <p:cNvSpPr txBox="1"/>
          <p:nvPr>
            <p:ph idx="1" type="subTitle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b="0" sz="39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3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b="1" sz="539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Example">
  <p:cSld name="Important Examp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4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34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4"/>
          <p:cNvSpPr txBox="1"/>
          <p:nvPr>
            <p:ph idx="1" type="body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oftware University logo" id="46" name="Google Shape;46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4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8" name="Google Shape;48;p34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49" name="Google Shape;49;p34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0" name="Google Shape;50;p34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34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34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34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34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" name="Google Shape;55;p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4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7" name="Google Shape;57;p34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Google Shape;58;p34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9" name="Google Shape;59;p34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60" name="Google Shape;60;p34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" name="Google Shape;61;p34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62" name="Google Shape;62;p34"/>
            <p:cNvCxnSpPr/>
            <p:nvPr/>
          </p:nvCxnSpPr>
          <p:spPr>
            <a:xfrm flipH="1" rot="10800000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3" name="Google Shape;63;p34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" name="Google Shape;64;p34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65" name="Google Shape;65;p34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6" name="Google Shape;66;p34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Concept">
  <p:cSld name="Important Concep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5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35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5"/>
          <p:cNvSpPr txBox="1"/>
          <p:nvPr>
            <p:ph idx="1" type="body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oftware University logo" id="71" name="Google Shape;7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5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3" name="Google Shape;73;p35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74" name="Google Shape;74;p35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75" name="Google Shape;75;p35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3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3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35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3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0" name="Google Shape;80;p35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2" name="Google Shape;82;p35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35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4" name="Google Shape;84;p35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85" name="Google Shape;85;p3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6" name="Google Shape;86;p3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87" name="Google Shape;87;p35"/>
            <p:cNvCxnSpPr/>
            <p:nvPr/>
          </p:nvCxnSpPr>
          <p:spPr>
            <a:xfrm flipH="1" rot="10800000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8" name="Google Shape;88;p3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" name="Google Shape;89;p35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90" name="Google Shape;90;p3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" name="Google Shape;91;p3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92" name="Google Shape;92;p35"/>
          <p:cNvCxnSpPr>
            <a:stCxn id="76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cap="flat" cmpd="sng" w="38100">
            <a:solidFill>
              <a:srgbClr val="46464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>
  <p:cSld name="Comparison Slid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6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0925" lIns="121850" spcFirstLastPara="1" rIns="12185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6"/>
          <p:cNvSpPr txBox="1"/>
          <p:nvPr>
            <p:ph idx="12" type="sldNum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36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97" name="Google Shape;97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6"/>
          <p:cNvSpPr txBox="1"/>
          <p:nvPr>
            <p:ph idx="1" type="body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2" type="body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6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01" name="Google Shape;10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6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solidFill>
          <a:schemeClr val="lt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7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7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- </a:t>
            </a:r>
            <a:r>
              <a:rPr lang="en-US" sz="1600" u="sng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mascot with open hand" id="106" name="Google Shape;10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37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descr="SoftUni Kids logo" id="108" name="Google Shape;108;p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Foundation logo" id="109" name="Google Shape;109;p3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Digital logo" id="110" name="Google Shape;110;p3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Creative logo" id="111" name="Google Shape;111;p3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Svetlina logo" id="112" name="Google Shape;112;p3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ware University logo" id="113" name="Google Shape;113;p3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4" name="Google Shape;114;p37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" name="Google Shape;115;p37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" name="Google Shape;116;p37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" name="Google Shape;117;p37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37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" name="Google Shape;119;p37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" name="Google Shape;120;p37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" name="Google Shape;121;p37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SoftUni logo" id="122" name="Google Shape;122;p3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37"/>
          <p:cNvSpPr txBox="1"/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Software University logo" id="124" name="Google Shape;124;p3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Slide">
  <p:cSld name="About Slid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8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orum icon" id="127" name="Google Shape;127;p3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 logo" id="128" name="Google Shape;128;p3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29" name="Google Shape;129;p38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Uni mascot" id="130" name="Google Shape;130;p38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8"/>
          <p:cNvSpPr txBox="1"/>
          <p:nvPr>
            <p:ph idx="1" type="body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06273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indent="-4064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38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33" name="Google Shape;133;p3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8"/>
          <p:cNvSpPr txBox="1"/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ftUni Background" id="10" name="Google Shape;10;p29"/>
          <p:cNvPicPr preferRelativeResize="0"/>
          <p:nvPr/>
        </p:nvPicPr>
        <p:blipFill rotWithShape="1">
          <a:blip r:embed="rId1">
            <a:alphaModFix/>
          </a:blip>
          <a:srcRect b="1671" l="0" r="0" t="0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b="0" i="0" sz="33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672" lvl="1" marL="9144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b="0" i="0" sz="31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8972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b="0" i="0" sz="29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272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b="0" i="0" sz="27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3573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827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827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827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827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b="1" i="0" sz="39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docs.unity3d.com/Manual" TargetMode="External"/><Relationship Id="rId4" Type="http://schemas.openxmlformats.org/officeDocument/2006/relationships/hyperlink" Target="https://www.docs.unity3d.com/ScriptReference" TargetMode="External"/><Relationship Id="rId5" Type="http://schemas.openxmlformats.org/officeDocument/2006/relationships/hyperlink" Target="https://unity3d.com/learn/tutorials/module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softuni.bg/" TargetMode="External"/><Relationship Id="rId4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about.softuni.bg/" TargetMode="External"/><Relationship Id="rId4" Type="http://schemas.openxmlformats.org/officeDocument/2006/relationships/hyperlink" Target="https://softuni.org/" TargetMode="External"/><Relationship Id="rId5" Type="http://schemas.openxmlformats.org/officeDocument/2006/relationships/hyperlink" Target="https://softuni.foundation/" TargetMode="External"/><Relationship Id="rId6" Type="http://schemas.openxmlformats.org/officeDocument/2006/relationships/hyperlink" Target="https://www.facebook.com/SoftwareUniversity" TargetMode="External"/><Relationship Id="rId7" Type="http://schemas.openxmlformats.org/officeDocument/2006/relationships/hyperlink" Target="https://forum.softuni.b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unity3d.com/" TargetMode="External"/><Relationship Id="rId4" Type="http://schemas.openxmlformats.org/officeDocument/2006/relationships/hyperlink" Target="https://www.mono.project.com/" TargetMode="External"/><Relationship Id="rId5" Type="http://schemas.openxmlformats.org/officeDocument/2006/relationships/hyperlink" Target="https://www.docs.unity3d.com/Manual/IL2CPP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0.png"/><Relationship Id="rId4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"/>
          <p:cNvSpPr txBox="1"/>
          <p:nvPr>
            <p:ph idx="1" type="body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https://softuni.org</a:t>
            </a:r>
            <a:endParaRPr/>
          </a:p>
        </p:txBody>
      </p:sp>
      <p:sp>
        <p:nvSpPr>
          <p:cNvPr id="183" name="Google Shape;183;p1"/>
          <p:cNvSpPr txBox="1"/>
          <p:nvPr>
            <p:ph idx="2" type="body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184" name="Google Shape;184;p1"/>
          <p:cNvSpPr txBox="1"/>
          <p:nvPr>
            <p:ph idx="3" type="body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sp>
        <p:nvSpPr>
          <p:cNvPr id="185" name="Google Shape;185;p1"/>
          <p:cNvSpPr txBox="1"/>
          <p:nvPr>
            <p:ph idx="4" type="body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186" name="Google Shape;186;p1"/>
          <p:cNvSpPr txBox="1"/>
          <p:nvPr>
            <p:ph idx="6" type="subTitle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/>
              <a:t>Unity Basics</a:t>
            </a:r>
            <a:endParaRPr/>
          </a:p>
        </p:txBody>
      </p:sp>
      <p:sp>
        <p:nvSpPr>
          <p:cNvPr id="187" name="Google Shape;187;p1"/>
          <p:cNvSpPr txBox="1"/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/>
              <a:t>Unity 3D Essentials</a:t>
            </a:r>
            <a:endParaRPr/>
          </a:p>
        </p:txBody>
      </p:sp>
      <p:pic>
        <p:nvPicPr>
          <p:cNvPr descr="Unity Unity3d Transparent &amp; PNG Clipart #1738542 - PNG Images - PNGio" id="188" name="Google Shape;18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082" y="2814418"/>
            <a:ext cx="1797001" cy="179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Lights and Shadows</a:t>
            </a:r>
            <a:endParaRPr/>
          </a:p>
        </p:txBody>
      </p:sp>
      <p:sp>
        <p:nvSpPr>
          <p:cNvPr id="256" name="Google Shape;256;p10"/>
          <p:cNvSpPr txBox="1"/>
          <p:nvPr>
            <p:ph idx="12" type="sldNum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clock&#10;&#10;Description automatically generated" id="257" name="Google Shape;2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998" y="1385091"/>
            <a:ext cx="2592004" cy="2592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11"/>
          <p:cNvSpPr txBox="1"/>
          <p:nvPr>
            <p:ph idx="1" type="body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Lights types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Shadow types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Performance/Baking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Quality Settings</a:t>
            </a:r>
            <a:endParaRPr/>
          </a:p>
        </p:txBody>
      </p:sp>
      <p:sp>
        <p:nvSpPr>
          <p:cNvPr id="264" name="Google Shape;264;p11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Lights and Shadows</a:t>
            </a:r>
            <a:endParaRPr/>
          </a:p>
        </p:txBody>
      </p:sp>
      <p:pic>
        <p:nvPicPr>
          <p:cNvPr descr="http://docs.unity3d.com/uploads/Main/LightInspectorV3.png" id="265" name="Google Shape;26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6000" y="1989000"/>
            <a:ext cx="3555000" cy="3420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Shaders and Materials</a:t>
            </a:r>
            <a:endParaRPr/>
          </a:p>
        </p:txBody>
      </p:sp>
      <p:sp>
        <p:nvSpPr>
          <p:cNvPr id="271" name="Google Shape;271;p12"/>
          <p:cNvSpPr txBox="1"/>
          <p:nvPr>
            <p:ph idx="12" type="sldNum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drawing&#10;&#10;Description automatically generated" id="272" name="Google Shape;27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1952" y="1134000"/>
            <a:ext cx="1628095" cy="16280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273" name="Google Shape;27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4451" y="2762095"/>
            <a:ext cx="1403095" cy="140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13"/>
          <p:cNvSpPr txBox="1"/>
          <p:nvPr>
            <p:ph idx="1" type="body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Shaders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Materials</a:t>
            </a:r>
            <a:endParaRPr/>
          </a:p>
        </p:txBody>
      </p:sp>
      <p:sp>
        <p:nvSpPr>
          <p:cNvPr id="280" name="Google Shape;280;p13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Shaders and Materials</a:t>
            </a:r>
            <a:endParaRPr/>
          </a:p>
        </p:txBody>
      </p:sp>
      <p:pic>
        <p:nvPicPr>
          <p:cNvPr id="281" name="Google Shape;2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6000" y="1269000"/>
            <a:ext cx="4018500" cy="40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Game Objects and Components</a:t>
            </a:r>
            <a:endParaRPr/>
          </a:p>
        </p:txBody>
      </p:sp>
      <p:sp>
        <p:nvSpPr>
          <p:cNvPr id="287" name="Google Shape;287;p14"/>
          <p:cNvSpPr txBox="1"/>
          <p:nvPr>
            <p:ph idx="12" type="sldNum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object, clock, sign&#10;&#10;Description automatically generated" id="288" name="Google Shape;2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1952" y="1404036"/>
            <a:ext cx="2528095" cy="252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What is Game Object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MonoBehaviour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Components</a:t>
            </a:r>
            <a:endParaRPr/>
          </a:p>
          <a:p>
            <a:pPr indent="-144590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Game Objects and Components</a:t>
            </a:r>
            <a:endParaRPr/>
          </a:p>
        </p:txBody>
      </p:sp>
      <p:pic>
        <p:nvPicPr>
          <p:cNvPr id="296" name="Google Shape;2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6000" y="1919949"/>
            <a:ext cx="2921899" cy="394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5421" y="3450527"/>
            <a:ext cx="5968719" cy="10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Scene, Hierarchy and Assets</a:t>
            </a:r>
            <a:endParaRPr/>
          </a:p>
        </p:txBody>
      </p:sp>
      <p:sp>
        <p:nvSpPr>
          <p:cNvPr id="303" name="Google Shape;303;p16"/>
          <p:cNvSpPr txBox="1"/>
          <p:nvPr>
            <p:ph idx="12" type="sldNum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drawing, table, mug&#10;&#10;Description automatically generated" id="304" name="Google Shape;3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25" y="1385091"/>
            <a:ext cx="2438350" cy="2438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305" name="Google Shape;30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6476" y="2169000"/>
            <a:ext cx="1039048" cy="103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17"/>
          <p:cNvSpPr txBox="1"/>
          <p:nvPr>
            <p:ph idx="1" type="body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Parent/Child relation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Scene hierarchy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Assets hierarchy </a:t>
            </a:r>
            <a:endParaRPr/>
          </a:p>
        </p:txBody>
      </p:sp>
      <p:sp>
        <p:nvSpPr>
          <p:cNvPr id="312" name="Google Shape;312;p17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Scene, Hierarchy and Assets</a:t>
            </a:r>
            <a:endParaRPr/>
          </a:p>
        </p:txBody>
      </p:sp>
      <p:pic>
        <p:nvPicPr>
          <p:cNvPr id="313" name="Google Shape;3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000" y="1989000"/>
            <a:ext cx="4275000" cy="4296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Interface</a:t>
            </a:r>
            <a:endParaRPr/>
          </a:p>
        </p:txBody>
      </p:sp>
      <p:sp>
        <p:nvSpPr>
          <p:cNvPr id="319" name="Google Shape;319;p18"/>
          <p:cNvSpPr txBox="1"/>
          <p:nvPr>
            <p:ph idx="12" type="sldNum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drawing&#10;&#10;Description automatically generated" id="320" name="Google Shape;3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952" y="1449000"/>
            <a:ext cx="2438095" cy="243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>
            <p:ph idx="12" type="sldNum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6" name="Google Shape;326;p19"/>
          <p:cNvSpPr txBox="1"/>
          <p:nvPr>
            <p:ph idx="1" type="body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Console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Animation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Animator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Asset Store</a:t>
            </a:r>
            <a:endParaRPr sz="3400"/>
          </a:p>
          <a:p>
            <a:pPr indent="-144590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/>
          </a:p>
        </p:txBody>
      </p:sp>
      <p:sp>
        <p:nvSpPr>
          <p:cNvPr id="327" name="Google Shape;327;p19"/>
          <p:cNvSpPr txBox="1"/>
          <p:nvPr>
            <p:ph idx="2" type="body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Scene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Game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Inspector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Hierarchy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Project</a:t>
            </a:r>
            <a:endParaRPr sz="3400"/>
          </a:p>
        </p:txBody>
      </p:sp>
      <p:sp>
        <p:nvSpPr>
          <p:cNvPr id="328" name="Google Shape;328;p19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Interface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"/>
          <p:cNvSpPr txBox="1"/>
          <p:nvPr>
            <p:ph idx="1" type="body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514041" lvl="0" marL="514041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AutoNum type="arabicPeriod"/>
            </a:pPr>
            <a:r>
              <a:rPr lang="en-US" sz="3400"/>
              <a:t>What is Unity?</a:t>
            </a:r>
            <a:endParaRPr/>
          </a:p>
          <a:p>
            <a:pPr indent="-514041" lvl="0" marL="514041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AutoNum type="arabicPeriod"/>
            </a:pPr>
            <a:r>
              <a:rPr lang="en-US" sz="3400"/>
              <a:t>Coordinate System</a:t>
            </a:r>
            <a:endParaRPr/>
          </a:p>
          <a:p>
            <a:pPr indent="-514041" lvl="0" marL="514041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AutoNum type="arabicPeriod"/>
            </a:pPr>
            <a:r>
              <a:rPr lang="en-US" sz="3400"/>
              <a:t>Cameras</a:t>
            </a:r>
            <a:endParaRPr/>
          </a:p>
          <a:p>
            <a:pPr indent="-514041" lvl="0" marL="514041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AutoNum type="arabicPeriod"/>
            </a:pPr>
            <a:r>
              <a:rPr lang="en-US" sz="3400"/>
              <a:t>Lights, Shadows, Shaders and Materials</a:t>
            </a:r>
            <a:endParaRPr/>
          </a:p>
          <a:p>
            <a:pPr indent="-514041" lvl="0" marL="514041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AutoNum type="arabicPeriod"/>
            </a:pPr>
            <a:r>
              <a:rPr lang="en-US" sz="3400"/>
              <a:t>Game Objects and Components</a:t>
            </a:r>
            <a:endParaRPr/>
          </a:p>
          <a:p>
            <a:pPr indent="-514041" lvl="0" marL="514041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AutoNum type="arabicPeriod"/>
            </a:pPr>
            <a:r>
              <a:rPr lang="en-US" sz="3400"/>
              <a:t>Scene, Hierarchy and Assets</a:t>
            </a:r>
            <a:endParaRPr/>
          </a:p>
          <a:p>
            <a:pPr indent="-514041" lvl="0" marL="514041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AutoNum type="arabicPeriod"/>
            </a:pPr>
            <a:r>
              <a:rPr lang="en-US" sz="3400"/>
              <a:t>Interface</a:t>
            </a:r>
            <a:endParaRPr/>
          </a:p>
          <a:p>
            <a:pPr indent="-514041" lvl="0" marL="514041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AutoNum type="arabicPeriod"/>
            </a:pPr>
            <a:r>
              <a:rPr lang="en-US" sz="3400"/>
              <a:t>MonoBehaviour basics</a:t>
            </a:r>
            <a:endParaRPr/>
          </a:p>
        </p:txBody>
      </p:sp>
      <p:sp>
        <p:nvSpPr>
          <p:cNvPr id="197" name="Google Shape;197;p2"/>
          <p:cNvSpPr txBox="1"/>
          <p:nvPr>
            <p:ph type="title"/>
          </p:nvPr>
        </p:nvSpPr>
        <p:spPr>
          <a:xfrm>
            <a:off x="190405" y="100750"/>
            <a:ext cx="9669213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MonoBehaviour basics</a:t>
            </a:r>
            <a:endParaRPr/>
          </a:p>
        </p:txBody>
      </p:sp>
      <p:sp>
        <p:nvSpPr>
          <p:cNvPr id="334" name="Google Shape;334;p20"/>
          <p:cNvSpPr txBox="1"/>
          <p:nvPr>
            <p:ph idx="12" type="sldNum"/>
          </p:nvPr>
        </p:nvSpPr>
        <p:spPr>
          <a:xfrm>
            <a:off x="11823700" y="646271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335" name="Google Shape;33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976" y="1314000"/>
            <a:ext cx="2614048" cy="2614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1" name="Google Shape;341;p21"/>
          <p:cNvSpPr txBox="1"/>
          <p:nvPr>
            <p:ph idx="1" type="body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FixedUpdate, Update, LateUpdate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Awake and Start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OnEnable and OnDisable</a:t>
            </a:r>
            <a:endParaRPr/>
          </a:p>
        </p:txBody>
      </p:sp>
      <p:sp>
        <p:nvSpPr>
          <p:cNvPr id="342" name="Google Shape;342;p21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MonoBehaviour Basics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p22"/>
          <p:cNvSpPr txBox="1"/>
          <p:nvPr>
            <p:ph idx="1" type="body"/>
          </p:nvPr>
        </p:nvSpPr>
        <p:spPr>
          <a:xfrm>
            <a:off x="1849325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2" lvl="0" marL="360362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Transform</a:t>
            </a:r>
            <a:endParaRPr/>
          </a:p>
          <a:p>
            <a:pPr indent="-366839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Translate() - Transform.Translate(X,Y,Z) - move the GO </a:t>
            </a:r>
            <a:endParaRPr/>
          </a:p>
          <a:p>
            <a:pPr indent="-360362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198"/>
              <a:buChar char="▪"/>
            </a:pPr>
            <a:r>
              <a:rPr lang="en-US"/>
              <a:t>Rotate() - Transform.Rotate(X,Y,Z) - rotate to GO </a:t>
            </a:r>
            <a:endParaRPr/>
          </a:p>
          <a:p>
            <a:pPr indent="-360362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198"/>
              <a:buChar char="▪"/>
            </a:pPr>
            <a:r>
              <a:rPr lang="en-US"/>
              <a:t>LocalScale - Transform.localScale = Vector3.One</a:t>
            </a:r>
            <a:endParaRPr/>
          </a:p>
          <a:p>
            <a:pPr indent="0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2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MonoBehaviour Basics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5f6a1dc36_0_5"/>
          <p:cNvSpPr txBox="1"/>
          <p:nvPr>
            <p:ph idx="12" type="sldNum"/>
          </p:nvPr>
        </p:nvSpPr>
        <p:spPr>
          <a:xfrm>
            <a:off x="11753030" y="6507000"/>
            <a:ext cx="367500" cy="297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g85f6a1dc36_0_5"/>
          <p:cNvSpPr txBox="1"/>
          <p:nvPr>
            <p:ph idx="1" type="body"/>
          </p:nvPr>
        </p:nvSpPr>
        <p:spPr>
          <a:xfrm>
            <a:off x="1673561" y="1121143"/>
            <a:ext cx="10321800" cy="5546700"/>
          </a:xfrm>
          <a:prstGeom prst="rect">
            <a:avLst/>
          </a:prstGeom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60362" lvl="0" marL="360362" rtl="0" algn="l">
              <a:spcBef>
                <a:spcPts val="1200"/>
              </a:spcBef>
              <a:spcAft>
                <a:spcPts val="0"/>
              </a:spcAft>
              <a:buSzPts val="3300"/>
              <a:buChar char="▪"/>
            </a:pPr>
            <a:r>
              <a:rPr lang="en-US"/>
              <a:t>Activate/Deactivate Game Object </a:t>
            </a:r>
            <a:endParaRPr/>
          </a:p>
          <a:p>
            <a:pPr indent="-366839" lvl="1" marL="803275" rtl="0" algn="l">
              <a:spcBef>
                <a:spcPts val="1200"/>
              </a:spcBef>
              <a:spcAft>
                <a:spcPts val="0"/>
              </a:spcAft>
              <a:buSzPts val="3300"/>
              <a:buChar char="▪"/>
            </a:pPr>
            <a:r>
              <a:rPr lang="en-US"/>
              <a:t>FixedUpdate, Update, Late Update won’t be called </a:t>
            </a:r>
            <a:endParaRPr/>
          </a:p>
          <a:p>
            <a:pPr indent="-360362" lvl="0" marL="360362" rtl="0" algn="l">
              <a:spcBef>
                <a:spcPts val="1200"/>
              </a:spcBef>
              <a:spcAft>
                <a:spcPts val="0"/>
              </a:spcAft>
              <a:buSzPts val="3300"/>
              <a:buChar char="▪"/>
            </a:pPr>
            <a:r>
              <a:rPr lang="en-US"/>
              <a:t>Destroy </a:t>
            </a:r>
            <a:endParaRPr/>
          </a:p>
          <a:p>
            <a:pPr indent="-366839" lvl="1" marL="803275" rtl="0" algn="l">
              <a:spcBef>
                <a:spcPts val="1200"/>
              </a:spcBef>
              <a:spcAft>
                <a:spcPts val="0"/>
              </a:spcAft>
              <a:buSzPts val="3300"/>
              <a:buChar char="▪"/>
            </a:pPr>
            <a:r>
              <a:rPr lang="en-US"/>
              <a:t>Removes it from the scene </a:t>
            </a:r>
            <a:endParaRPr/>
          </a:p>
          <a:p>
            <a:pPr indent="-360362" lvl="1" marL="803275" rtl="0" algn="l">
              <a:spcBef>
                <a:spcPts val="1200"/>
              </a:spcBef>
              <a:spcAft>
                <a:spcPts val="0"/>
              </a:spcAft>
              <a:buSzPts val="3198"/>
              <a:buChar char="▪"/>
            </a:pPr>
            <a:r>
              <a:rPr lang="en-US"/>
              <a:t>OnDestroy callback gets called</a:t>
            </a:r>
            <a:endParaRPr/>
          </a:p>
          <a:p>
            <a:pPr indent="-360362" lvl="0" marL="360362" rtl="0" algn="l">
              <a:spcBef>
                <a:spcPts val="1200"/>
              </a:spcBef>
              <a:spcAft>
                <a:spcPts val="0"/>
              </a:spcAft>
              <a:buSzPts val="3300"/>
              <a:buChar char="▪"/>
            </a:pPr>
            <a:r>
              <a:rPr lang="en-US"/>
              <a:t>Capture Input </a:t>
            </a:r>
            <a:endParaRPr/>
          </a:p>
          <a:p>
            <a:pPr indent="-366839" lvl="1" marL="803275" rtl="0" algn="l">
              <a:spcBef>
                <a:spcPts val="1200"/>
              </a:spcBef>
              <a:spcAft>
                <a:spcPts val="0"/>
              </a:spcAft>
              <a:buSzPts val="3300"/>
              <a:buChar char="▪"/>
            </a:pPr>
            <a:r>
              <a:rPr lang="en-US" sz="3398"/>
              <a:t>Input.GetKey(KeyCode.A)</a:t>
            </a:r>
            <a:endParaRPr sz="3398"/>
          </a:p>
          <a:p>
            <a:pPr indent="-360362" lvl="1" marL="803275" rtl="0" algn="l">
              <a:spcBef>
                <a:spcPts val="1200"/>
              </a:spcBef>
              <a:spcAft>
                <a:spcPts val="0"/>
              </a:spcAft>
              <a:buSzPts val="3198"/>
              <a:buChar char="▪"/>
            </a:pPr>
            <a:r>
              <a:rPr lang="en-US"/>
              <a:t>KeyCode - enum for different keys</a:t>
            </a:r>
            <a:endParaRPr/>
          </a:p>
        </p:txBody>
      </p:sp>
      <p:sp>
        <p:nvSpPr>
          <p:cNvPr id="357" name="Google Shape;357;g85f6a1dc36_0_5"/>
          <p:cNvSpPr txBox="1"/>
          <p:nvPr>
            <p:ph type="title"/>
          </p:nvPr>
        </p:nvSpPr>
        <p:spPr>
          <a:xfrm>
            <a:off x="1296957" y="100750"/>
            <a:ext cx="86256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MonoBehaviour Basics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3"/>
          <p:cNvSpPr txBox="1"/>
          <p:nvPr>
            <p:ph idx="1" type="subTitle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Lab</a:t>
            </a:r>
            <a:endParaRPr/>
          </a:p>
        </p:txBody>
      </p:sp>
      <p:sp>
        <p:nvSpPr>
          <p:cNvPr id="363" name="Google Shape;363;p23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Our First Game</a:t>
            </a:r>
            <a:endParaRPr/>
          </a:p>
        </p:txBody>
      </p:sp>
      <p:sp>
        <p:nvSpPr>
          <p:cNvPr id="364" name="Google Shape;364;p23"/>
          <p:cNvSpPr txBox="1"/>
          <p:nvPr>
            <p:ph idx="12" type="sldNum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graphics, drawing&#10;&#10;Description automatically generated" id="365" name="Google Shape;36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7111" y="1224000"/>
            <a:ext cx="2417777" cy="2417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5f6a1dc36_0_12"/>
          <p:cNvSpPr txBox="1"/>
          <p:nvPr>
            <p:ph idx="12" type="sldNum"/>
          </p:nvPr>
        </p:nvSpPr>
        <p:spPr>
          <a:xfrm>
            <a:off x="11753030" y="6507000"/>
            <a:ext cx="367500" cy="297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2" name="Google Shape;372;g85f6a1dc36_0_12"/>
          <p:cNvSpPr txBox="1"/>
          <p:nvPr>
            <p:ph idx="1" type="body"/>
          </p:nvPr>
        </p:nvSpPr>
        <p:spPr>
          <a:xfrm>
            <a:off x="621225" y="2141275"/>
            <a:ext cx="10949400" cy="4479900"/>
          </a:xfrm>
          <a:prstGeom prst="rect">
            <a:avLst/>
          </a:prstGeom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// Update is called once per frame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void LateUpdate ()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if (sphere != null)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this.transform.LookAt(sphere);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if (Vector3.Distance(this.transform.position, sphere.position) &gt; minDistance)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	this.transform.Translate(0f, 0f, followSpeed * Time.deltaTime);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}</a:t>
            </a:r>
            <a:endParaRPr sz="1800"/>
          </a:p>
        </p:txBody>
      </p:sp>
      <p:sp>
        <p:nvSpPr>
          <p:cNvPr id="373" name="Google Shape;373;g85f6a1dc36_0_12"/>
          <p:cNvSpPr txBox="1"/>
          <p:nvPr>
            <p:ph type="title"/>
          </p:nvPr>
        </p:nvSpPr>
        <p:spPr>
          <a:xfrm>
            <a:off x="190406" y="100750"/>
            <a:ext cx="97155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First Game</a:t>
            </a:r>
            <a:endParaRPr/>
          </a:p>
        </p:txBody>
      </p:sp>
      <p:sp>
        <p:nvSpPr>
          <p:cNvPr id="374" name="Google Shape;374;g85f6a1dc36_0_12"/>
          <p:cNvSpPr txBox="1"/>
          <p:nvPr>
            <p:ph idx="2" type="body"/>
          </p:nvPr>
        </p:nvSpPr>
        <p:spPr>
          <a:xfrm>
            <a:off x="190500" y="1196126"/>
            <a:ext cx="11811000" cy="882600"/>
          </a:xfrm>
          <a:prstGeom prst="rect">
            <a:avLst/>
          </a:prstGeom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44372" lvl="0" marL="457200" rtl="0" algn="l">
              <a:spcBef>
                <a:spcPts val="600"/>
              </a:spcBef>
              <a:spcAft>
                <a:spcPts val="0"/>
              </a:spcAft>
              <a:buSzPts val="3398"/>
              <a:buChar char="-"/>
            </a:pPr>
            <a:r>
              <a:rPr lang="en-US"/>
              <a:t>How to follow an object based on distance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5f6a1dc36_0_38"/>
          <p:cNvSpPr txBox="1"/>
          <p:nvPr>
            <p:ph idx="12" type="sldNum"/>
          </p:nvPr>
        </p:nvSpPr>
        <p:spPr>
          <a:xfrm>
            <a:off x="11753030" y="6507000"/>
            <a:ext cx="367500" cy="297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1" name="Google Shape;381;g85f6a1dc36_0_38"/>
          <p:cNvSpPr txBox="1"/>
          <p:nvPr>
            <p:ph idx="1" type="body"/>
          </p:nvPr>
        </p:nvSpPr>
        <p:spPr>
          <a:xfrm>
            <a:off x="621225" y="2141275"/>
            <a:ext cx="10949400" cy="3591900"/>
          </a:xfrm>
          <a:prstGeom prst="rect">
            <a:avLst/>
          </a:prstGeom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void Update ()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if (Input.GetKey(KeyCode.UpArrow))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this.transform.Translate(0f, 0f, speed * Time.deltaTime);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else if (Input.GetKey(KeyCode.DownArrow))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this.transform.Translate(0f, 0f, speed * -1 * Time.deltaTime);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2" name="Google Shape;382;g85f6a1dc36_0_38"/>
          <p:cNvSpPr txBox="1"/>
          <p:nvPr>
            <p:ph type="title"/>
          </p:nvPr>
        </p:nvSpPr>
        <p:spPr>
          <a:xfrm>
            <a:off x="190406" y="100750"/>
            <a:ext cx="97155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First Game</a:t>
            </a:r>
            <a:endParaRPr/>
          </a:p>
        </p:txBody>
      </p:sp>
      <p:sp>
        <p:nvSpPr>
          <p:cNvPr id="383" name="Google Shape;383;g85f6a1dc36_0_38"/>
          <p:cNvSpPr txBox="1"/>
          <p:nvPr>
            <p:ph idx="2" type="body"/>
          </p:nvPr>
        </p:nvSpPr>
        <p:spPr>
          <a:xfrm>
            <a:off x="190500" y="1196126"/>
            <a:ext cx="11811000" cy="882600"/>
          </a:xfrm>
          <a:prstGeom prst="rect">
            <a:avLst/>
          </a:prstGeom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44372" lvl="0" marL="457200" rtl="0" algn="l">
              <a:spcBef>
                <a:spcPts val="600"/>
              </a:spcBef>
              <a:spcAft>
                <a:spcPts val="0"/>
              </a:spcAft>
              <a:buSzPts val="3398"/>
              <a:buChar char="-"/>
            </a:pPr>
            <a:r>
              <a:rPr lang="en-US"/>
              <a:t>How to move an object via keyboard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"/>
          <p:cNvSpPr txBox="1"/>
          <p:nvPr>
            <p:ph idx="1" type="body"/>
          </p:nvPr>
        </p:nvSpPr>
        <p:spPr>
          <a:xfrm>
            <a:off x="2041766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http://www.docs.unity3d.com/Manual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https://www.docs.unity3d.com/ScriptReference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https://unity3d.com/learn/tutorials/modules</a:t>
            </a:r>
            <a:endParaRPr/>
          </a:p>
        </p:txBody>
      </p:sp>
      <p:sp>
        <p:nvSpPr>
          <p:cNvPr id="389" name="Google Shape;389;p24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Useful Links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5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7" name="Google Shape;397;p25"/>
          <p:cNvGrpSpPr/>
          <p:nvPr/>
        </p:nvGrpSpPr>
        <p:grpSpPr>
          <a:xfrm>
            <a:off x="190403" y="1294337"/>
            <a:ext cx="9190598" cy="5394328"/>
            <a:chOff x="472011" y="1508786"/>
            <a:chExt cx="3799787" cy="4865561"/>
          </a:xfrm>
        </p:grpSpPr>
        <p:sp>
          <p:nvSpPr>
            <p:cNvPr id="398" name="Google Shape;398;p25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fmla="val 3968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fmla="val 50000" name="adj"/>
              </a:avLst>
            </a:prstGeom>
            <a:solidFill>
              <a:schemeClr val="lt2">
                <a:alpha val="40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5"/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1" name="Google Shape;4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5"/>
          <p:cNvSpPr txBox="1"/>
          <p:nvPr>
            <p:ph idx="1" type="body"/>
          </p:nvPr>
        </p:nvSpPr>
        <p:spPr>
          <a:xfrm>
            <a:off x="650480" y="1583461"/>
            <a:ext cx="8548875" cy="468107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514350" lvl="0" marL="51435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45"/>
              <a:buFont typeface="Noto Sans Symbols"/>
              <a:buChar char="▪"/>
            </a:pPr>
            <a:r>
              <a:rPr b="0" i="0" lang="en-US" sz="3145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What is Unity?</a:t>
            </a:r>
            <a:endParaRPr/>
          </a:p>
          <a:p>
            <a:pPr indent="-514350" lvl="0" marL="51435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45"/>
              <a:buFont typeface="Noto Sans Symbols"/>
              <a:buChar char="▪"/>
            </a:pPr>
            <a:r>
              <a:rPr b="0" i="0" lang="en-US" sz="3145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Coordinate System</a:t>
            </a:r>
            <a:endParaRPr/>
          </a:p>
          <a:p>
            <a:pPr indent="-514350" lvl="0" marL="51435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45"/>
              <a:buFont typeface="Noto Sans Symbols"/>
              <a:buChar char="▪"/>
            </a:pPr>
            <a:r>
              <a:rPr b="0" i="0" lang="en-US" sz="3145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Cameras</a:t>
            </a:r>
            <a:endParaRPr/>
          </a:p>
          <a:p>
            <a:pPr indent="-514350" lvl="0" marL="51435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45"/>
              <a:buFont typeface="Noto Sans Symbols"/>
              <a:buChar char="▪"/>
            </a:pPr>
            <a:r>
              <a:rPr b="0" i="0" lang="en-US" sz="3145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Lights, Shadows, Shaders and Materials</a:t>
            </a:r>
            <a:endParaRPr/>
          </a:p>
          <a:p>
            <a:pPr indent="-514350" lvl="0" marL="51435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45"/>
              <a:buFont typeface="Noto Sans Symbols"/>
              <a:buChar char="▪"/>
            </a:pPr>
            <a:r>
              <a:rPr b="0" i="0" lang="en-US" sz="3145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Game Objects and Components</a:t>
            </a:r>
            <a:endParaRPr/>
          </a:p>
          <a:p>
            <a:pPr indent="-514350" lvl="0" marL="51435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45"/>
              <a:buFont typeface="Noto Sans Symbols"/>
              <a:buChar char="▪"/>
            </a:pPr>
            <a:r>
              <a:rPr b="0" i="0" lang="en-US" sz="3145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Scene, Hierarchy and Assets</a:t>
            </a:r>
            <a:endParaRPr/>
          </a:p>
          <a:p>
            <a:pPr indent="-514350" lvl="0" marL="51435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45"/>
              <a:buFont typeface="Noto Sans Symbols"/>
              <a:buChar char="▪"/>
            </a:pPr>
            <a:r>
              <a:rPr b="0" i="0" lang="en-US" sz="3145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  <a:endParaRPr/>
          </a:p>
          <a:p>
            <a:pPr indent="-514350" lvl="0" marL="51435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45"/>
              <a:buFont typeface="Noto Sans Symbols"/>
              <a:buChar char="▪"/>
            </a:pPr>
            <a:r>
              <a:rPr b="0" i="0" lang="en-US" sz="3145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MonoBehaviour basics</a:t>
            </a:r>
            <a:endParaRPr/>
          </a:p>
        </p:txBody>
      </p:sp>
      <p:sp>
        <p:nvSpPr>
          <p:cNvPr id="403" name="Google Shape;403;p25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6"/>
          <p:cNvSpPr txBox="1"/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8800"/>
              <a:buFont typeface="Calibri"/>
              <a:buNone/>
            </a:pPr>
            <a:r>
              <a:rPr lang="en-US" sz="8800">
                <a:solidFill>
                  <a:srgbClr val="234465"/>
                </a:solidFill>
              </a:rPr>
              <a:t>Questions?</a:t>
            </a:r>
            <a:endParaRPr sz="8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"/>
          <p:cNvSpPr txBox="1"/>
          <p:nvPr>
            <p:ph idx="1" type="body"/>
          </p:nvPr>
        </p:nvSpPr>
        <p:spPr>
          <a:xfrm>
            <a:off x="190402" y="1404000"/>
            <a:ext cx="11818096" cy="532089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500"/>
              <a:buNone/>
            </a:pPr>
            <a:r>
              <a:rPr b="1" lang="en-US" sz="11500">
                <a:solidFill>
                  <a:schemeClr val="lt1"/>
                </a:solidFill>
              </a:rPr>
              <a:t>sli.do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</a:pPr>
            <a:r>
              <a:rPr b="1" lang="en-US" sz="11500"/>
              <a:t>#Unity-3D</a:t>
            </a:r>
            <a:endParaRPr b="1" sz="11500"/>
          </a:p>
        </p:txBody>
      </p:sp>
      <p:sp>
        <p:nvSpPr>
          <p:cNvPr id="206" name="Google Shape;206;p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Have a Question?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7"/>
          <p:cNvSpPr txBox="1"/>
          <p:nvPr>
            <p:ph idx="1" type="body"/>
          </p:nvPr>
        </p:nvSpPr>
        <p:spPr>
          <a:xfrm>
            <a:off x="190402" y="1269001"/>
            <a:ext cx="11818096" cy="545589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b="1" lang="en-US"/>
              <a:t>copyrighted content</a:t>
            </a:r>
            <a:endParaRPr/>
          </a:p>
          <a:p>
            <a:pPr indent="-360363" lvl="0" marL="360363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indent="-360363" lvl="0" marL="360363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https://about.softuni.bg</a:t>
            </a:r>
            <a:endParaRPr/>
          </a:p>
          <a:p>
            <a:pPr indent="-360363" lvl="0" marL="360363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pic>
        <p:nvPicPr>
          <p:cNvPr descr="License" id="419" name="Google Shape;41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7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8"/>
          <p:cNvSpPr txBox="1"/>
          <p:nvPr>
            <p:ph idx="4294967295" type="body"/>
          </p:nvPr>
        </p:nvSpPr>
        <p:spPr>
          <a:xfrm>
            <a:off x="190404" y="1179000"/>
            <a:ext cx="8695596" cy="54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about.softuni.bg</a:t>
            </a:r>
            <a:r>
              <a:rPr lang="en-US" sz="3000"/>
              <a:t>, </a:t>
            </a:r>
            <a:r>
              <a:rPr lang="en-US" sz="3000" u="sng">
                <a:solidFill>
                  <a:schemeClr val="hlink"/>
                </a:solidFill>
                <a:hlinkClick r:id="rId4"/>
              </a:rPr>
              <a:t>softuni.org</a:t>
            </a:r>
            <a:r>
              <a:rPr lang="en-US" sz="3000"/>
              <a:t> </a:t>
            </a:r>
            <a:endParaRPr/>
          </a:p>
          <a:p>
            <a:pPr indent="-360363" lvl="0" marL="3603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softuni.foundation</a:t>
            </a:r>
            <a:endParaRPr sz="3000"/>
          </a:p>
          <a:p>
            <a:pPr indent="-360363" lvl="0" marL="3603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@ Facebook</a:t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facebook.com/SoftwareUniversity</a:t>
            </a:r>
            <a:endParaRPr sz="3000"/>
          </a:p>
          <a:p>
            <a:pPr indent="-360363" lvl="0" marL="3603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Forums</a:t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7"/>
              </a:rPr>
              <a:t>forum.softuni.bg</a:t>
            </a:r>
            <a:endParaRPr sz="3000"/>
          </a:p>
        </p:txBody>
      </p:sp>
      <p:sp>
        <p:nvSpPr>
          <p:cNvPr id="429" name="Google Shape;429;p28"/>
          <p:cNvSpPr txBox="1"/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What is Unity?</a:t>
            </a:r>
            <a:endParaRPr/>
          </a:p>
        </p:txBody>
      </p:sp>
      <p:sp>
        <p:nvSpPr>
          <p:cNvPr id="212" name="Google Shape;212;p4"/>
          <p:cNvSpPr txBox="1"/>
          <p:nvPr>
            <p:ph idx="12" type="sldNum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ity Icon - Free Download, PNG and Vector" id="213" name="Google Shape;2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6000" y="1134000"/>
            <a:ext cx="2835000" cy="28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"/>
          <p:cNvSpPr txBox="1"/>
          <p:nvPr>
            <p:ph idx="1" type="body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Multi-platform Game Engine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https://www.unity3d.com</a:t>
            </a:r>
            <a:r>
              <a:rPr lang="en-US"/>
              <a:t>)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Supported Languages - C# (+ JS and Boo in the past)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Backend</a:t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Mono (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https://www.mono.project.com</a:t>
            </a:r>
            <a:r>
              <a:rPr lang="en-US"/>
              <a:t>)</a:t>
            </a:r>
            <a:endParaRPr/>
          </a:p>
          <a:p>
            <a:pPr indent="-360362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IL2CPP (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https://www.docs.unity3d.com/Manual/IL2CPP.html</a:t>
            </a:r>
            <a:r>
              <a:rPr lang="en-US"/>
              <a:t>)</a:t>
            </a:r>
            <a:endParaRPr/>
          </a:p>
          <a:p>
            <a:pPr indent="-360362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398"/>
              <a:buChar char="▪"/>
            </a:pPr>
            <a:r>
              <a:rPr lang="en-US"/>
              <a:t>Unity 3D version used - 2019.3</a:t>
            </a:r>
            <a:endParaRPr/>
          </a:p>
          <a:p>
            <a:pPr indent="-360362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198"/>
              <a:buChar char="▪"/>
            </a:pPr>
            <a:r>
              <a:rPr lang="en-US"/>
              <a:t>Link - unityhub://2019.3.13f1/d4ddf0d95db9</a:t>
            </a:r>
            <a:endParaRPr/>
          </a:p>
          <a:p>
            <a:pPr indent="-360362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398"/>
              <a:buChar char="▪"/>
            </a:pPr>
            <a:r>
              <a:rPr lang="en-US"/>
              <a:t>What is Unity Hub?</a:t>
            </a:r>
            <a:endParaRPr/>
          </a:p>
        </p:txBody>
      </p:sp>
      <p:sp>
        <p:nvSpPr>
          <p:cNvPr id="219" name="Google Shape;219;p5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What is Unity 3D?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Coordinate System</a:t>
            </a:r>
            <a:endParaRPr/>
          </a:p>
        </p:txBody>
      </p:sp>
      <p:sp>
        <p:nvSpPr>
          <p:cNvPr id="225" name="Google Shape;225;p6"/>
          <p:cNvSpPr txBox="1"/>
          <p:nvPr>
            <p:ph idx="12" type="sldNum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drawing&#10;&#10;Description automatically generated" id="226" name="Google Shape;2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4452" y="1179000"/>
            <a:ext cx="3023095" cy="302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7"/>
          <p:cNvSpPr txBox="1"/>
          <p:nvPr>
            <p:ph idx="1" type="body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Cartesian coordinate system (Vector 3)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Local and world position (child/parent)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Rotation (Euler/Quaternion)</a:t>
            </a:r>
            <a:endParaRPr/>
          </a:p>
        </p:txBody>
      </p:sp>
      <p:sp>
        <p:nvSpPr>
          <p:cNvPr id="233" name="Google Shape;233;p7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Coordinate System</a:t>
            </a:r>
            <a:endParaRPr/>
          </a:p>
        </p:txBody>
      </p:sp>
      <p:pic>
        <p:nvPicPr>
          <p:cNvPr id="234" name="Google Shape;2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1000" y="2754000"/>
            <a:ext cx="3101361" cy="32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Cameras</a:t>
            </a:r>
            <a:endParaRPr/>
          </a:p>
        </p:txBody>
      </p:sp>
      <p:sp>
        <p:nvSpPr>
          <p:cNvPr id="240" name="Google Shape;240;p8"/>
          <p:cNvSpPr txBox="1"/>
          <p:nvPr>
            <p:ph idx="12" type="sldNum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sign&#10;&#10;Description automatically generated" id="241" name="Google Shape;2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8500" y="990160"/>
            <a:ext cx="1575000" cy="157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242" name="Google Shape;24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8976" y="2678167"/>
            <a:ext cx="1354047" cy="1354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9"/>
          <p:cNvSpPr txBox="1"/>
          <p:nvPr>
            <p:ph idx="1" type="body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Defines what player see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Properties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Multiple cameras</a:t>
            </a:r>
            <a:endParaRPr/>
          </a:p>
        </p:txBody>
      </p:sp>
      <p:sp>
        <p:nvSpPr>
          <p:cNvPr id="249" name="Google Shape;249;p9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Cameras</a:t>
            </a:r>
            <a:endParaRPr/>
          </a:p>
        </p:txBody>
      </p:sp>
      <p:pic>
        <p:nvPicPr>
          <p:cNvPr id="250" name="Google Shape;2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6000" y="1989000"/>
            <a:ext cx="5095855" cy="414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2018-05-23T13:08:44Z</dcterms:created>
  <dc:creator>Software University</dc:creator>
</cp:coreProperties>
</file>