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  <p:sldMasterId id="2147483696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 snapToGrid="0">
      <p:cViewPr varScale="1">
        <p:scale>
          <a:sx n="110" d="100"/>
          <a:sy n="110" d="100"/>
        </p:scale>
        <p:origin x="1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85e0204e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85e0204e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85e0204e7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885e0204e7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85e0204e7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85e0204e7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9a0461a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g89a0461a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85e0204e7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85e0204e7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85e0204e7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85e0204e7_0_9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g885e0204e7_0_965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85e0204e7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885e0204e7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9a0461a0f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g89a0461a0f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9a0461a0f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89a0461a0f_0_5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g89a0461a0f_0_51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89a0461a0f_0_510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89a0461a0f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g89a0461a0f_0_7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g89a0461a0f_0_786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89a0461a0f_0_78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89a0461a0f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g89a0461a0f_0_7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g89a0461a0f_0_79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g89a0461a0f_0_79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85e0204e7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g885e0204e7_0_26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885e0204e7_0_262:notes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885e0204e7_0_262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89a0461a0f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g89a0461a0f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89a0461a0f_0_801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89a0461a0f_0_80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85e0204e7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g885e0204e7_0_5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g885e0204e7_0_511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885e0204e7_0_51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85e0204e7_0_6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1" name="Google Shape;521;g885e0204e7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85e0204e7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85e0204e7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85e0204e7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85e0204e7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85e0204e7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85e0204e7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85e0204e7_0_9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g885e0204e7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85e0204e7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85e0204e7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3345" y="3888000"/>
            <a:ext cx="2813654" cy="97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531379" y="45981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sz="1300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6531379" y="4317471"/>
            <a:ext cx="22134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sz="1500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636693" y="1957233"/>
            <a:ext cx="2091670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4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5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6"/>
          </p:nvPr>
        </p:nvSpPr>
        <p:spPr>
          <a:xfrm>
            <a:off x="415636" y="943704"/>
            <a:ext cx="83127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marR="0" lvl="0" indent="-22860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>
            <a:endParaRPr/>
          </a:p>
        </p:txBody>
      </p:sp>
      <p:sp>
        <p:nvSpPr>
          <p:cNvPr id="161" name="Google Shape;161;p16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lang="en" sz="15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lang="en" sz="15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lang="en" sz="9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lang="en" sz="11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lang="en" sz="18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lang="en" sz="11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lang="en" sz="9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lang="en" sz="11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 rot="-650216">
            <a:off x="2039493" y="2479499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lang="en" sz="5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5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632285">
            <a:off x="378251" y="1513506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8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147575" y="1028703"/>
            <a:ext cx="6786900" cy="3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4000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marL="914400" lvl="1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8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3239802" y="650813"/>
            <a:ext cx="2664600" cy="266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1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8814772" y="48465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2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0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2802" y="897094"/>
            <a:ext cx="8863500" cy="4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3725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1000" rIns="108000" bIns="81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body" idx="2"/>
          </p:nvPr>
        </p:nvSpPr>
        <p:spPr>
          <a:xfrm>
            <a:off x="142876" y="897094"/>
            <a:ext cx="8858400" cy="41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438882" y="840857"/>
            <a:ext cx="85578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marL="1371600" lvl="2" indent="-3683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marL="1828800" lvl="3" indent="-3619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marL="2286000" lvl="4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438882" y="75563"/>
            <a:ext cx="85578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rot="10800000" flipH="1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sldNum" idx="12"/>
          </p:nvPr>
        </p:nvSpPr>
        <p:spPr>
          <a:xfrm>
            <a:off x="8814772" y="48330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body" idx="1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>
            <a:spLocks noGrp="1"/>
          </p:cNvSpPr>
          <p:nvPr>
            <p:ph type="pic" idx="2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sz="41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R="0"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2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marL="457200" marR="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sz="21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24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0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sz="17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5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00" tIns="27000" rIns="81000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00" tIns="27000" rIns="81000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7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sz="1300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body" idx="2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sz="1500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58" name="Google Shape;258;p27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>
            <a:spLocks noGrp="1"/>
          </p:cNvSpPr>
          <p:nvPr>
            <p:ph type="body" idx="3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4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27"/>
          <p:cNvSpPr>
            <a:spLocks noGrp="1"/>
          </p:cNvSpPr>
          <p:nvPr>
            <p:ph type="pic" idx="5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subTitle" idx="6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lvl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8"/>
          <p:cNvSpPr txBox="1">
            <a:spLocks noGrp="1"/>
          </p:cNvSpPr>
          <p:nvPr>
            <p:ph type="body" idx="1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marL="1371600" lvl="2" indent="-3683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marL="1828800" lvl="3" indent="-3619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marL="2286000" lvl="4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1" name="Google Shape;31;p4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34" name="Google Shape;34;p4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" name="Google Shape;40;p4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" name="Google Shape;42;p4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4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4" name="Google Shape;44;p4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5" name="Google Shape;45;p4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" name="Google Shape;46;p4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7" name="Google Shape;47;p4"/>
            <p:cNvCxnSpPr/>
            <p:nvPr/>
          </p:nvCxnSpPr>
          <p:spPr>
            <a:xfrm rot="10800000" flipH="1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" name="Google Shape;48;p4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49;p4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0" name="Google Shape;50;p4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" name="Google Shape;51;p4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2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3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6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p36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>
            <a:spLocks noGrp="1"/>
          </p:cNvSpPr>
          <p:nvPr>
            <p:ph type="body" idx="1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marR="0" lvl="0" indent="-228600" algn="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37"/>
          <p:cNvSpPr txBox="1">
            <a:spLocks noGrp="1"/>
          </p:cNvSpPr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>
            <a:endParaRPr/>
          </a:p>
        </p:txBody>
      </p:sp>
      <p:sp>
        <p:nvSpPr>
          <p:cNvPr id="322" name="Google Shape;322;p37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lang="en" sz="15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7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lang="en" sz="15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lang="en" sz="9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lang="en" sz="11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lang="en" sz="18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7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lang="en" sz="11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lang="en" sz="9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lang="en" sz="11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lang="en" sz="5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5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7" name="Google Shape;337;p39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9"/>
          <p:cNvSpPr txBox="1">
            <a:spLocks noGrp="1"/>
          </p:cNvSpPr>
          <p:nvPr>
            <p:ph type="body" idx="1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4000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marL="914400" lvl="1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39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9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1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40"/>
          <p:cNvSpPr txBox="1">
            <a:spLocks noGrp="1"/>
          </p:cNvSpPr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1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1"/>
          <p:cNvSpPr txBox="1">
            <a:spLocks noGrp="1"/>
          </p:cNvSpPr>
          <p:nvPr>
            <p:ph type="body" idx="1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50" name="Google Shape;350;p4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1"/>
          <p:cNvSpPr txBox="1">
            <a:spLocks noGrp="1"/>
          </p:cNvSpPr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52" name="Google Shape;352;p41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353" name="Google Shape;353;p41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54" name="Google Shape;354;p41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41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41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41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41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Google Shape;359;p41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02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41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" name="Google Shape;362;p41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63" name="Google Shape;363;p41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364" name="Google Shape;364;p41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41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66" name="Google Shape;366;p41"/>
            <p:cNvCxnSpPr/>
            <p:nvPr/>
          </p:nvCxnSpPr>
          <p:spPr>
            <a:xfrm rot="10800000" flipH="1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7" name="Google Shape;367;p41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oogle Shape;368;p41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369" name="Google Shape;369;p41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41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marL="1371600" lvl="2" indent="-3683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marL="1828800" lvl="3" indent="-3619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marL="2286000" lvl="4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56" name="Google Shape;56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59" name="Google Shape;59;p5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" name="Google Shape;65;p5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8627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67;p5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5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" name="Google Shape;69;p5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70" name="Google Shape;70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" name="Google Shape;71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2" name="Google Shape;72;p5"/>
            <p:cNvCxnSpPr/>
            <p:nvPr/>
          </p:nvCxnSpPr>
          <p:spPr>
            <a:xfrm rot="10800000" flipH="1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75" name="Google Shape;75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77" name="Google Shape;77;p5"/>
          <p:cNvCxnSpPr>
            <a:stCxn id="61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2"/>
          <p:cNvSpPr txBox="1">
            <a:spLocks noGrp="1"/>
          </p:cNvSpPr>
          <p:nvPr>
            <p:ph type="body" idx="1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75" name="Google Shape;375;p4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378" name="Google Shape;378;p4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79" name="Google Shape;379;p4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4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4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4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4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4" name="Google Shape;384;p4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02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" name="Google Shape;386;p4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7" name="Google Shape;387;p4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88" name="Google Shape;388;p4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389" name="Google Shape;389;p4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0" name="Google Shape;390;p4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91" name="Google Shape;391;p42"/>
            <p:cNvCxnSpPr/>
            <p:nvPr/>
          </p:nvCxnSpPr>
          <p:spPr>
            <a:xfrm rot="10800000" flipH="1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2" name="Google Shape;392;p4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" name="Google Shape;393;p4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394" name="Google Shape;394;p4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p4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396" name="Google Shape;396;p42"/>
          <p:cNvCxnSpPr>
            <a:stCxn id="38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3"/>
          <p:cNvSpPr txBox="1">
            <a:spLocks noGrp="1"/>
          </p:cNvSpPr>
          <p:nvPr>
            <p:ph type="sldNum" idx="12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3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4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3"/>
          <p:cNvSpPr txBox="1">
            <a:spLocks noGrp="1"/>
          </p:cNvSpPr>
          <p:nvPr>
            <p:ph type="body" idx="1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43"/>
          <p:cNvSpPr txBox="1">
            <a:spLocks noGrp="1"/>
          </p:cNvSpPr>
          <p:nvPr>
            <p:ph type="body" idx="2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4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3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44"/>
          <p:cNvSpPr txBox="1">
            <a:spLocks noGrp="1"/>
          </p:cNvSpPr>
          <p:nvPr>
            <p:ph type="body" idx="1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20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1000" rIns="108000" bIns="81000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p44"/>
          <p:cNvSpPr txBox="1">
            <a:spLocks noGrp="1"/>
          </p:cNvSpPr>
          <p:nvPr>
            <p:ph type="body" idx="2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44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44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4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5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45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45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id="419" name="Google Shape;419;p45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45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45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45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45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45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5" name="Google Shape;425;p45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45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7" name="Google Shape;427;p45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Google Shape;428;p45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9" name="Google Shape;429;p45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0" name="Google Shape;430;p45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1" name="Google Shape;431;p45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2" name="Google Shape;432;p45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33" name="Google Shape;433;p45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4" name="Google Shape;434;p45"/>
          <p:cNvSpPr txBox="1">
            <a:spLocks noGrp="1"/>
          </p:cNvSpPr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435" name="Google Shape;435;p45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8" name="Google Shape;438;p46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6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6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6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6"/>
          <p:cNvSpPr txBox="1">
            <a:spLocks noGrp="1"/>
          </p:cNvSpPr>
          <p:nvPr>
            <p:ph type="body" idx="1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marL="914400" marR="0" lvl="1" indent="-361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46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46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6"/>
          <p:cNvSpPr txBox="1">
            <a:spLocks noGrp="1"/>
          </p:cNvSpPr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47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7"/>
          <p:cNvSpPr txBox="1">
            <a:spLocks noGrp="1"/>
          </p:cNvSpPr>
          <p:nvPr>
            <p:ph type="body" idx="1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p47"/>
          <p:cNvSpPr txBox="1">
            <a:spLocks noGrp="1"/>
          </p:cNvSpPr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47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452" name="Google Shape;452;p4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453" name="Google Shape;453;p4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8" name="Google Shape;458;p4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02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0" name="Google Shape;460;p4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Google Shape;461;p4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62" name="Google Shape;462;p47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63" name="Google Shape;463;p4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4" name="Google Shape;464;p4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65" name="Google Shape;465;p47"/>
            <p:cNvCxnSpPr/>
            <p:nvPr/>
          </p:nvCxnSpPr>
          <p:spPr>
            <a:xfrm rot="10800000" flipH="1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6" name="Google Shape;466;p4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7" name="Google Shape;467;p47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68" name="Google Shape;468;p4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9" name="Google Shape;469;p4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>
            <a:spLocks noGrp="1"/>
          </p:cNvSpPr>
          <p:nvPr>
            <p:ph type="sldNum" idx="12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48"/>
          <p:cNvSpPr txBox="1">
            <a:spLocks noGrp="1"/>
          </p:cNvSpPr>
          <p:nvPr>
            <p:ph type="body" idx="1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marL="91440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marL="228600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48"/>
          <p:cNvSpPr>
            <a:spLocks noGrp="1"/>
          </p:cNvSpPr>
          <p:nvPr>
            <p:ph type="pic" idx="2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4" name="Google Shape;474;p48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4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8"/>
          <p:cNvSpPr txBox="1">
            <a:spLocks noGrp="1"/>
          </p:cNvSpPr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"/>
          <p:cNvSpPr txBox="1">
            <a:spLocks noGrp="1"/>
          </p:cNvSpPr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sz="41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>
            <a:endParaRPr/>
          </a:p>
        </p:txBody>
      </p:sp>
      <p:sp>
        <p:nvSpPr>
          <p:cNvPr id="482" name="Google Shape;482;p49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R="0"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3" name="Google Shape;483;p49"/>
          <p:cNvSpPr txBox="1">
            <a:spLocks noGrp="1"/>
          </p:cNvSpPr>
          <p:nvPr>
            <p:ph type="body" idx="2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sz="21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4" name="Google Shape;484;p49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0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5" name="Google Shape;485;p49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sz="17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6" name="Google Shape;486;p49"/>
          <p:cNvSpPr txBox="1">
            <a:spLocks noGrp="1"/>
          </p:cNvSpPr>
          <p:nvPr>
            <p:ph type="body" idx="5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7" name="Google Shape;487;p49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8" name="Google Shape;488;p49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6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6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id="83" name="Google Shape;83;p6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6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6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6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6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6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6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96;p6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97" name="Google Shape;97;p6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6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ldNum" idx="12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7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0588" y="2767453"/>
            <a:ext cx="752966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10051" y="1255500"/>
            <a:ext cx="894044" cy="110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lvl="0" indent="-3619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marL="914400" marR="0" lvl="1" indent="-3619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marL="1371600" lvl="2" indent="-3683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marL="1828800" lvl="3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7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dt" idx="10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ftr" idx="11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sldNum" idx="12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1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457200" lvl="0" indent="-355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marL="914400" lvl="1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marL="1371600" lvl="2" indent="-3175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marL="1828800" lvl="3" indent="-31115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marL="2286000" lvl="4" indent="-304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marL="2743200" lvl="5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SoftUni Background"/>
          <p:cNvPicPr preferRelativeResize="0"/>
          <p:nvPr/>
        </p:nvPicPr>
        <p:blipFill rotWithShape="1">
          <a:blip r:embed="rId26">
            <a:alphaModFix/>
          </a:blip>
          <a:srcRect b="1671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803" y="854133"/>
            <a:ext cx="8853600" cy="4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marR="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6" descr="SoftUni Background"/>
          <p:cNvPicPr preferRelativeResize="0"/>
          <p:nvPr/>
        </p:nvPicPr>
        <p:blipFill rotWithShape="1">
          <a:blip r:embed="rId25">
            <a:alphaModFix/>
          </a:blip>
          <a:srcRect b="1671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>
            <a:lvl1pPr marL="457200" marR="0" lvl="0" indent="-387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3d.com/learn/tutorials/modules/beginner/physics" TargetMode="External"/><Relationship Id="rId7" Type="http://schemas.openxmlformats.org/officeDocument/2006/relationships/hyperlink" Target="http://docs.unity3d.com/Manual/class-Rigidbody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://docs.unity3d.com/Manual/class-Rigidbody.h" TargetMode="External"/><Relationship Id="rId5" Type="http://schemas.openxmlformats.org/officeDocument/2006/relationships/hyperlink" Target="http://docs.unity3d.com/ScriptReference/Collision.html" TargetMode="External"/><Relationship Id="rId4" Type="http://schemas.openxmlformats.org/officeDocument/2006/relationships/hyperlink" Target="http://docs.unity3d.com/Manual/class-PhysicsManager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"/>
          <p:cNvSpPr txBox="1">
            <a:spLocks noGrp="1"/>
          </p:cNvSpPr>
          <p:nvPr>
            <p:ph type="body" idx="1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 smtClean="0">
                <a:solidFill>
                  <a:schemeClr val="hlink"/>
                </a:solidFill>
                <a:hlinkClick r:id="rId3"/>
              </a:rPr>
              <a:t>https://softuni.org</a:t>
            </a:r>
            <a:endParaRPr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0"/>
          <p:cNvSpPr txBox="1">
            <a:spLocks noGrp="1"/>
          </p:cNvSpPr>
          <p:nvPr>
            <p:ph type="body" idx="3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Technical trainers</a:t>
            </a:r>
            <a:endParaRPr/>
          </a:p>
        </p:txBody>
      </p:sp>
      <p:sp>
        <p:nvSpPr>
          <p:cNvPr id="495" name="Google Shape;495;p50"/>
          <p:cNvSpPr txBox="1">
            <a:spLocks noGrp="1"/>
          </p:cNvSpPr>
          <p:nvPr>
            <p:ph type="body" idx="4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SoftUni Team</a:t>
            </a:r>
            <a:endParaRPr/>
          </a:p>
        </p:txBody>
      </p:sp>
      <p:sp>
        <p:nvSpPr>
          <p:cNvPr id="496" name="Google Shape;496;p50"/>
          <p:cNvSpPr txBox="1">
            <a:spLocks noGrp="1"/>
          </p:cNvSpPr>
          <p:nvPr>
            <p:ph type="subTitle" idx="6"/>
          </p:nvPr>
        </p:nvSpPr>
        <p:spPr>
          <a:xfrm>
            <a:off x="415636" y="943704"/>
            <a:ext cx="8312700" cy="987000"/>
          </a:xfrm>
          <a:prstGeom prst="rect">
            <a:avLst/>
          </a:prstGeom>
        </p:spPr>
        <p:txBody>
          <a:bodyPr spcFirstLastPara="1" wrap="square" lIns="81000" tIns="27000" rIns="81000" bIns="27000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mtClean="0"/>
              <a:t>Collisions &amp; Physics</a:t>
            </a:r>
            <a:endParaRPr/>
          </a:p>
        </p:txBody>
      </p:sp>
      <p:sp>
        <p:nvSpPr>
          <p:cNvPr id="497" name="Google Shape;497;p50"/>
          <p:cNvSpPr txBox="1">
            <a:spLocks noGrp="1"/>
          </p:cNvSpPr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</p:spPr>
        <p:txBody>
          <a:bodyPr spcFirstLastPara="1" wrap="square" lIns="81000" tIns="27000" rIns="81000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98" smtClean="0"/>
              <a:t>Unity 3D Essentials</a:t>
            </a:r>
            <a:endParaRPr/>
          </a:p>
        </p:txBody>
      </p:sp>
      <p:sp>
        <p:nvSpPr>
          <p:cNvPr id="498" name="Google Shape;498;p50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sz="1998" b="1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" name="Google Shape;499;p50" descr="Unity Unity3d Transparent &amp; PNG Clipart #1738542 - PNG Images - PNG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Dynamic Friction</a:t>
            </a:r>
          </a:p>
          <a:p>
            <a:pPr lvl="0"/>
            <a:r>
              <a:rPr lang="en-US" dirty="0" smtClean="0"/>
              <a:t>Static Friction</a:t>
            </a:r>
          </a:p>
          <a:p>
            <a:pPr lvl="0"/>
            <a:r>
              <a:rPr lang="en-US" dirty="0" smtClean="0"/>
              <a:t>Bounciness</a:t>
            </a:r>
          </a:p>
          <a:p>
            <a:pPr lvl="0"/>
            <a:r>
              <a:rPr lang="en-US" dirty="0" smtClean="0"/>
              <a:t>Friction Combine</a:t>
            </a:r>
          </a:p>
          <a:p>
            <a:pPr lvl="0"/>
            <a:r>
              <a:rPr lang="en-US" dirty="0" smtClean="0"/>
              <a:t>Bounce Combine</a:t>
            </a:r>
          </a:p>
          <a:p>
            <a:pPr lvl="0"/>
            <a:endParaRPr lang="en-US" dirty="0"/>
          </a:p>
        </p:txBody>
      </p:sp>
      <p:sp>
        <p:nvSpPr>
          <p:cNvPr id="565" name="Google Shape;565;p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Physic Materials</a:t>
            </a:r>
            <a:endParaRPr lang="en-US"/>
          </a:p>
        </p:txBody>
      </p:sp>
      <p:pic>
        <p:nvPicPr>
          <p:cNvPr id="566" name="Google Shape;5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983" y="1599925"/>
            <a:ext cx="3643426" cy="261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Origin	</a:t>
            </a:r>
          </a:p>
          <a:p>
            <a:pPr lvl="0"/>
            <a:r>
              <a:rPr lang="en-US" dirty="0" smtClean="0"/>
              <a:t>Direction	</a:t>
            </a:r>
          </a:p>
          <a:p>
            <a:pPr lvl="0"/>
            <a:r>
              <a:rPr lang="en-US" dirty="0" smtClean="0"/>
              <a:t>Max Distance	</a:t>
            </a:r>
          </a:p>
          <a:p>
            <a:pPr lvl="0"/>
            <a:r>
              <a:rPr lang="en-US" dirty="0" smtClean="0"/>
              <a:t>Layer Mask	</a:t>
            </a:r>
          </a:p>
          <a:p>
            <a:pPr lvl="0"/>
            <a:r>
              <a:rPr lang="en-US" dirty="0" smtClean="0"/>
              <a:t>Hit Trigger?</a:t>
            </a:r>
            <a:endParaRPr lang="en-US" dirty="0"/>
          </a:p>
        </p:txBody>
      </p:sp>
      <p:sp>
        <p:nvSpPr>
          <p:cNvPr id="572" name="Google Shape;572;p6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Raycast</a:t>
            </a:r>
            <a:endParaRPr lang="en-US"/>
          </a:p>
        </p:txBody>
      </p:sp>
      <p:pic>
        <p:nvPicPr>
          <p:cNvPr id="573" name="Google Shape;5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640" y="737663"/>
            <a:ext cx="2512225" cy="402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99500" y="3484419"/>
            <a:ext cx="5154140" cy="1449628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5000"/>
              </a:lnSpc>
            </a:pPr>
            <a:r>
              <a:rPr lang="en-US" b="1" dirty="0" err="1">
                <a:latin typeface="Consolas" panose="020B0609020204030204" pitchFamily="49" charset="0"/>
                <a:sym typeface="Calibri"/>
              </a:rPr>
              <a:t>RaycastHit</a:t>
            </a:r>
            <a:r>
              <a:rPr lang="en-US" b="1" dirty="0">
                <a:latin typeface="Consolas" panose="020B0609020204030204" pitchFamily="49" charset="0"/>
                <a:sym typeface="Calibri"/>
              </a:rPr>
              <a:t> hit;</a:t>
            </a:r>
          </a:p>
          <a:p>
            <a:pPr lvl="0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sym typeface="Calibri"/>
              </a:rPr>
              <a:t>if(</a:t>
            </a:r>
            <a:r>
              <a:rPr lang="en-US" b="1" dirty="0" err="1">
                <a:latin typeface="Consolas" panose="020B0609020204030204" pitchFamily="49" charset="0"/>
                <a:sym typeface="Calibri"/>
              </a:rPr>
              <a:t>Physics.Raycast</a:t>
            </a:r>
            <a:r>
              <a:rPr lang="en-US" b="1" dirty="0">
                <a:latin typeface="Consolas" panose="020B0609020204030204" pitchFamily="49" charset="0"/>
                <a:sym typeface="Calibri"/>
              </a:rPr>
              <a:t>(</a:t>
            </a:r>
            <a:r>
              <a:rPr lang="en-US" b="1" dirty="0" err="1">
                <a:latin typeface="Consolas" panose="020B0609020204030204" pitchFamily="49" charset="0"/>
                <a:sym typeface="Calibri"/>
              </a:rPr>
              <a:t>transform.position</a:t>
            </a:r>
            <a:r>
              <a:rPr lang="en-US" b="1" dirty="0">
                <a:latin typeface="Consolas" panose="020B0609020204030204" pitchFamily="49" charset="0"/>
                <a:sym typeface="Calibri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sym typeface="Calibri"/>
              </a:rPr>
              <a:t>	</a:t>
            </a:r>
            <a:r>
              <a:rPr lang="en-US" b="1" dirty="0" err="1" smtClean="0">
                <a:latin typeface="Consolas" panose="020B0609020204030204" pitchFamily="49" charset="0"/>
                <a:sym typeface="Calibri"/>
              </a:rPr>
              <a:t>transform.forward</a:t>
            </a:r>
            <a:r>
              <a:rPr lang="en-US" b="1" dirty="0">
                <a:latin typeface="Consolas" panose="020B0609020204030204" pitchFamily="49" charset="0"/>
                <a:sym typeface="Calibri"/>
              </a:rPr>
              <a:t>, out hit, 20f))</a:t>
            </a:r>
          </a:p>
          <a:p>
            <a:pPr lvl="0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sym typeface="Calibri"/>
              </a:rPr>
              <a:t>{</a:t>
            </a:r>
          </a:p>
          <a:p>
            <a:pPr lvl="0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sym typeface="Calibri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sym typeface="Calibri"/>
              </a:rPr>
              <a:t>  </a:t>
            </a:r>
            <a:r>
              <a:rPr lang="en-US" b="1" dirty="0" err="1" smtClean="0">
                <a:latin typeface="Consolas" panose="020B0609020204030204" pitchFamily="49" charset="0"/>
                <a:sym typeface="Calibri"/>
              </a:rPr>
              <a:t>Debug.Log</a:t>
            </a:r>
            <a:r>
              <a:rPr lang="en-US" b="1" dirty="0">
                <a:latin typeface="Consolas" panose="020B0609020204030204" pitchFamily="49" charset="0"/>
                <a:sym typeface="Calibri"/>
              </a:rPr>
              <a:t>("hit : " + hit.collider.name);</a:t>
            </a:r>
          </a:p>
          <a:p>
            <a:pPr lvl="0">
              <a:lnSpc>
                <a:spcPct val="105000"/>
              </a:lnSpc>
            </a:pPr>
            <a:r>
              <a:rPr lang="en-US" b="1" dirty="0" smtClean="0">
                <a:latin typeface="Consolas" panose="020B0609020204030204" pitchFamily="49" charset="0"/>
                <a:sym typeface="Calibri"/>
              </a:rPr>
              <a:t>}</a:t>
            </a:r>
            <a:endParaRPr lang="en-US" b="1" dirty="0">
              <a:latin typeface="Consolas" panose="020B0609020204030204" pitchFamily="49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0" name="Google Shape;580;p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Rigidbody, RB scripting &amp; Joints</a:t>
            </a:r>
            <a:endParaRPr lang="en-US"/>
          </a:p>
        </p:txBody>
      </p:sp>
      <p:sp>
        <p:nvSpPr>
          <p:cNvPr id="581" name="Google Shape;581;p61"/>
          <p:cNvSpPr txBox="1">
            <a:spLocks noGrp="1"/>
          </p:cNvSpPr>
          <p:nvPr>
            <p:ph type="sldNum" idx="4294967295"/>
          </p:nvPr>
        </p:nvSpPr>
        <p:spPr>
          <a:xfrm>
            <a:off x="8867775" y="4879975"/>
            <a:ext cx="27622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188" y="1286275"/>
            <a:ext cx="1461625" cy="14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Mass	</a:t>
            </a:r>
          </a:p>
          <a:p>
            <a:pPr lvl="0"/>
            <a:r>
              <a:rPr lang="en-US" dirty="0" smtClean="0"/>
              <a:t>Drag	</a:t>
            </a:r>
          </a:p>
          <a:p>
            <a:pPr lvl="0"/>
            <a:r>
              <a:rPr lang="en-US" dirty="0" smtClean="0"/>
              <a:t>Angular Drag</a:t>
            </a:r>
          </a:p>
          <a:p>
            <a:pPr lvl="0"/>
            <a:r>
              <a:rPr lang="en-US" dirty="0" smtClean="0"/>
              <a:t>Use Gravity	</a:t>
            </a:r>
          </a:p>
          <a:p>
            <a:pPr lvl="0"/>
            <a:r>
              <a:rPr lang="en-US" dirty="0" smtClean="0"/>
              <a:t>Interpolate</a:t>
            </a:r>
          </a:p>
          <a:p>
            <a:pPr lvl="0"/>
            <a:r>
              <a:rPr lang="en-US" dirty="0" smtClean="0"/>
              <a:t>Collision Detection</a:t>
            </a:r>
          </a:p>
          <a:p>
            <a:pPr lvl="0"/>
            <a:r>
              <a:rPr lang="en-US" dirty="0" smtClean="0"/>
              <a:t>Constrains</a:t>
            </a:r>
          </a:p>
          <a:p>
            <a:pPr lvl="1"/>
            <a:r>
              <a:rPr lang="en-US" dirty="0" smtClean="0"/>
              <a:t>Freeze Position</a:t>
            </a:r>
          </a:p>
          <a:p>
            <a:pPr lvl="1"/>
            <a:r>
              <a:rPr lang="en-US" dirty="0" smtClean="0"/>
              <a:t>Freeze Rotation</a:t>
            </a:r>
            <a:endParaRPr lang="en-US" dirty="0"/>
          </a:p>
        </p:txBody>
      </p:sp>
      <p:sp>
        <p:nvSpPr>
          <p:cNvPr id="588" name="Google Shape;588;p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Rigidbody</a:t>
            </a:r>
            <a:endParaRPr lang="en-US" dirty="0"/>
          </a:p>
        </p:txBody>
      </p:sp>
      <p:pic>
        <p:nvPicPr>
          <p:cNvPr id="589" name="Google Shape;58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545" y="1410400"/>
            <a:ext cx="3595805" cy="263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3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14</a:t>
            </a:fld>
            <a:endParaRPr lang="en"/>
          </a:p>
        </p:txBody>
      </p:sp>
      <p:sp>
        <p:nvSpPr>
          <p:cNvPr id="596" name="Google Shape;596;p63"/>
          <p:cNvSpPr txBox="1">
            <a:spLocks noGrp="1"/>
          </p:cNvSpPr>
          <p:nvPr>
            <p:ph type="body" idx="1"/>
          </p:nvPr>
        </p:nvSpPr>
        <p:spPr>
          <a:xfrm>
            <a:off x="465925" y="1448364"/>
            <a:ext cx="8212200" cy="3619629"/>
          </a:xfrm>
        </p:spPr>
        <p:txBody>
          <a:bodyPr/>
          <a:lstStyle/>
          <a:p>
            <a:pPr lvl="0"/>
            <a:r>
              <a:rPr lang="en-US" dirty="0"/>
              <a:t>public class </a:t>
            </a:r>
            <a:r>
              <a:rPr lang="en-US" dirty="0" err="1"/>
              <a:t>RigidBodyExample</a:t>
            </a:r>
            <a:r>
              <a:rPr lang="en-US" dirty="0"/>
              <a:t> : MonoBehaviour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    public float thrust = 1.0f;</a:t>
            </a:r>
          </a:p>
          <a:p>
            <a:pPr lvl="0"/>
            <a:r>
              <a:rPr lang="en-US" dirty="0"/>
              <a:t>    public </a:t>
            </a:r>
            <a:r>
              <a:rPr lang="en-US" dirty="0" err="1"/>
              <a:t>Rigidbody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 smtClean="0"/>
              <a:t>;</a:t>
            </a:r>
            <a:endParaRPr lang="en-US" dirty="0"/>
          </a:p>
          <a:p>
            <a:pPr lvl="0"/>
            <a:r>
              <a:rPr lang="en-US" dirty="0"/>
              <a:t>    void Start()</a:t>
            </a:r>
          </a:p>
          <a:p>
            <a:pPr lvl="0"/>
            <a:r>
              <a:rPr lang="en-US" dirty="0"/>
              <a:t>    {</a:t>
            </a:r>
          </a:p>
          <a:p>
            <a:pPr lvl="0"/>
            <a:r>
              <a:rPr lang="en-US" dirty="0"/>
              <a:t>		</a:t>
            </a:r>
            <a:r>
              <a:rPr lang="en-US" dirty="0" err="1"/>
              <a:t>rb</a:t>
            </a:r>
            <a:r>
              <a:rPr lang="en-US" dirty="0"/>
              <a:t> = GetComponent&lt;</a:t>
            </a:r>
            <a:r>
              <a:rPr lang="en-US" dirty="0" err="1"/>
              <a:t>Rigidbody</a:t>
            </a:r>
            <a:r>
              <a:rPr lang="en-US" dirty="0"/>
              <a:t>&gt;();</a:t>
            </a:r>
          </a:p>
          <a:p>
            <a:pPr lvl="0"/>
            <a:r>
              <a:rPr lang="en-US" dirty="0"/>
              <a:t>		</a:t>
            </a:r>
            <a:r>
              <a:rPr lang="en-US" dirty="0" err="1"/>
              <a:t>rb.AddForce</a:t>
            </a:r>
            <a:r>
              <a:rPr lang="en-US" dirty="0"/>
              <a:t>(</a:t>
            </a:r>
            <a:r>
              <a:rPr lang="en-US" dirty="0" err="1"/>
              <a:t>transform.forward</a:t>
            </a:r>
            <a:r>
              <a:rPr lang="en-US" dirty="0"/>
              <a:t> * thrust);    </a:t>
            </a:r>
            <a:endParaRPr lang="en-US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lvl="0"/>
            <a:r>
              <a:rPr lang="en-US" dirty="0"/>
              <a:t>		</a:t>
            </a:r>
            <a:r>
              <a:rPr lang="en-US" dirty="0" err="1"/>
              <a:t>Debug.Log</a:t>
            </a:r>
            <a:r>
              <a:rPr lang="en-US" dirty="0"/>
              <a:t>(</a:t>
            </a:r>
            <a:r>
              <a:rPr lang="en-US" dirty="0" err="1"/>
              <a:t>rb.Velocity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		</a:t>
            </a:r>
            <a:r>
              <a:rPr lang="en-US" dirty="0" err="1"/>
              <a:t>rb.MovePosition</a:t>
            </a:r>
            <a:r>
              <a:rPr lang="en-US" dirty="0"/>
              <a:t>/Rotation(Vector3);</a:t>
            </a:r>
          </a:p>
          <a:p>
            <a:pPr lvl="0"/>
            <a:r>
              <a:rPr lang="en-US" dirty="0"/>
              <a:t>}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8" name="Google Shape;598;p63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smtClean="0"/>
              <a:t>Basic methods &amp; properties</a:t>
            </a:r>
            <a:endParaRPr lang="en-US" dirty="0"/>
          </a:p>
        </p:txBody>
      </p:sp>
      <p:sp>
        <p:nvSpPr>
          <p:cNvPr id="597" name="Google Shape;597;p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Rigidbody scripting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is Joint?	</a:t>
            </a:r>
          </a:p>
          <a:p>
            <a:pPr lvl="0"/>
            <a:r>
              <a:rPr lang="en-US" sz="2800" dirty="0" smtClean="0"/>
              <a:t>Joint types</a:t>
            </a:r>
          </a:p>
          <a:p>
            <a:pPr lvl="1"/>
            <a:r>
              <a:rPr lang="en-US" sz="2800" dirty="0" smtClean="0"/>
              <a:t>Fixed</a:t>
            </a:r>
          </a:p>
          <a:p>
            <a:pPr lvl="1"/>
            <a:r>
              <a:rPr lang="en-US" sz="2800" dirty="0" smtClean="0"/>
              <a:t>Spring</a:t>
            </a:r>
          </a:p>
          <a:p>
            <a:pPr lvl="1"/>
            <a:r>
              <a:rPr lang="en-US" sz="2800" dirty="0" smtClean="0"/>
              <a:t>Hinge</a:t>
            </a:r>
          </a:p>
          <a:p>
            <a:pPr lvl="1"/>
            <a:r>
              <a:rPr lang="en-US" sz="2800" dirty="0" smtClean="0"/>
              <a:t>Character</a:t>
            </a:r>
          </a:p>
          <a:p>
            <a:pPr lvl="1"/>
            <a:r>
              <a:rPr lang="en-US" sz="2800" dirty="0" smtClean="0"/>
              <a:t>Configurable</a:t>
            </a:r>
            <a:endParaRPr lang="en-US" sz="2800" dirty="0"/>
          </a:p>
        </p:txBody>
      </p:sp>
      <p:sp>
        <p:nvSpPr>
          <p:cNvPr id="604" name="Google Shape;604;p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Joints</a:t>
            </a:r>
            <a:endParaRPr lang="en-US"/>
          </a:p>
        </p:txBody>
      </p:sp>
      <p:pic>
        <p:nvPicPr>
          <p:cNvPr id="605" name="Google Shape;6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927" y="539695"/>
            <a:ext cx="2862991" cy="42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http://unity3d.com/learn/tutorials/modules/beginner/physics</a:t>
            </a:r>
            <a:endParaRPr lang="en-US" dirty="0" smtClean="0"/>
          </a:p>
          <a:p>
            <a:pPr lvl="0"/>
            <a:r>
              <a:rPr lang="en-US" dirty="0" smtClean="0">
                <a:hlinkClick r:id="rId4"/>
              </a:rPr>
              <a:t>http://docs.unity3d.com/Manual/class-PhysicsManager.html</a:t>
            </a:r>
            <a:endParaRPr lang="en-US" dirty="0" smtClean="0"/>
          </a:p>
          <a:p>
            <a:pPr lvl="0"/>
            <a:r>
              <a:rPr lang="en-US" dirty="0" smtClean="0">
                <a:hlinkClick r:id="rId5"/>
              </a:rPr>
              <a:t>http://docs.unity3d.com/ScriptReference/Collision.html</a:t>
            </a:r>
            <a:endParaRPr lang="en-US" dirty="0" smtClean="0"/>
          </a:p>
          <a:p>
            <a:pPr lvl="0"/>
            <a:r>
              <a:rPr lang="en-US" dirty="0" smtClean="0">
                <a:hlinkClick r:id="rId6"/>
              </a:rPr>
              <a:t>http://docs.unity3d.com/Manual/class-Rigidbody.h</a:t>
            </a:r>
            <a:r>
              <a:rPr lang="en-US" dirty="0" smtClean="0">
                <a:hlinkClick r:id="rId7"/>
              </a:rPr>
              <a:t>tml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https://youtu.be/f4xikqJdkwM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1" name="Google Shape;611;p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Useful Links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 txBox="1">
            <a:spLocks noGrp="1"/>
          </p:cNvSpPr>
          <p:nvPr>
            <p:ph type="sldNum" idx="12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mtClean="0"/>
              <a:t>17</a:t>
            </a:fld>
            <a:endParaRPr/>
          </a:p>
        </p:txBody>
      </p:sp>
      <p:grpSp>
        <p:nvGrpSpPr>
          <p:cNvPr id="619" name="Google Shape;619;p66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620" name="Google Shape;620;p66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66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3" name="Google Shape;62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6"/>
          <p:cNvSpPr txBox="1">
            <a:spLocks noGrp="1"/>
          </p:cNvSpPr>
          <p:nvPr>
            <p:ph type="body" idx="1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/>
          <a:p>
            <a:pPr marL="381000" lvl="0" indent="-3810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 dirty="0" smtClean="0">
                <a:solidFill>
                  <a:schemeClr val="lt2"/>
                </a:solidFill>
              </a:rPr>
              <a:t>Collider types, Collision types &amp; Detection types</a:t>
            </a:r>
            <a:endParaRPr sz="2400" dirty="0" smtClean="0">
              <a:solidFill>
                <a:schemeClr val="lt2"/>
              </a:solidFill>
            </a:endParaRPr>
          </a:p>
          <a:p>
            <a:pPr marL="381000" lvl="0" indent="-3810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 dirty="0" smtClean="0">
                <a:solidFill>
                  <a:schemeClr val="lt2"/>
                </a:solidFill>
              </a:rPr>
              <a:t>Physics Manager, Materials, Raycast</a:t>
            </a:r>
            <a:endParaRPr sz="2400" dirty="0" smtClean="0">
              <a:solidFill>
                <a:schemeClr val="lt2"/>
              </a:solidFill>
            </a:endParaRPr>
          </a:p>
          <a:p>
            <a:pPr marL="381000" lvl="0" indent="-3810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 dirty="0" smtClean="0">
                <a:solidFill>
                  <a:schemeClr val="lt2"/>
                </a:solidFill>
              </a:rPr>
              <a:t>Rigidbody, Rigidbody scripting &amp; Joints</a:t>
            </a:r>
            <a:endParaRPr sz="2400" dirty="0" smtClean="0">
              <a:solidFill>
                <a:schemeClr val="lt2"/>
              </a:solidFill>
            </a:endParaRPr>
          </a:p>
          <a:p>
            <a:pPr marL="381000" lvl="0" indent="-3810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 dirty="0" smtClean="0">
                <a:solidFill>
                  <a:schemeClr val="lt2"/>
                </a:solidFill>
              </a:rPr>
              <a:t>Useful links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625" name="Google Shape;625;p66"/>
          <p:cNvSpPr txBox="1">
            <a:spLocks noGrp="1"/>
          </p:cNvSpPr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mtClean="0"/>
              <a:t>Summary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7"/>
          <p:cNvSpPr txBox="1">
            <a:spLocks noGrp="1"/>
          </p:cNvSpPr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 smtClean="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"/>
          <p:cNvSpPr txBox="1">
            <a:spLocks noGrp="1"/>
          </p:cNvSpPr>
          <p:nvPr>
            <p:ph type="sldNum" idx="12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mtClean="0"/>
              <a:t>19</a:t>
            </a:fld>
            <a:endParaRPr/>
          </a:p>
        </p:txBody>
      </p:sp>
      <p:sp>
        <p:nvSpPr>
          <p:cNvPr id="640" name="Google Shape;640;p68"/>
          <p:cNvSpPr txBox="1">
            <a:spLocks noGrp="1"/>
          </p:cNvSpPr>
          <p:nvPr>
            <p:ph type="body" idx="1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/>
          <a:p>
            <a:pPr marL="266700" lvl="0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 smtClean="0"/>
              <a:t>This course (slides, examples, demos, exercises, homework, documents, videos and other assets) is </a:t>
            </a:r>
            <a:r>
              <a:rPr lang="en" b="1" smtClean="0"/>
              <a:t>copyrighted content</a:t>
            </a:r>
            <a:endParaRPr smtClean="0"/>
          </a:p>
          <a:p>
            <a:pPr marL="266700" lvl="0" indent="-27305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 smtClean="0"/>
              <a:t>Unauthorized copy, reproduction or use is illegal</a:t>
            </a:r>
            <a:endParaRPr smtClean="0"/>
          </a:p>
          <a:p>
            <a:pPr marL="266700" lvl="0" indent="-27305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 smtClean="0"/>
              <a:t>© SoftUni – https://about.softuni.bg</a:t>
            </a:r>
            <a:endParaRPr smtClean="0"/>
          </a:p>
          <a:p>
            <a:pPr marL="266700" lvl="0" indent="-27305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 smtClean="0"/>
              <a:t>© Software University – </a:t>
            </a:r>
            <a:r>
              <a:rPr lang="en" u="sng" smtClean="0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id="641" name="Google Shape;641;p68" descr="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8"/>
          <p:cNvSpPr txBox="1">
            <a:spLocks noGrp="1"/>
          </p:cNvSpPr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mtClean="0"/>
              <a:t>License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</a:t>
            </a:fld>
            <a:endParaRPr lang="en"/>
          </a:p>
        </p:txBody>
      </p:sp>
      <p:sp>
        <p:nvSpPr>
          <p:cNvPr id="507" name="Google Shape;507;p5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Collider types, Collision types &amp; Detection types</a:t>
            </a:r>
          </a:p>
          <a:p>
            <a:pPr lvl="0"/>
            <a:r>
              <a:rPr lang="en-US" dirty="0" smtClean="0"/>
              <a:t>Physics Manager, Materials, </a:t>
            </a:r>
            <a:r>
              <a:rPr lang="en-US" dirty="0" err="1" smtClean="0"/>
              <a:t>Raycast</a:t>
            </a:r>
            <a:endParaRPr lang="en-US" dirty="0" smtClean="0"/>
          </a:p>
          <a:p>
            <a:pPr lvl="0"/>
            <a:r>
              <a:rPr lang="en-US" dirty="0" err="1" smtClean="0"/>
              <a:t>Rigidbody</a:t>
            </a:r>
            <a:r>
              <a:rPr lang="en-US" dirty="0" smtClean="0"/>
              <a:t>, </a:t>
            </a:r>
            <a:r>
              <a:rPr lang="en-US" dirty="0" err="1" smtClean="0"/>
              <a:t>Rigidbody</a:t>
            </a:r>
            <a:r>
              <a:rPr lang="en-US" dirty="0" smtClean="0"/>
              <a:t> scripting &amp; Joints</a:t>
            </a:r>
          </a:p>
          <a:p>
            <a:pPr lvl="0"/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506" name="Google Shape;506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Table of Contents</a:t>
            </a:r>
            <a:endParaRPr lang="en-US"/>
          </a:p>
        </p:txBody>
      </p:sp>
      <p:pic>
        <p:nvPicPr>
          <p:cNvPr id="509" name="Google Shape;509;p51" descr="A drawing of a cartoon character  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9"/>
          <p:cNvSpPr txBox="1">
            <a:spLocks noGrp="1"/>
          </p:cNvSpPr>
          <p:nvPr>
            <p:ph type="sldNum" idx="12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mtClean="0"/>
              <a:t>20</a:t>
            </a:fld>
            <a:endParaRPr/>
          </a:p>
        </p:txBody>
      </p:sp>
      <p:sp>
        <p:nvSpPr>
          <p:cNvPr id="650" name="Google Shape;650;p69"/>
          <p:cNvSpPr txBox="1">
            <a:spLocks noGrp="1"/>
          </p:cNvSpPr>
          <p:nvPr>
            <p:ph type="body" idx="4294967295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/>
          <a:p>
            <a:pPr marL="2667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 smtClean="0"/>
              <a:t>Software University – High-Quality Education, Profession and Job for Software Developers</a:t>
            </a:r>
            <a:endParaRPr smtClean="0"/>
          </a:p>
          <a:p>
            <a:pPr marL="596900" lvl="1" indent="-2730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 smtClean="0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 smtClean="0"/>
              <a:t>, </a:t>
            </a:r>
            <a:r>
              <a:rPr lang="en" sz="2300" u="sng" smtClean="0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 smtClean="0"/>
              <a:t> </a:t>
            </a:r>
            <a:endParaRPr smtClean="0"/>
          </a:p>
          <a:p>
            <a:pPr marL="266700" lvl="0" indent="-266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 smtClean="0"/>
              <a:t>Software University Foundation</a:t>
            </a:r>
            <a:endParaRPr sz="2400" smtClean="0"/>
          </a:p>
          <a:p>
            <a:pPr marL="596900" lvl="1" indent="-2730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 smtClean="0">
                <a:solidFill>
                  <a:schemeClr val="hlink"/>
                </a:solidFill>
                <a:hlinkClick r:id="rId5"/>
              </a:rPr>
              <a:t>softuni.foundation</a:t>
            </a:r>
            <a:endParaRPr sz="2300" smtClean="0"/>
          </a:p>
          <a:p>
            <a:pPr marL="266700" lvl="0" indent="-266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 smtClean="0"/>
              <a:t>Software University @ Facebook</a:t>
            </a:r>
            <a:endParaRPr smtClean="0"/>
          </a:p>
          <a:p>
            <a:pPr marL="596900" lvl="1" indent="-2730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 smtClean="0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 smtClean="0"/>
          </a:p>
          <a:p>
            <a:pPr marL="266700" lvl="0" indent="-266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 smtClean="0"/>
              <a:t>Software University Forums</a:t>
            </a:r>
            <a:endParaRPr smtClean="0"/>
          </a:p>
          <a:p>
            <a:pPr marL="596900" lvl="1" indent="-2730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 smtClean="0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651" name="Google Shape;651;p69"/>
          <p:cNvSpPr txBox="1">
            <a:spLocks noGrp="1"/>
          </p:cNvSpPr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 smtClean="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"/>
          <p:cNvSpPr txBox="1">
            <a:spLocks noGrp="1"/>
          </p:cNvSpPr>
          <p:nvPr>
            <p:ph type="sldNum" idx="12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mtClean="0"/>
              <a:t>3</a:t>
            </a:fld>
            <a:endParaRPr/>
          </a:p>
        </p:txBody>
      </p:sp>
      <p:sp>
        <p:nvSpPr>
          <p:cNvPr id="517" name="Google Shape;517;p52"/>
          <p:cNvSpPr txBox="1">
            <a:spLocks noGrp="1"/>
          </p:cNvSpPr>
          <p:nvPr>
            <p:ph type="body" idx="1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smtClean="0"/>
          </a:p>
          <a:p>
            <a:pPr marL="0" lvl="0" indent="0" algn="ctr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lang="en" sz="8600" b="1" smtClean="0">
                <a:solidFill>
                  <a:schemeClr val="lt1"/>
                </a:solidFill>
              </a:rPr>
              <a:t>sli.do</a:t>
            </a:r>
            <a:endParaRPr smtClean="0"/>
          </a:p>
          <a:p>
            <a:pPr marL="0" lvl="0" indent="0" algn="ctr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lang="en" sz="8600" b="1" smtClean="0"/>
              <a:t>#Unity-3D</a:t>
            </a:r>
            <a:endParaRPr sz="8600" b="1"/>
          </a:p>
        </p:txBody>
      </p:sp>
      <p:sp>
        <p:nvSpPr>
          <p:cNvPr id="518" name="Google Shape;518;p52"/>
          <p:cNvSpPr txBox="1">
            <a:spLocks noGrp="1"/>
          </p:cNvSpPr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27000" rIns="81000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mtClean="0"/>
              <a:t>Have a Question?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 txBox="1">
            <a:spLocks noGrp="1"/>
          </p:cNvSpPr>
          <p:nvPr>
            <p:ph type="title"/>
          </p:nvPr>
        </p:nvSpPr>
        <p:spPr>
          <a:xfrm>
            <a:off x="461400" y="3771074"/>
            <a:ext cx="8221200" cy="576000"/>
          </a:xfrm>
        </p:spPr>
        <p:txBody>
          <a:bodyPr/>
          <a:lstStyle/>
          <a:p>
            <a:pPr lvl="0"/>
            <a:r>
              <a:rPr lang="en-US" dirty="0" smtClean="0"/>
              <a:t>Collider types, Collision types &amp; Detection types</a:t>
            </a:r>
            <a:endParaRPr lang="en-US" dirty="0"/>
          </a:p>
        </p:txBody>
      </p:sp>
      <p:sp>
        <p:nvSpPr>
          <p:cNvPr id="524" name="Google Shape;524;p53"/>
          <p:cNvSpPr txBox="1">
            <a:spLocks noGrp="1"/>
          </p:cNvSpPr>
          <p:nvPr>
            <p:ph type="sldNum" idx="4294967295"/>
          </p:nvPr>
        </p:nvSpPr>
        <p:spPr>
          <a:xfrm>
            <a:off x="8867775" y="4879975"/>
            <a:ext cx="27622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9960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Common Collider Types</a:t>
            </a:r>
          </a:p>
          <a:p>
            <a:pPr lvl="1"/>
            <a:r>
              <a:rPr lang="en-US" sz="2800" dirty="0" smtClean="0"/>
              <a:t>Box</a:t>
            </a:r>
          </a:p>
          <a:p>
            <a:pPr lvl="1"/>
            <a:r>
              <a:rPr lang="en-US" sz="2800" dirty="0" smtClean="0"/>
              <a:t>Sphere</a:t>
            </a:r>
          </a:p>
          <a:p>
            <a:pPr lvl="1"/>
            <a:r>
              <a:rPr lang="en-US" sz="2800" dirty="0" smtClean="0"/>
              <a:t>Capsule</a:t>
            </a:r>
          </a:p>
          <a:p>
            <a:pPr lvl="1"/>
            <a:r>
              <a:rPr lang="en-US" sz="2800" dirty="0" smtClean="0"/>
              <a:t>Mesh</a:t>
            </a:r>
          </a:p>
          <a:p>
            <a:pPr lvl="0"/>
            <a:endParaRPr lang="en-US" sz="2800" dirty="0"/>
          </a:p>
        </p:txBody>
      </p:sp>
      <p:sp>
        <p:nvSpPr>
          <p:cNvPr id="531" name="Google Shape;531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Collider Types</a:t>
            </a:r>
            <a:endParaRPr lang="en-US"/>
          </a:p>
        </p:txBody>
      </p:sp>
      <p:pic>
        <p:nvPicPr>
          <p:cNvPr id="532" name="Google Shape;53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4425" y="1170425"/>
            <a:ext cx="2336374" cy="24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Collisions</a:t>
            </a:r>
          </a:p>
          <a:p>
            <a:pPr lvl="1"/>
            <a:r>
              <a:rPr lang="en-US" sz="2800" dirty="0" smtClean="0"/>
              <a:t>Is Trigger</a:t>
            </a:r>
          </a:p>
          <a:p>
            <a:pPr lvl="1"/>
            <a:r>
              <a:rPr lang="en-US" sz="2800" dirty="0" smtClean="0"/>
              <a:t>Material</a:t>
            </a:r>
          </a:p>
          <a:p>
            <a:pPr lvl="1"/>
            <a:r>
              <a:rPr lang="en-US" sz="2800" dirty="0" smtClean="0"/>
              <a:t>Center, Size</a:t>
            </a:r>
          </a:p>
          <a:p>
            <a:pPr lvl="1"/>
            <a:r>
              <a:rPr lang="en-US" sz="2800" dirty="0" err="1" smtClean="0"/>
              <a:t>Rigidbody</a:t>
            </a:r>
            <a:endParaRPr lang="en-US" sz="2800" dirty="0" smtClean="0"/>
          </a:p>
          <a:p>
            <a:pPr lvl="0"/>
            <a:endParaRPr lang="en-US" sz="2800" dirty="0"/>
          </a:p>
        </p:txBody>
      </p:sp>
      <p:sp>
        <p:nvSpPr>
          <p:cNvPr id="538" name="Google Shape;538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Collisions</a:t>
            </a:r>
            <a:endParaRPr lang="en-US"/>
          </a:p>
        </p:txBody>
      </p:sp>
      <p:pic>
        <p:nvPicPr>
          <p:cNvPr id="539" name="Google Shape;53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6949" y="1346437"/>
            <a:ext cx="3224200" cy="21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IsTrigger</a:t>
            </a:r>
            <a:r>
              <a:rPr lang="en-US" dirty="0" smtClean="0"/>
              <a:t> -&gt; False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OnCollisionEnter</a:t>
            </a:r>
            <a:r>
              <a:rPr lang="en-US" dirty="0" smtClean="0"/>
              <a:t>(Collision collision)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OnCollisionExit</a:t>
            </a:r>
            <a:r>
              <a:rPr lang="en-US" dirty="0" smtClean="0"/>
              <a:t>(Collision collision)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OnCollisionStay</a:t>
            </a:r>
            <a:r>
              <a:rPr lang="en-US" dirty="0" smtClean="0"/>
              <a:t>(Collision collision)</a:t>
            </a:r>
          </a:p>
          <a:p>
            <a:pPr lvl="0"/>
            <a:r>
              <a:rPr lang="en-US" dirty="0" err="1" smtClean="0"/>
              <a:t>IsTrigger</a:t>
            </a:r>
            <a:r>
              <a:rPr lang="en-US" dirty="0" smtClean="0"/>
              <a:t> -&gt; True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OnTriggerEnter</a:t>
            </a:r>
            <a:r>
              <a:rPr lang="en-US" dirty="0" smtClean="0"/>
              <a:t>(Collider collider)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OnTriggerExit</a:t>
            </a:r>
            <a:r>
              <a:rPr lang="en-US" dirty="0" smtClean="0"/>
              <a:t>(Collider collider)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OnTriggerStay</a:t>
            </a:r>
            <a:r>
              <a:rPr lang="en-US" dirty="0" smtClean="0"/>
              <a:t>(Collider collider)</a:t>
            </a:r>
          </a:p>
          <a:p>
            <a:pPr lvl="0"/>
            <a:endParaRPr lang="en-US" dirty="0"/>
          </a:p>
        </p:txBody>
      </p:sp>
      <p:sp>
        <p:nvSpPr>
          <p:cNvPr id="545" name="Google Shape;545;p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Detection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 txBox="1">
            <a:spLocks noGrp="1"/>
          </p:cNvSpPr>
          <p:nvPr>
            <p:ph type="title"/>
          </p:nvPr>
        </p:nvSpPr>
        <p:spPr>
          <a:xfrm>
            <a:off x="461332" y="3784927"/>
            <a:ext cx="8221200" cy="576000"/>
          </a:xfrm>
        </p:spPr>
        <p:txBody>
          <a:bodyPr/>
          <a:lstStyle/>
          <a:p>
            <a:pPr lvl="0"/>
            <a:r>
              <a:rPr lang="en-US" dirty="0" smtClean="0"/>
              <a:t>Physics Manager, Materials, </a:t>
            </a:r>
            <a:r>
              <a:rPr lang="en-US" dirty="0" err="1" smtClean="0"/>
              <a:t>Raycast</a:t>
            </a:r>
            <a:r>
              <a:rPr lang="en-US" dirty="0" smtClean="0"/>
              <a:t> &amp; Joints</a:t>
            </a:r>
            <a:endParaRPr lang="en-US" dirty="0"/>
          </a:p>
        </p:txBody>
      </p:sp>
      <p:sp>
        <p:nvSpPr>
          <p:cNvPr id="551" name="Google Shape;551;p57"/>
          <p:cNvSpPr txBox="1">
            <a:spLocks noGrp="1"/>
          </p:cNvSpPr>
          <p:nvPr>
            <p:ph type="sldNum" idx="4294967295"/>
          </p:nvPr>
        </p:nvSpPr>
        <p:spPr>
          <a:xfrm>
            <a:off x="8867775" y="4879975"/>
            <a:ext cx="276225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0257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Gravity Vector</a:t>
            </a:r>
          </a:p>
          <a:p>
            <a:pPr lvl="0"/>
            <a:r>
              <a:rPr lang="en-US" dirty="0" smtClean="0"/>
              <a:t>Default Material</a:t>
            </a:r>
          </a:p>
          <a:p>
            <a:pPr lvl="0"/>
            <a:r>
              <a:rPr lang="en-US" dirty="0" smtClean="0"/>
              <a:t>Bounce Threshold</a:t>
            </a:r>
          </a:p>
          <a:p>
            <a:pPr lvl="0"/>
            <a:r>
              <a:rPr lang="en-US" dirty="0" smtClean="0"/>
              <a:t>Sleep Threshold</a:t>
            </a:r>
          </a:p>
          <a:p>
            <a:pPr lvl="0"/>
            <a:r>
              <a:rPr lang="en-US" dirty="0" smtClean="0"/>
              <a:t>Solver Iteration</a:t>
            </a:r>
          </a:p>
          <a:p>
            <a:pPr lvl="0"/>
            <a:r>
              <a:rPr lang="en-US" dirty="0" smtClean="0"/>
              <a:t>Layer Matrix</a:t>
            </a:r>
            <a:endParaRPr lang="en-US" dirty="0"/>
          </a:p>
        </p:txBody>
      </p:sp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Physics Manager</a:t>
            </a:r>
            <a:endParaRPr lang="en-US"/>
          </a:p>
        </p:txBody>
      </p:sp>
      <p:pic>
        <p:nvPicPr>
          <p:cNvPr id="559" name="Google Shape;55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668" y="1684153"/>
            <a:ext cx="4953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434</Words>
  <Application>Microsoft Office PowerPoint</Application>
  <PresentationFormat>On-screen Show (16:9)</PresentationFormat>
  <Paragraphs>144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Noto Sans Symbols</vt:lpstr>
      <vt:lpstr>SoftUni</vt:lpstr>
      <vt:lpstr>SoftUni</vt:lpstr>
      <vt:lpstr>Unity 3D Essentials</vt:lpstr>
      <vt:lpstr>Table of Contents</vt:lpstr>
      <vt:lpstr>Have a Question?</vt:lpstr>
      <vt:lpstr>Collider types, Collision types &amp; Detection types</vt:lpstr>
      <vt:lpstr>Collider Types</vt:lpstr>
      <vt:lpstr>Collisions</vt:lpstr>
      <vt:lpstr>Detection</vt:lpstr>
      <vt:lpstr>Physics Manager, Materials, Raycast &amp; Joints</vt:lpstr>
      <vt:lpstr>Physics Manager</vt:lpstr>
      <vt:lpstr>Physic Materials</vt:lpstr>
      <vt:lpstr>Raycast</vt:lpstr>
      <vt:lpstr>Rigidbody, RB scripting &amp; Joints</vt:lpstr>
      <vt:lpstr>Rigidbody</vt:lpstr>
      <vt:lpstr>Rigidbody scripting</vt:lpstr>
      <vt:lpstr>Joints</vt:lpstr>
      <vt:lpstr>Useful Links</vt:lpstr>
      <vt:lpstr>Summary</vt:lpstr>
      <vt:lpstr>Questions?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Essentials</dc:title>
  <cp:lastModifiedBy>Stoyan</cp:lastModifiedBy>
  <cp:revision>9</cp:revision>
  <dcterms:modified xsi:type="dcterms:W3CDTF">2020-06-11T14:00:19Z</dcterms:modified>
</cp:coreProperties>
</file>