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2CED09-3AE7-42AE-95EC-F1DD043A38AD}">
          <p14:sldIdLst>
            <p14:sldId id="256"/>
            <p14:sldId id="257"/>
          </p14:sldIdLst>
        </p14:section>
        <p14:section name="HTML Forms" id="{AE667106-BB99-4806-A7B4-70CE6942C11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liders and Spinboxes" id="{D51D5B67-2824-4304-876B-5A08A477063D}">
          <p14:sldIdLst>
            <p14:sldId id="269"/>
            <p14:sldId id="270"/>
            <p14:sldId id="271"/>
            <p14:sldId id="272"/>
            <p14:sldId id="273"/>
          </p14:sldIdLst>
        </p14:section>
        <p14:section name="HTML Frames" id="{F39E3813-68DE-4E3B-8332-2339F75BB41C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55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5837B-4546-4D10-8D00-9624B877B2AC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FD06-6658-480B-9107-535F7A5D03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269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561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28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3951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235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80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4005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614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1513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092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990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19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702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643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411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005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FD06-6658-480B-9107-535F7A5D0315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05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807-74AE-4810-9330-C8687187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B710-07DB-43E2-9A43-E070EB23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02F2-EA23-4B62-81D6-6D0913E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62C8-E205-473E-B816-29A464C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CAFD-71E2-4B35-88D5-8A6C4D1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41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1BD-41C9-4CA5-98A2-4CFEB202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A55F-E352-49EA-A87A-605A2413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C729-2CA6-461B-AB1A-453D333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2EEC-71C9-4098-81E7-CC55870B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FED0-218D-4845-9319-43184D0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59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139F9-506A-44A9-9624-BB2092B6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3778-D1AC-417F-A1A2-6FD2945C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2129-2AD3-4792-AD01-66A9A50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25FC-32AE-4750-B32E-23BEA69B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2AE8-2A6D-41B0-9366-177F866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A37-E8B1-4082-B9ED-0B1A76DC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1044-0630-4EB0-A8F7-4B97388F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7C60-16C4-4CA3-B4AF-59EFED9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A5E8-CB05-41F5-8ECB-436646D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EDE0-BBC0-4775-B6B0-4BAD310A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63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210-C46C-4F81-8648-3EDAF149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DEB3-56B2-4DE6-B3D3-97F9CF0E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BFF9-1E6D-47A1-868D-A1DB082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E229-29D2-47B5-96A5-A8DB8E27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D2E8-1349-4957-AABD-FC851CA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07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50D9-6FA4-418C-94C2-F57BA6FA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8BF6-9A2A-44BB-B933-614EDB88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BC74-72B7-45BC-86D1-E2D4FDA0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0F6B-8977-4344-8F47-4EDA4139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6E5D-D4D5-4FC6-9AFC-CBBDE037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FA21-FC02-4C7D-BE50-926A39A2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74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108B-21EA-40B3-A215-78438D7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398B-E6BC-40CE-B077-83084D0A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98BF-1878-45FB-9947-C4E33DF7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17F10-2639-4756-A72A-573256485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C581-5BB9-4674-8D73-42E027BD8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2210-A2FE-4528-8CC4-B3D66892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689E5-BCC7-4F2B-BEB5-42A7E19E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40C0D-1CC8-485C-A454-33B34E86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70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DAB0-132D-492A-A338-3795BD73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C65FA-ABBD-48E1-80CC-E86A1781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88AF-C7E9-45D5-A42A-3E43739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14E4-A58E-4B37-8D40-3DB302C6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40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39516-9B00-494A-A9F2-2DAB4011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AE34-E575-45CE-93E8-10A44548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CC1B-215B-49D0-B1E6-664DD79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60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7404-4F7F-44D4-94AA-ECA42FA3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DAB3-1FB4-42B7-904F-A5B3A510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CD4F-DDFA-47E0-A204-2E87035E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7D989-3A68-4C1A-9FC7-2293E707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8E2F-BA31-489C-90A0-F662497D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272B6-7181-42AC-AC93-266AAC45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9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3F5-13F4-415B-A0C5-DFDFF36A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10B4F-83E7-45C5-B5B3-F32E59F5C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B79-C718-4D01-B2AD-33543CB7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D0EF-1458-46F8-9549-33839876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0C7B-0746-4C1E-AC7F-611657E4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F57C-F4BB-4E8B-A3A4-934F259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74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1A884-F056-4DB3-B5BC-565F493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0C0F-2002-4661-ABE1-4155BAE8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E3E1-BD8B-4DB2-833E-30BCA003A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9E96-04EE-4B79-B25B-67640F4B36D2}" type="datetimeFigureOut">
              <a:rPr lang="bg-BG" smtClean="0"/>
              <a:t>08.03.2019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B002-AF5A-4B3B-BADA-9F580B9A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2BBB-21FA-4598-9B79-EB48CC4F7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947307"/>
            <a:ext cx="9430140" cy="96338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Forms and Frames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Select Fields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3"/>
            <a:ext cx="10058401" cy="46437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Dropdown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menus: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6" y="1790731"/>
            <a:ext cx="957759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 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"&gt;Male&lt;/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 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"&gt;Female&lt;/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 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"&gt;Other&lt;/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6" y="3899731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Multiple-choice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menus: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5" y="4373058"/>
            <a:ext cx="9577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products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multiple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multiple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"&gt;keyboard&lt;/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 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"&gt;mouse&lt;/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48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Hidden Fields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3"/>
            <a:ext cx="10058401" cy="46437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Hidden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fields contain invisible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6" y="1790731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hidden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Account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a hidden text field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6" y="2719937"/>
            <a:ext cx="10058401" cy="15348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 shown to the user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by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JavaScript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server-side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code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ViewState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SessionState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ASP.NET</a:t>
            </a:r>
          </a:p>
        </p:txBody>
      </p:sp>
    </p:spTree>
    <p:extLst>
      <p:ext uri="{BB962C8B-B14F-4D97-AF65-F5344CB8AC3E}">
        <p14:creationId xmlns:p14="http://schemas.microsoft.com/office/powerpoint/2010/main" val="351493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Labels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3"/>
            <a:ext cx="10058401" cy="93655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used to associate an explanatory text to a form field using the field's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9" y="2262918"/>
            <a:ext cx="95775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"&gt;First Name&lt;/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5" y="3149763"/>
            <a:ext cx="10058401" cy="31390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Clicking on a label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its associated field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Checkboxes are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toggled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 buttons are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checked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Labels are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Both a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usability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accessibility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feature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 to pass accessibility validation</a:t>
            </a:r>
          </a:p>
        </p:txBody>
      </p:sp>
    </p:spTree>
    <p:extLst>
      <p:ext uri="{BB962C8B-B14F-4D97-AF65-F5344CB8AC3E}">
        <p14:creationId xmlns:p14="http://schemas.microsoft.com/office/powerpoint/2010/main" val="403957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Fieldsets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3"/>
            <a:ext cx="10058401" cy="5233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used to enclose a group of related form fields: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6" y="1840714"/>
            <a:ext cx="9577597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form.aspx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legend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&gt;Client Details&lt;/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legend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Phone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legend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&gt;Order Details&lt;/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legend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Quantity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rows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Remarks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5" y="5774547"/>
            <a:ext cx="10058401" cy="5233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&lt;legend&gt;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the fieldset's title</a:t>
            </a:r>
          </a:p>
        </p:txBody>
      </p:sp>
    </p:spTree>
    <p:extLst>
      <p:ext uri="{BB962C8B-B14F-4D97-AF65-F5344CB8AC3E}">
        <p14:creationId xmlns:p14="http://schemas.microsoft.com/office/powerpoint/2010/main" val="400714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Sliders and Spinboxes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Lets Make It Spin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3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Range and Spinbox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2"/>
            <a:ext cx="10058401" cy="164617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Restricts users to enter only numbers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Additional attributes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Can become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Spinbox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depending on the input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9" y="3105834"/>
            <a:ext cx="95775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number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5" y="3894425"/>
            <a:ext cx="10058401" cy="164617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Have some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differences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different browsers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Spinboxes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 not work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on all the browsers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Shown as regular textboxes</a:t>
            </a:r>
          </a:p>
        </p:txBody>
      </p:sp>
    </p:spTree>
    <p:extLst>
      <p:ext uri="{BB962C8B-B14F-4D97-AF65-F5344CB8AC3E}">
        <p14:creationId xmlns:p14="http://schemas.microsoft.com/office/powerpoint/2010/main" val="171967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Field Attributes from HTML 5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6" y="1317402"/>
            <a:ext cx="10058401" cy="26211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Autocomplete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browser stores the previously typed values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Brings them back on a later visit</a:t>
            </a:r>
          </a:p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Autofocus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field becomes on focus on page 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9" y="3947532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firstName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autofocus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autofocus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9581DEE-9572-4C36-9DBB-F6703951249C}"/>
              </a:ext>
            </a:extLst>
          </p:cNvPr>
          <p:cNvSpPr>
            <a:spLocks noGrp="1"/>
          </p:cNvSpPr>
          <p:nvPr/>
        </p:nvSpPr>
        <p:spPr>
          <a:xfrm>
            <a:off x="1523996" y="4542243"/>
            <a:ext cx="10058401" cy="103213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field is required to be filled/selected</a:t>
            </a:r>
          </a:p>
        </p:txBody>
      </p:sp>
    </p:spTree>
    <p:extLst>
      <p:ext uri="{BB962C8B-B14F-4D97-AF65-F5344CB8AC3E}">
        <p14:creationId xmlns:p14="http://schemas.microsoft.com/office/powerpoint/2010/main" val="352194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Fields with Validation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14025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provides a simple validation for email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Can be passed a pattern for validation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a mobile device brings the email keyboard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4" y="3056435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email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pattern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[^ @]*@[^ @].[^ @]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3483653"/>
            <a:ext cx="10058401" cy="94850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URL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has validation for url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a mobile device brings the url keyboard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4" y="4475230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url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A6AE76-B23F-4441-90DD-AC1799FE0236}"/>
              </a:ext>
            </a:extLst>
          </p:cNvPr>
          <p:cNvSpPr>
            <a:spLocks noGrp="1"/>
          </p:cNvSpPr>
          <p:nvPr/>
        </p:nvSpPr>
        <p:spPr>
          <a:xfrm>
            <a:off x="1523999" y="4913075"/>
            <a:ext cx="10058401" cy="94850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Telephone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Brings the numeric keyboard (currently supported only in Safari 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4" y="5861578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required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04696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 Index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323305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HTML attribute controls the order in which form fields and hyperlinks are focused when repeatedly pressing the TAB key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tabindex=0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(zero) – "natural" order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&lt; 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then elements with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tabindex="X"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 iterated before elements with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tabindex="Y"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Elements with negative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are skipped, however, this is not defined in the standard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9" y="4934635"/>
            <a:ext cx="95775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second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first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tabindex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75326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Frames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Source Sans Pro" panose="020B0604020202020204" pitchFamily="34" charset="0"/>
              </a:rPr>
              <a:t>&lt;frameset&gt;</a:t>
            </a:r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, 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Source Sans Pro" panose="020B0604020202020204" pitchFamily="34" charset="0"/>
              </a:rPr>
              <a:t>&lt;frame&gt; </a:t>
            </a:r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and 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Source Sans Pro" panose="020B0604020202020204" pitchFamily="34" charset="0"/>
              </a:rPr>
              <a:t>&lt;iframe&gt;</a:t>
            </a:r>
            <a:endParaRPr lang="bg-BG" dirty="0">
              <a:solidFill>
                <a:schemeClr val="bg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3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 of Contents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308446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Forms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 Fields and Fieldsets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Buttons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Checkboxes and Radio Buttons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Select Fields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Hidden Fields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Sliders and Spinboxes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Validation Fields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Frames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 and </a:t>
            </a:r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noframe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tags</a:t>
            </a:r>
          </a:p>
          <a:p>
            <a:pPr lvl="1"/>
            <a:r>
              <a:rPr lang="en-US" sz="20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iframe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4143058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Frames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308446"/>
            <a:ext cx="10058401" cy="46513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provide a way to show multiple HTML documents in a single Web page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page can be split into separate views (frames) horizontally and vertically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 were popular in the early ages of HTML development, but now their usage is rejected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 are not supported by all user agents (browsers, search engines, etc.)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&lt;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noframes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element is used to provide content for non-compatible agents.</a:t>
            </a:r>
          </a:p>
        </p:txBody>
      </p:sp>
    </p:spTree>
    <p:extLst>
      <p:ext uri="{BB962C8B-B14F-4D97-AF65-F5344CB8AC3E}">
        <p14:creationId xmlns:p14="http://schemas.microsoft.com/office/powerpoint/2010/main" val="157603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Frames –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9" y="1600200"/>
            <a:ext cx="957759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&gt;Frames _Example_&lt;/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180px,*,150px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left.html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middle.html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right.html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7192850-EDB7-4AA3-84B0-E2DD1C12B538}"/>
              </a:ext>
            </a:extLst>
          </p:cNvPr>
          <p:cNvSpPr>
            <a:spLocks noGrp="1"/>
          </p:cNvSpPr>
          <p:nvPr/>
        </p:nvSpPr>
        <p:spPr>
          <a:xfrm>
            <a:off x="1523999" y="4147021"/>
            <a:ext cx="10058401" cy="10575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Note: the target attribute applied to the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&lt;a&gt;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317200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Inline Frames: &lt;iframe&gt;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8" y="2274838"/>
            <a:ext cx="957759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iframeYoutube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https://www.youtube.com/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frameborder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scrolling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7192850-EDB7-4AA3-84B0-E2DD1C12B538}"/>
              </a:ext>
            </a:extLst>
          </p:cNvPr>
          <p:cNvSpPr>
            <a:spLocks noGrp="1"/>
          </p:cNvSpPr>
          <p:nvPr/>
        </p:nvSpPr>
        <p:spPr>
          <a:xfrm>
            <a:off x="1283598" y="1600912"/>
            <a:ext cx="10058401" cy="48289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Inline frames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provide a way to show one website inside another website:</a:t>
            </a:r>
          </a:p>
        </p:txBody>
      </p:sp>
    </p:spTree>
    <p:extLst>
      <p:ext uri="{BB962C8B-B14F-4D97-AF65-F5344CB8AC3E}">
        <p14:creationId xmlns:p14="http://schemas.microsoft.com/office/powerpoint/2010/main" val="421376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Forms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GB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Entering User Data from a Web Page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9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are HTML Forms?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308446"/>
            <a:ext cx="10058401" cy="518566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primary method for gathering data from site visitors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Forms can contain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 fields for the user to type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Buttons for interactions like "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Register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", "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", "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Menus, Sliders, etc…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 Google, Yahoo, Facebook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Google search field is a simple Text field</a:t>
            </a:r>
          </a:p>
        </p:txBody>
      </p:sp>
    </p:spTree>
    <p:extLst>
      <p:ext uri="{BB962C8B-B14F-4D97-AF65-F5344CB8AC3E}">
        <p14:creationId xmlns:p14="http://schemas.microsoft.com/office/powerpoint/2010/main" val="12014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to Create a HTML Form?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form block with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8" y="207352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3459091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8" y="3932418"/>
            <a:ext cx="9577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myForm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path/to/some-script.php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...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3C71C19B-D320-409A-8539-8A83AC453602}"/>
              </a:ext>
            </a:extLst>
          </p:cNvPr>
          <p:cNvSpPr/>
          <p:nvPr/>
        </p:nvSpPr>
        <p:spPr>
          <a:xfrm>
            <a:off x="5167325" y="4953689"/>
            <a:ext cx="5934270" cy="1127242"/>
          </a:xfrm>
          <a:prstGeom prst="wedgeRoundRectCallout">
            <a:avLst>
              <a:gd name="adj1" fmla="val -41588"/>
              <a:gd name="adj2" fmla="val -111325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"action" attribute tells where the form data should be sent</a:t>
            </a:r>
            <a:endParaRPr lang="bg-BG" sz="2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719CAA7-6A39-49B2-A630-C74646E3CA57}"/>
              </a:ext>
            </a:extLst>
          </p:cNvPr>
          <p:cNvSpPr/>
          <p:nvPr/>
        </p:nvSpPr>
        <p:spPr>
          <a:xfrm>
            <a:off x="4665306" y="2537897"/>
            <a:ext cx="6158204" cy="1016231"/>
          </a:xfrm>
          <a:prstGeom prst="wedgeRoundRectCallout">
            <a:avLst>
              <a:gd name="adj1" fmla="val -42651"/>
              <a:gd name="adj2" fmla="val 95554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"method" attribute tells how the form data should be sent – via GET or POST request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5626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Text Fields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Single-line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text input fields: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8" y="207352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FirstName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a text field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2887791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Multi-line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text input fields 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8" y="3361118"/>
            <a:ext cx="9577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Comments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This is a multi-line text field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EECE78-DBEF-4B86-82CB-F7DF57A4A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978" y="1951101"/>
            <a:ext cx="1764005" cy="245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59C29D-B8F2-45FC-AF25-70A1CC2BB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813" y="2857699"/>
            <a:ext cx="2518170" cy="923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C4E2C0AA-F7F3-4270-BABB-507532C94EE2}"/>
              </a:ext>
            </a:extLst>
          </p:cNvPr>
          <p:cNvSpPr>
            <a:spLocks noGrp="1"/>
          </p:cNvSpPr>
          <p:nvPr/>
        </p:nvSpPr>
        <p:spPr>
          <a:xfrm>
            <a:off x="1523999" y="4604249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Password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input – a text field which masks the entered text with * signs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B3AF4-B155-4890-AF48-E8B33EBB1ACF}"/>
              </a:ext>
            </a:extLst>
          </p:cNvPr>
          <p:cNvSpPr txBox="1"/>
          <p:nvPr/>
        </p:nvSpPr>
        <p:spPr>
          <a:xfrm>
            <a:off x="1523998" y="5077576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password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865B37-A3F8-4F54-BD72-4BF3C57BB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20" y="5377248"/>
            <a:ext cx="2069563" cy="288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8453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Buttons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 – brings the form to its initial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8" y="207352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resetBtn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Reset the form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2916186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8" y="3389513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submitBtn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8182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Buttons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75715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Image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 – acts like submit but image is displayed and click coordinates are sent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8" y="2554070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submit.gif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click 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Submit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8" y="342900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Ordinary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 – no default action, used with 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7" y="390232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button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Apply Now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66044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9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Checkboxes and Radio Buttons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199"/>
            <a:ext cx="10058401" cy="50559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D272-85E2-4FF4-9D70-BFA5679B503E}"/>
              </a:ext>
            </a:extLst>
          </p:cNvPr>
          <p:cNvSpPr txBox="1"/>
          <p:nvPr/>
        </p:nvSpPr>
        <p:spPr>
          <a:xfrm>
            <a:off x="1523997" y="2105798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checkbox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fruit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BAF8802-DD1C-41B9-AFFD-807A50690FC4}"/>
              </a:ext>
            </a:extLst>
          </p:cNvPr>
          <p:cNvSpPr>
            <a:spLocks noGrp="1"/>
          </p:cNvSpPr>
          <p:nvPr/>
        </p:nvSpPr>
        <p:spPr>
          <a:xfrm>
            <a:off x="1523999" y="2964630"/>
            <a:ext cx="10058401" cy="4643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buttons: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D99D3-6026-4699-8F12-B845718042D3}"/>
              </a:ext>
            </a:extLst>
          </p:cNvPr>
          <p:cNvSpPr txBox="1"/>
          <p:nvPr/>
        </p:nvSpPr>
        <p:spPr>
          <a:xfrm>
            <a:off x="1523998" y="3437957"/>
            <a:ext cx="9577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." /&gt;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A6AE76-B23F-4441-90DD-AC1799FE0236}"/>
              </a:ext>
            </a:extLst>
          </p:cNvPr>
          <p:cNvSpPr>
            <a:spLocks noGrp="1"/>
          </p:cNvSpPr>
          <p:nvPr/>
        </p:nvSpPr>
        <p:spPr>
          <a:xfrm>
            <a:off x="1523998" y="4296789"/>
            <a:ext cx="10058401" cy="96101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 buttons can be grouped, allowing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only one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be selected from a group: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F375-36CE-4180-B643-C1CBAC426474}"/>
              </a:ext>
            </a:extLst>
          </p:cNvPr>
          <p:cNvSpPr txBox="1"/>
          <p:nvPr/>
        </p:nvSpPr>
        <p:spPr>
          <a:xfrm>
            <a:off x="1523997" y="5277921"/>
            <a:ext cx="95775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input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radio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92674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1257</Words>
  <Application>Microsoft Office PowerPoint</Application>
  <PresentationFormat>Widescreen</PresentationFormat>
  <Paragraphs>183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Source Sans Pro</vt:lpstr>
      <vt:lpstr>Wingdings</vt:lpstr>
      <vt:lpstr>Office Theme</vt:lpstr>
      <vt:lpstr>HTML Forms and Frames</vt:lpstr>
      <vt:lpstr>PowerPoint Presentation</vt:lpstr>
      <vt:lpstr>HTML Forms Entering User Data from a Web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Sliders and Spinboxes Lets Make It Spin</vt:lpstr>
      <vt:lpstr>PowerPoint Presentation</vt:lpstr>
      <vt:lpstr>PowerPoint Presentation</vt:lpstr>
      <vt:lpstr>PowerPoint Presentation</vt:lpstr>
      <vt:lpstr>PowerPoint Presentation</vt:lpstr>
      <vt:lpstr>HTML Frames &lt;frameset&gt;, &lt;frame&gt; and &lt;iframe&gt;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The past, the present, the future</dc:title>
  <dc:creator>Zdravko Zdravkov</dc:creator>
  <cp:lastModifiedBy>Zdravko Zdravkov</cp:lastModifiedBy>
  <cp:revision>55</cp:revision>
  <dcterms:created xsi:type="dcterms:W3CDTF">2019-03-06T19:58:09Z</dcterms:created>
  <dcterms:modified xsi:type="dcterms:W3CDTF">2019-03-08T13:24:56Z</dcterms:modified>
</cp:coreProperties>
</file>