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 id="257"/>
            <p14:sldId id="260"/>
            <p14:sldId id="261"/>
          </p14:sldIdLst>
        </p14:section>
        <p14:section name="TYPOGRAPHY" id="{31AFECC5-0CC5-4E14-BDD6-6FC555F3CEA7}">
          <p14:sldIdLst>
            <p14:sldId id="262"/>
            <p14:sldId id="263"/>
            <p14:sldId id="264"/>
            <p14:sldId id="265"/>
            <p14:sldId id="266"/>
            <p14:sldId id="267"/>
            <p14:sldId id="268"/>
            <p14:sldId id="269"/>
            <p14:sldId id="270"/>
            <p14:sldId id="271"/>
          </p14:sldIdLst>
        </p14:section>
        <p14:section name="FONTS AND FONT FAMILIES" id="{18950AC7-E9FF-41AE-9F04-E9DBDFE90E50}">
          <p14:sldIdLst>
            <p14:sldId id="272"/>
            <p14:sldId id="273"/>
            <p14:sldId id="274"/>
            <p14:sldId id="275"/>
            <p14:sldId id="276"/>
            <p14:sldId id="277"/>
            <p14:sldId id="278"/>
            <p14:sldId id="279"/>
            <p14:sldId id="280"/>
          </p14:sldIdLst>
        </p14:section>
        <p14:section name="CSS UNITS" id="{E93834D5-75C1-4692-81DE-6E6B9222DDA3}">
          <p14:sldIdLst>
            <p14:sldId id="281"/>
            <p14:sldId id="282"/>
            <p14:sldId id="283"/>
            <p14:sldId id="284"/>
            <p14:sldId id="285"/>
          </p14:sldIdLst>
        </p14:section>
        <p14:section name="EM &amp; REM" id="{7BB24704-BDBD-4AD9-BC74-713915695708}">
          <p14:sldIdLst>
            <p14:sldId id="286"/>
            <p14:sldId id="287"/>
            <p14:sldId id="288"/>
            <p14:sldId id="289"/>
          </p14:sldIdLst>
        </p14:section>
        <p14:section name="DEMO" id="{A187A320-61E0-4FE7-8FD3-E7A29D93FD94}">
          <p14:sldIdLst>
            <p14:sldId id="290"/>
          </p14:sldIdLst>
        </p14:section>
        <p14:section name="RESOURCES" id="{B8B4DB89-D4E6-4E70-BD4D-BAB74F7AE531}">
          <p14:sldIdLst>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8D0"/>
    <a:srgbClr val="F3BE60"/>
    <a:srgbClr val="1199FF"/>
    <a:srgbClr val="6A958D"/>
    <a:srgbClr val="1C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5" autoAdjust="0"/>
    <p:restoredTop sz="94660"/>
  </p:normalViewPr>
  <p:slideViewPr>
    <p:cSldViewPr snapToGrid="0">
      <p:cViewPr varScale="1">
        <p:scale>
          <a:sx n="54" d="100"/>
          <a:sy n="54" d="100"/>
        </p:scale>
        <p:origin x="102"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28.02.2019</a:t>
            </a:fld>
            <a:endParaRPr lang="bg-BG"/>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28.02.2019</a:t>
            </a:fld>
            <a:endParaRPr lang="bg-BG"/>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Line_length" TargetMode="External"/><Relationship Id="rId3" Type="http://schemas.openxmlformats.org/officeDocument/2006/relationships/image" Target="../media/image2.png"/><Relationship Id="rId7" Type="http://schemas.openxmlformats.org/officeDocument/2006/relationships/hyperlink" Target="https://en.wikipedia.org/wiki/Legibility"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Computer_font" TargetMode="External"/><Relationship Id="rId5" Type="http://schemas.openxmlformats.org/officeDocument/2006/relationships/hyperlink" Target="https://en.wikipedia.org/wiki/Typeface" TargetMode="External"/><Relationship Id="rId4" Type="http://schemas.openxmlformats.org/officeDocument/2006/relationships/hyperlink" Target="https://en.wikipedia.org/wiki/Typography" TargetMode="External"/><Relationship Id="rId9" Type="http://schemas.openxmlformats.org/officeDocument/2006/relationships/hyperlink" Target="https://en.wikipedia.org/wiki/Readability"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fonts.com/" TargetMode="External"/><Relationship Id="rId4" Type="http://schemas.openxmlformats.org/officeDocument/2006/relationships/hyperlink" Target="https://typekit.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fontawesome.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fontello.com/" TargetMode="External"/><Relationship Id="rId5" Type="http://schemas.openxmlformats.org/officeDocument/2006/relationships/hyperlink" Target="https://icomoon.io/icon-font.html" TargetMode="External"/><Relationship Id="rId4" Type="http://schemas.openxmlformats.org/officeDocument/2006/relationships/hyperlink" Target="https://css-tricks.com/examples/IconFo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en.wikipedia.org/wiki/The_Elements_of_Typographic_Styl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ebtypography.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CSS &amp; TYPOGRAPHY</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TYPOGRAPHY AND THE WEB</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573707"/>
            <a:ext cx="9577598" cy="3046988"/>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For too long typographic style and its accompanying attention to detail have been overlooked by website designers, particularly in body copy. In years gone by this could have been put down to the technology, but now the web has caught up. The advent of much improved browsers, text rendering and high resolution screens, combine to negate technology as an excuse.</a:t>
            </a:r>
          </a:p>
          <a:p>
            <a:endParaRPr lang="en-US" sz="2400" i="1" dirty="0">
              <a:solidFill>
                <a:schemeClr val="accent1">
                  <a:lumMod val="50000"/>
                </a:schemeClr>
              </a:solidFill>
            </a:endParaRPr>
          </a:p>
          <a:p>
            <a:pPr algn="r"/>
            <a:r>
              <a:rPr lang="en-US" sz="2400" i="1" dirty="0">
                <a:solidFill>
                  <a:schemeClr val="accent1">
                    <a:lumMod val="50000"/>
                  </a:schemeClr>
                </a:solidFill>
              </a:rPr>
              <a:t>The Elements of Typographic Style Applied to the Web</a:t>
            </a:r>
          </a:p>
          <a:p>
            <a:pPr algn="r"/>
            <a:r>
              <a:rPr lang="en-US" sz="2400" i="1" dirty="0">
                <a:solidFill>
                  <a:schemeClr val="accent1">
                    <a:lumMod val="50000"/>
                  </a:schemeClr>
                </a:solidFill>
              </a:rPr>
              <a:t>Introduction</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1081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CHOOSE A COMFORTABLE MEASURE</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56966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The measure is the number of characters in single line of a column of text. HTML doesn’t have a concept of columns per se, instead text is held within boxes. In CSS the width of a box is set using the width property with any unit of length</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213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CHOOSE A COMFORTABLE MEASURE</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56966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Anything from 45 to 75 characters is widely regarded as a satisfactory length of line for a single-column page set in a surfed text face in a text size. The 66-character line (counting both letters and spaces) is widely regarded as ideal. For multiple column work, a better average is 40 to 50 characters.</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8118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CHOOSE A BASIC LEADING</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200329"/>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Leading (pronounced “</a:t>
            </a:r>
            <a:r>
              <a:rPr lang="en-US" sz="2400" i="1" dirty="0" err="1">
                <a:solidFill>
                  <a:schemeClr val="accent1">
                    <a:lumMod val="50000"/>
                  </a:schemeClr>
                </a:solidFill>
              </a:rPr>
              <a:t>ledding</a:t>
            </a:r>
            <a:r>
              <a:rPr lang="en-US" sz="2400" i="1" dirty="0">
                <a:solidFill>
                  <a:schemeClr val="accent1">
                    <a:lumMod val="50000"/>
                  </a:schemeClr>
                </a:solidFill>
              </a:rPr>
              <a:t>”) is so called because, in mechanical presses, strips of lead are placed between lines of type to space the lines apart. Leading is achieved in CSS through the line-height property.</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4412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rgbClr val="FFC000"/>
                </a:solidFill>
              </a:rPr>
              <a:t>DEMO</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91665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FONTS AND FONT FAMILIES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6179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FONT FAMILY</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56966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In typography, a font family (also known as typeface) is a set of one or more fonts each composed of glyphs that share common design features. Each font of a typeface has a specific weight, style, condensation, width, slant, italicization, ornamentation, and designer or foundry.</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5382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FONT</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938992"/>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A computer font (or font) is implemented as a digital data file containing a set of graphically related glyphs, characters, or symbols such as dingbats. Although the term font first referred to a set of movable metal type pieces in one style and size, since the 1990s it is generally used to refer to a set of digital shapes in a single style, scalable to different sizes.</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4974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GENERIC FONT FAMILIES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serif</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sans-serif</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monospace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cursive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fantasy</a:t>
            </a:r>
          </a:p>
        </p:txBody>
      </p:sp>
    </p:spTree>
    <p:extLst>
      <p:ext uri="{BB962C8B-B14F-4D97-AF65-F5344CB8AC3E}">
        <p14:creationId xmlns:p14="http://schemas.microsoft.com/office/powerpoint/2010/main" val="201040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GENERIC FONT FAMILIES</a:t>
            </a:r>
          </a:p>
        </p:txBody>
      </p:sp>
      <p:sp>
        <p:nvSpPr>
          <p:cNvPr id="2" name="Rectangle 1">
            <a:extLst>
              <a:ext uri="{FF2B5EF4-FFF2-40B4-BE49-F238E27FC236}">
                <a16:creationId xmlns:a16="http://schemas.microsoft.com/office/drawing/2014/main" id="{0631DF50-69E3-4231-91C4-8B6D717FA209}"/>
              </a:ext>
            </a:extLst>
          </p:cNvPr>
          <p:cNvSpPr/>
          <p:nvPr/>
        </p:nvSpPr>
        <p:spPr>
          <a:xfrm>
            <a:off x="3048000" y="2220977"/>
            <a:ext cx="6096000" cy="2416046"/>
          </a:xfrm>
          <a:prstGeom prst="rect">
            <a:avLst/>
          </a:prstGeom>
        </p:spPr>
        <p:txBody>
          <a:bodyPr>
            <a:spAutoFit/>
          </a:bodyPr>
          <a:lstStyle/>
          <a:p>
            <a:pPr algn="ctr"/>
            <a:r>
              <a:rPr lang="en-US" sz="11500" b="1" dirty="0">
                <a:solidFill>
                  <a:srgbClr val="234465"/>
                </a:solidFill>
                <a:latin typeface="Lato"/>
              </a:rPr>
              <a:t>SoftUni</a:t>
            </a:r>
            <a:endParaRPr lang="en-US" b="1" dirty="0">
              <a:solidFill>
                <a:srgbClr val="234465"/>
              </a:solidFill>
              <a:latin typeface="Lato"/>
            </a:endParaRPr>
          </a:p>
          <a:p>
            <a:br>
              <a:rPr lang="en-US" dirty="0"/>
            </a:br>
            <a:endParaRPr lang="bg-BG" dirty="0"/>
          </a:p>
        </p:txBody>
      </p:sp>
      <p:sp>
        <p:nvSpPr>
          <p:cNvPr id="9" name="Rectangle 8">
            <a:extLst>
              <a:ext uri="{FF2B5EF4-FFF2-40B4-BE49-F238E27FC236}">
                <a16:creationId xmlns:a16="http://schemas.microsoft.com/office/drawing/2014/main" id="{8D8B2109-BB86-4692-AEBA-14C56A111250}"/>
              </a:ext>
            </a:extLst>
          </p:cNvPr>
          <p:cNvSpPr/>
          <p:nvPr/>
        </p:nvSpPr>
        <p:spPr>
          <a:xfrm>
            <a:off x="3048000" y="2363560"/>
            <a:ext cx="6096000" cy="2123658"/>
          </a:xfrm>
          <a:prstGeom prst="rect">
            <a:avLst/>
          </a:prstGeom>
        </p:spPr>
        <p:txBody>
          <a:bodyPr>
            <a:spAutoFit/>
          </a:bodyPr>
          <a:lstStyle/>
          <a:p>
            <a:pPr algn="ctr"/>
            <a:r>
              <a:rPr lang="en-US" sz="9600" b="1" dirty="0">
                <a:solidFill>
                  <a:srgbClr val="234465"/>
                </a:solidFill>
                <a:latin typeface="Times New Roman" panose="02020603050405020304" pitchFamily="18" charset="0"/>
              </a:rPr>
              <a:t>SoftUni</a:t>
            </a:r>
          </a:p>
          <a:p>
            <a:pPr algn="ctr"/>
            <a:br>
              <a:rPr lang="en-US" dirty="0"/>
            </a:br>
            <a:endParaRPr lang="bg-BG" dirty="0"/>
          </a:p>
        </p:txBody>
      </p:sp>
      <p:sp>
        <p:nvSpPr>
          <p:cNvPr id="10" name="Rectangle 9">
            <a:extLst>
              <a:ext uri="{FF2B5EF4-FFF2-40B4-BE49-F238E27FC236}">
                <a16:creationId xmlns:a16="http://schemas.microsoft.com/office/drawing/2014/main" id="{306107A6-C2BE-4A5B-AD17-C8505B83B9EA}"/>
              </a:ext>
            </a:extLst>
          </p:cNvPr>
          <p:cNvSpPr/>
          <p:nvPr/>
        </p:nvSpPr>
        <p:spPr>
          <a:xfrm>
            <a:off x="3009860" y="2363560"/>
            <a:ext cx="6096000" cy="2123658"/>
          </a:xfrm>
          <a:prstGeom prst="rect">
            <a:avLst/>
          </a:prstGeom>
        </p:spPr>
        <p:txBody>
          <a:bodyPr>
            <a:spAutoFit/>
          </a:bodyPr>
          <a:lstStyle/>
          <a:p>
            <a:pPr algn="ctr"/>
            <a:r>
              <a:rPr lang="en-US" sz="9600" b="1" dirty="0">
                <a:solidFill>
                  <a:srgbClr val="234465"/>
                </a:solidFill>
                <a:latin typeface="Courier New" panose="02070309020205020404" pitchFamily="49" charset="0"/>
              </a:rPr>
              <a:t>SoftUni</a:t>
            </a:r>
            <a:endParaRPr lang="en-US" sz="9600" b="1" dirty="0">
              <a:solidFill>
                <a:srgbClr val="234465"/>
              </a:solidFill>
              <a:latin typeface="Times New Roman" panose="02020603050405020304" pitchFamily="18" charset="0"/>
            </a:endParaRPr>
          </a:p>
          <a:p>
            <a:pPr algn="ctr"/>
            <a:br>
              <a:rPr lang="en-US" dirty="0"/>
            </a:br>
            <a:endParaRPr lang="bg-BG" dirty="0"/>
          </a:p>
        </p:txBody>
      </p:sp>
      <p:sp>
        <p:nvSpPr>
          <p:cNvPr id="13" name="Rectangle 12">
            <a:extLst>
              <a:ext uri="{FF2B5EF4-FFF2-40B4-BE49-F238E27FC236}">
                <a16:creationId xmlns:a16="http://schemas.microsoft.com/office/drawing/2014/main" id="{46C99C0C-9340-4AFA-9BBC-3E19B1D4A006}"/>
              </a:ext>
            </a:extLst>
          </p:cNvPr>
          <p:cNvSpPr/>
          <p:nvPr/>
        </p:nvSpPr>
        <p:spPr>
          <a:xfrm>
            <a:off x="2602523" y="2363560"/>
            <a:ext cx="6910675" cy="2123658"/>
          </a:xfrm>
          <a:prstGeom prst="rect">
            <a:avLst/>
          </a:prstGeom>
        </p:spPr>
        <p:txBody>
          <a:bodyPr wrap="square">
            <a:spAutoFit/>
          </a:bodyPr>
          <a:lstStyle/>
          <a:p>
            <a:pPr algn="ctr"/>
            <a:r>
              <a:rPr lang="en-US" sz="9600" b="1" dirty="0">
                <a:solidFill>
                  <a:srgbClr val="234465"/>
                </a:solidFill>
                <a:latin typeface="Comic Sans MS" panose="030F0702030302020204" pitchFamily="66" charset="0"/>
              </a:rPr>
              <a:t>SoftUni</a:t>
            </a:r>
            <a:endParaRPr lang="en-US" sz="9600" b="1" dirty="0">
              <a:solidFill>
                <a:srgbClr val="234465"/>
              </a:solidFill>
              <a:latin typeface="Times New Roman" panose="02020603050405020304" pitchFamily="18" charset="0"/>
            </a:endParaRPr>
          </a:p>
          <a:p>
            <a:pPr algn="ctr"/>
            <a:br>
              <a:rPr lang="en-US" dirty="0"/>
            </a:br>
            <a:endParaRPr lang="bg-BG" dirty="0"/>
          </a:p>
        </p:txBody>
      </p:sp>
      <p:sp>
        <p:nvSpPr>
          <p:cNvPr id="14" name="Rectangle 13">
            <a:extLst>
              <a:ext uri="{FF2B5EF4-FFF2-40B4-BE49-F238E27FC236}">
                <a16:creationId xmlns:a16="http://schemas.microsoft.com/office/drawing/2014/main" id="{B9923874-0B33-4457-8DE9-C095CF65B88A}"/>
              </a:ext>
            </a:extLst>
          </p:cNvPr>
          <p:cNvSpPr/>
          <p:nvPr/>
        </p:nvSpPr>
        <p:spPr>
          <a:xfrm>
            <a:off x="3009860" y="2425115"/>
            <a:ext cx="6096000" cy="2062103"/>
          </a:xfrm>
          <a:prstGeom prst="rect">
            <a:avLst/>
          </a:prstGeom>
        </p:spPr>
        <p:txBody>
          <a:bodyPr wrap="square">
            <a:spAutoFit/>
          </a:bodyPr>
          <a:lstStyle/>
          <a:p>
            <a:pPr algn="ctr"/>
            <a:r>
              <a:rPr lang="en-US" sz="9600" b="1" dirty="0">
                <a:solidFill>
                  <a:srgbClr val="234465"/>
                </a:solidFill>
                <a:latin typeface="Algerian" panose="04020705040A02060702" pitchFamily="82" charset="0"/>
              </a:rPr>
              <a:t>SoftUni</a:t>
            </a:r>
            <a:endParaRPr lang="en-US" b="1" dirty="0">
              <a:solidFill>
                <a:srgbClr val="234465"/>
              </a:solidFill>
              <a:latin typeface="Algerian" panose="04020705040A02060702" pitchFamily="82" charset="0"/>
            </a:endParaRPr>
          </a:p>
          <a:p>
            <a:endParaRPr lang="en-US" sz="3200" b="1" dirty="0"/>
          </a:p>
        </p:txBody>
      </p:sp>
    </p:spTree>
    <p:extLst>
      <p:ext uri="{BB962C8B-B14F-4D97-AF65-F5344CB8AC3E}">
        <p14:creationId xmlns:p14="http://schemas.microsoft.com/office/powerpoint/2010/main" val="6254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subTnLst>
                                    <p:set>
                                      <p:cBhvr override="childStyle">
                                        <p:cTn dur="1" fill="hold" display="0" masterRel="sameClick" afterEffect="1">
                                          <p:stCondLst>
                                            <p:cond evt="end" delay="0">
                                              <p:tn val="10"/>
                                            </p:cond>
                                          </p:stCondLst>
                                        </p:cTn>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subTnLst>
                                    <p:set>
                                      <p:cBhvr override="childStyle">
                                        <p:cTn dur="1" fill="hold" display="0" masterRel="sameClick" afterEffect="1">
                                          <p:stCondLst>
                                            <p:cond evt="end" delay="0">
                                              <p:tn val="15"/>
                                            </p:cond>
                                          </p:stCondLst>
                                        </p:cTn>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subTnLst>
                                    <p:set>
                                      <p:cBhvr override="childStyle">
                                        <p:cTn dur="1" fill="hold" display="0" masterRel="sameClick" afterEffect="1">
                                          <p:stCondLst>
                                            <p:cond evt="end" delay="0">
                                              <p:tn val="20"/>
                                            </p:cond>
                                          </p:stCondLst>
                                        </p:cTn>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subTnLst>
                                    <p:set>
                                      <p:cBhvr override="childStyle">
                                        <p:cTn dur="1" fill="hold" display="0" masterRel="sameClick" afterEffect="1">
                                          <p:stCondLst>
                                            <p:cond evt="end" delay="0">
                                              <p:tn val="25"/>
                                            </p:cond>
                                          </p:stCondLst>
                                        </p:cTn>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1"/>
      <p:bldP spid="10"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LAST TIME ...</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23723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WEB FONTS</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938992"/>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A technique to refer to and automatically download remote fonts was first specified in the CSS2 specification, which introduced the `@font-face` construct. At the time, fetching font files from the web was controversial because fonts meant to be used only for certain web pages could also be downloaded and installed in breach of the font license</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6896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WEB FONTS - EOT</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830997"/>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Microsoft first added support for downloadable EOT fonts in Internet Explorer 4 in 1997</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7789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WEB FONTS - WOFF</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1200329"/>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rgbClr val="234465"/>
                </a:solidFill>
                <a:latin typeface="Lato"/>
              </a:rPr>
              <a:t>In 2010, the WOFF compression method for TrueType and OpenType fonts was submitted to W3C by the Mozilla Foundation, Opera Software and Microsoft, and browsers have since added support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41128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rgbClr val="FFC000"/>
                </a:solidFill>
              </a:rPr>
              <a:t>DEMO</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77296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CSS UNITS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818623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CSS UNITS &amp; VALUES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Numeric values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Percentages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Colors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Coordinate positions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Functions</a:t>
            </a:r>
          </a:p>
        </p:txBody>
      </p:sp>
    </p:spTree>
    <p:extLst>
      <p:ext uri="{BB962C8B-B14F-4D97-AF65-F5344CB8AC3E}">
        <p14:creationId xmlns:p14="http://schemas.microsoft.com/office/powerpoint/2010/main" val="1632149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NUMERIC VALUES - ABSOLUTE UNITS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px: Pixels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mm, cm, in: Millimeters, centimeters, or inches.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pt, pc: Points (1/72 of an inch) or picas (12 points.)</a:t>
            </a:r>
          </a:p>
        </p:txBody>
      </p:sp>
    </p:spTree>
    <p:extLst>
      <p:ext uri="{BB962C8B-B14F-4D97-AF65-F5344CB8AC3E}">
        <p14:creationId xmlns:p14="http://schemas.microsoft.com/office/powerpoint/2010/main" val="63057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NUMERIC VALUES - RELATIVE UNITS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em: 1em is the same as the font-size of the current element</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rem: The rem (root em)</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ex, ch: Respectively these are the height of a lower case x, and the width of the number 0</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pt, pc: Points (1/72 of an inch) or picas (12 points)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vw, vh: Relative to the Viewport - width and height</a:t>
            </a:r>
          </a:p>
        </p:txBody>
      </p:sp>
    </p:spTree>
    <p:extLst>
      <p:ext uri="{BB962C8B-B14F-4D97-AF65-F5344CB8AC3E}">
        <p14:creationId xmlns:p14="http://schemas.microsoft.com/office/powerpoint/2010/main" val="189626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NUMERIC VALUES - UNITLESS VALUES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margin, padding</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line-height</a:t>
            </a:r>
          </a:p>
        </p:txBody>
      </p:sp>
    </p:spTree>
    <p:extLst>
      <p:ext uri="{BB962C8B-B14F-4D97-AF65-F5344CB8AC3E}">
        <p14:creationId xmlns:p14="http://schemas.microsoft.com/office/powerpoint/2010/main" val="4282824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EM &amp; REM</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28230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WE LEARNED SO FAR?</a:t>
            </a:r>
          </a:p>
        </p:txBody>
      </p:sp>
      <p:sp>
        <p:nvSpPr>
          <p:cNvPr id="7" name="Content Placeholder 4">
            <a:extLst>
              <a:ext uri="{FF2B5EF4-FFF2-40B4-BE49-F238E27FC236}">
                <a16:creationId xmlns:a16="http://schemas.microsoft.com/office/drawing/2014/main" id="{78159D2A-4008-467A-9C62-B5B14B9D09D7}"/>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HTML Syntax</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HTML Tags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HTML Attributes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CSS Syntax</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CSS Selector types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CSS Selector specificity</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CSS Selector inheritance</a:t>
            </a:r>
          </a:p>
        </p:txBody>
      </p:sp>
    </p:spTree>
    <p:extLst>
      <p:ext uri="{BB962C8B-B14F-4D97-AF65-F5344CB8AC3E}">
        <p14:creationId xmlns:p14="http://schemas.microsoft.com/office/powerpoint/2010/main" val="2994350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AN EXPLANATION OF EMS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Ems are so-called because they are thought to approximate the size of an uppercase letter M, although 1 em is actually significantly larger than this.</a:t>
            </a:r>
          </a:p>
        </p:txBody>
      </p:sp>
    </p:spTree>
    <p:extLst>
      <p:ext uri="{BB962C8B-B14F-4D97-AF65-F5344CB8AC3E}">
        <p14:creationId xmlns:p14="http://schemas.microsoft.com/office/powerpoint/2010/main" val="1855570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AN EXPLANATION OF EMS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53340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a:solidFill>
                  <a:schemeClr val="accent1">
                    <a:lumMod val="75000"/>
                  </a:schemeClr>
                </a:solidFill>
                <a:latin typeface="Source Sans Pro" panose="020B0503030403020204" pitchFamily="34" charset="0"/>
                <a:ea typeface="Source Sans Pro" panose="020B0503030403020204" pitchFamily="34" charset="0"/>
              </a:rPr>
              <a:t>Bringhurst describes the em thus:</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4C8DFC59-2F30-4CE1-82EA-B8E3B2FF6928}"/>
              </a:ext>
            </a:extLst>
          </p:cNvPr>
          <p:cNvSpPr txBox="1"/>
          <p:nvPr/>
        </p:nvSpPr>
        <p:spPr>
          <a:xfrm>
            <a:off x="1523999" y="2217904"/>
            <a:ext cx="9577598" cy="156966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rgbClr val="234465"/>
                </a:solidFill>
                <a:latin typeface="Lato"/>
              </a:rPr>
              <a:t>The em is a sliding measure. One em is a distance equal to the type size. In 6 point type, an em is 6 points; in 12 point type an em is 12 points and in 60 point type an em is 60 points. Thus a one em space is proportionately the same in any size.</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8978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rgbClr val="FFC000"/>
                </a:solidFill>
              </a:rPr>
              <a:t>DEMO</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153919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fr-FR" b="1" cap="all" dirty="0">
                <a:solidFill>
                  <a:schemeClr val="accent1">
                    <a:lumMod val="50000"/>
                  </a:schemeClr>
                </a:solidFill>
              </a:rPr>
              <a:t>DEMO</a:t>
            </a:r>
            <a:endParaRPr lang="en-US" b="1" cap="all" dirty="0">
              <a:solidFill>
                <a:schemeClr val="accent1">
                  <a:lumMod val="50000"/>
                </a:schemeClr>
              </a:solidFill>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54803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WIKIPEDIA</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rgbClr val="4088D0"/>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https://en.wikipedia.org/wiki/Typography</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5">
                  <a:extLst>
                    <a:ext uri="{A12FA001-AC4F-418D-AE19-62706E023703}">
                      <ahyp:hlinkClr xmlns:ahyp="http://schemas.microsoft.com/office/drawing/2018/hyperlinkcolor" val="tx"/>
                    </a:ext>
                  </a:extLst>
                </a:hlinkClick>
              </a:rPr>
              <a:t>https://en.wikipedia.org/wiki/Typeface</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6">
                  <a:extLst>
                    <a:ext uri="{A12FA001-AC4F-418D-AE19-62706E023703}">
                      <ahyp:hlinkClr xmlns:ahyp="http://schemas.microsoft.com/office/drawing/2018/hyperlinkcolor" val="tx"/>
                    </a:ext>
                  </a:extLst>
                </a:hlinkClick>
              </a:rPr>
              <a:t>https://en.wikipedia.org/wiki/Computer_font</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7">
                  <a:extLst>
                    <a:ext uri="{A12FA001-AC4F-418D-AE19-62706E023703}">
                      <ahyp:hlinkClr xmlns:ahyp="http://schemas.microsoft.com/office/drawing/2018/hyperlinkcolor" val="tx"/>
                    </a:ext>
                  </a:extLst>
                </a:hlinkClick>
              </a:rPr>
              <a:t>https://en.wikipedia.org/wiki/Legibility</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8">
                  <a:extLst>
                    <a:ext uri="{A12FA001-AC4F-418D-AE19-62706E023703}">
                      <ahyp:hlinkClr xmlns:ahyp="http://schemas.microsoft.com/office/drawing/2018/hyperlinkcolor" val="tx"/>
                    </a:ext>
                  </a:extLst>
                </a:hlinkClick>
              </a:rPr>
              <a:t>https://en.wikipedia.org/wiki/Line_length</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9">
                  <a:extLst>
                    <a:ext uri="{A12FA001-AC4F-418D-AE19-62706E023703}">
                      <ahyp:hlinkClr xmlns:ahyp="http://schemas.microsoft.com/office/drawing/2018/hyperlinkcolor" val="tx"/>
                    </a:ext>
                  </a:extLst>
                </a:hlinkClick>
              </a:rPr>
              <a:t>https://en.wikipedia.org/wiki/Readability</a:t>
            </a:r>
            <a:endParaRPr lang="en-US" sz="2400" dirty="0">
              <a:solidFill>
                <a:srgbClr val="4088D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79407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COMERCIAL WEBFONTS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rgbClr val="4088D0"/>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https://typekit.com/</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5">
                  <a:extLst>
                    <a:ext uri="{A12FA001-AC4F-418D-AE19-62706E023703}">
                      <ahyp:hlinkClr xmlns:ahyp="http://schemas.microsoft.com/office/drawing/2018/hyperlinkcolor" val="tx"/>
                    </a:ext>
                  </a:extLst>
                </a:hlinkClick>
              </a:rPr>
              <a:t>https://www.fonts.com/</a:t>
            </a:r>
            <a:endParaRPr lang="en-US" sz="2400" dirty="0">
              <a:solidFill>
                <a:srgbClr val="4088D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7379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ICON FONTS</a:t>
            </a:r>
          </a:p>
        </p:txBody>
      </p:sp>
      <p:sp>
        <p:nvSpPr>
          <p:cNvPr id="7" name="Content Placeholder 4">
            <a:extLst>
              <a:ext uri="{FF2B5EF4-FFF2-40B4-BE49-F238E27FC236}">
                <a16:creationId xmlns:a16="http://schemas.microsoft.com/office/drawing/2014/main" id="{B54029F9-1441-4C86-8065-C170E3C4E3C0}"/>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4"/>
              </a:rPr>
              <a:t>https://css-tricks.com/examples/IconFont/</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rgbClr val="4088D0"/>
                </a:solidFill>
                <a:latin typeface="Source Sans Pro" panose="020B0503030403020204" pitchFamily="34" charset="0"/>
                <a:ea typeface="Source Sans Pro" panose="020B0503030403020204" pitchFamily="34" charset="0"/>
                <a:hlinkClick r:id="rId5">
                  <a:extLst>
                    <a:ext uri="{A12FA001-AC4F-418D-AE19-62706E023703}">
                      <ahyp:hlinkClr xmlns:ahyp="http://schemas.microsoft.com/office/drawing/2018/hyperlinkcolor" val="tx"/>
                    </a:ext>
                  </a:extLst>
                </a:hlinkClick>
              </a:rPr>
              <a:t>https://icomoon.io/icon-font.html</a:t>
            </a:r>
            <a:endParaRPr lang="en-US" sz="2400" dirty="0">
              <a:solidFill>
                <a:srgbClr val="4088D0"/>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6"/>
              </a:rPr>
              <a:t>http://fontello.com/</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7"/>
              </a:rPr>
              <a:t>https://fontawesome.com/</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27603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QUESTIONS?</a:t>
            </a:r>
          </a:p>
        </p:txBody>
      </p:sp>
    </p:spTree>
    <p:extLst>
      <p:ext uri="{BB962C8B-B14F-4D97-AF65-F5344CB8AC3E}">
        <p14:creationId xmlns:p14="http://schemas.microsoft.com/office/powerpoint/2010/main" val="41690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WHAT IS TYPOGRAPHY?</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76754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TYPOGRAPHY?</a:t>
            </a:r>
          </a:p>
        </p:txBody>
      </p:sp>
      <p:sp>
        <p:nvSpPr>
          <p:cNvPr id="8" name="TextBox 7">
            <a:extLst>
              <a:ext uri="{FF2B5EF4-FFF2-40B4-BE49-F238E27FC236}">
                <a16:creationId xmlns:a16="http://schemas.microsoft.com/office/drawing/2014/main" id="{E1EAF28B-105A-4931-9DE9-E39E91589E8E}"/>
              </a:ext>
            </a:extLst>
          </p:cNvPr>
          <p:cNvSpPr txBox="1"/>
          <p:nvPr/>
        </p:nvSpPr>
        <p:spPr>
          <a:xfrm>
            <a:off x="1524000" y="1600200"/>
            <a:ext cx="9577598" cy="830997"/>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i="1" dirty="0">
                <a:solidFill>
                  <a:schemeClr val="accent1">
                    <a:lumMod val="50000"/>
                  </a:schemeClr>
                </a:solidFill>
              </a:rPr>
              <a:t>Typography is the art and technique of arranging type to make written language legible, readable, and appealing when displayed.</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1011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TYPOGRAPHY?</a:t>
            </a:r>
          </a:p>
        </p:txBody>
      </p:sp>
      <p:sp>
        <p:nvSpPr>
          <p:cNvPr id="7" name="Content Placeholder 4">
            <a:extLst>
              <a:ext uri="{FF2B5EF4-FFF2-40B4-BE49-F238E27FC236}">
                <a16:creationId xmlns:a16="http://schemas.microsoft.com/office/drawing/2014/main" id="{78159D2A-4008-467A-9C62-B5B14B9D09D7}"/>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Typography is the visual component of the written word</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Style or appearance of text</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The art of working with text</a:t>
            </a:r>
          </a:p>
        </p:txBody>
      </p:sp>
    </p:spTree>
    <p:extLst>
      <p:ext uri="{BB962C8B-B14F-4D97-AF65-F5344CB8AC3E}">
        <p14:creationId xmlns:p14="http://schemas.microsoft.com/office/powerpoint/2010/main" val="263183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THE BOOK</a:t>
            </a:r>
          </a:p>
        </p:txBody>
      </p:sp>
      <p:sp>
        <p:nvSpPr>
          <p:cNvPr id="7" name="Content Placeholder 4">
            <a:extLst>
              <a:ext uri="{FF2B5EF4-FFF2-40B4-BE49-F238E27FC236}">
                <a16:creationId xmlns:a16="http://schemas.microsoft.com/office/drawing/2014/main" id="{78159D2A-4008-467A-9C62-B5B14B9D09D7}"/>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b="1" dirty="0">
                <a:solidFill>
                  <a:srgbClr val="F3BE60"/>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The Elements of Typographic Style</a:t>
            </a:r>
            <a:endParaRPr lang="en-US" sz="2400" b="1" dirty="0">
              <a:solidFill>
                <a:srgbClr val="F3BE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2138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2FB67706-2591-44B6-BDAE-C6479392025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WE CARE ABOUT</a:t>
            </a:r>
          </a:p>
        </p:txBody>
      </p:sp>
      <p:sp>
        <p:nvSpPr>
          <p:cNvPr id="7" name="Content Placeholder 4">
            <a:extLst>
              <a:ext uri="{FF2B5EF4-FFF2-40B4-BE49-F238E27FC236}">
                <a16:creationId xmlns:a16="http://schemas.microsoft.com/office/drawing/2014/main" id="{78159D2A-4008-467A-9C62-B5B14B9D09D7}"/>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rgbClr val="F3BE60"/>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The Elements of Typographic Style Applied to the Web</a:t>
            </a:r>
            <a:endParaRPr lang="en-US" sz="2400" b="1" dirty="0">
              <a:solidFill>
                <a:srgbClr val="F3BE60"/>
              </a:solidFill>
              <a:latin typeface="Source Sans Pro" panose="020B0503030403020204" pitchFamily="34" charset="0"/>
              <a:ea typeface="Source Sans Pro" panose="020B0503030403020204" pitchFamily="34" charset="0"/>
            </a:endParaRPr>
          </a:p>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An unaffiliated webpage applying the same principles to web typography.</a:t>
            </a:r>
          </a:p>
        </p:txBody>
      </p:sp>
    </p:spTree>
    <p:extLst>
      <p:ext uri="{BB962C8B-B14F-4D97-AF65-F5344CB8AC3E}">
        <p14:creationId xmlns:p14="http://schemas.microsoft.com/office/powerpoint/2010/main" val="329968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1005</Words>
  <Application>Microsoft Office PowerPoint</Application>
  <PresentationFormat>Widescreen</PresentationFormat>
  <Paragraphs>106</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Algerian</vt:lpstr>
      <vt:lpstr>Arial</vt:lpstr>
      <vt:lpstr>Calibri</vt:lpstr>
      <vt:lpstr>Calibri Light</vt:lpstr>
      <vt:lpstr>Comic Sans MS</vt:lpstr>
      <vt:lpstr>Courier New</vt:lpstr>
      <vt:lpstr>Lato</vt:lpstr>
      <vt:lpstr>Source Sans Pro</vt:lpstr>
      <vt:lpstr>Times New Roman</vt:lpstr>
      <vt:lpstr>Wingdings</vt:lpstr>
      <vt:lpstr>Office Theme</vt:lpstr>
      <vt:lpstr>CSS &amp; TYPOGRAPHY</vt:lpstr>
      <vt:lpstr>LAST TIME ...</vt:lpstr>
      <vt:lpstr>PowerPoint Presentation</vt:lpstr>
      <vt:lpstr>PowerPoint Presentation</vt:lpstr>
      <vt:lpstr>WHAT IS TYPOGRAPHY?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FONTS AND FONT FAMILIES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CSS UNITS</vt:lpstr>
      <vt:lpstr>PowerPoint Presentation</vt:lpstr>
      <vt:lpstr>PowerPoint Presentation</vt:lpstr>
      <vt:lpstr>PowerPoint Presentation</vt:lpstr>
      <vt:lpstr>PowerPoint Presentation</vt:lpstr>
      <vt:lpstr>EM &amp; REM</vt:lpstr>
      <vt:lpstr>PowerPoint Presentation</vt:lpstr>
      <vt:lpstr>PowerPoint Presentation</vt:lpstr>
      <vt:lpstr>DEMO</vt:lpstr>
      <vt:lpstr>DEMO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90</cp:revision>
  <dcterms:created xsi:type="dcterms:W3CDTF">2019-02-25T10:20:43Z</dcterms:created>
  <dcterms:modified xsi:type="dcterms:W3CDTF">2019-02-28T14:55:15Z</dcterms:modified>
</cp:coreProperties>
</file>