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2CED09-3AE7-42AE-95EC-F1DD043A38AD}">
          <p14:sldIdLst>
            <p14:sldId id="256"/>
            <p14:sldId id="257"/>
          </p14:sldIdLst>
        </p14:section>
        <p14:section name="HTML Tables" id="{6E201CA3-F139-4191-8644-1BB2DB30EEF3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Nested Tables" id="{1E05DC6B-7297-467E-885C-7CAEA1C637FD}">
          <p14:sldIdLst>
            <p14:sldId id="265"/>
            <p14:sldId id="266"/>
          </p14:sldIdLst>
        </p14:section>
        <p14:section name="Complex Tables" id="{C0A87870-E558-4363-A04C-0EE56E7CB1D1}">
          <p14:sldIdLst>
            <p14:sldId id="267"/>
            <p14:sldId id="268"/>
            <p14:sldId id="269"/>
          </p14:sldIdLst>
        </p14:section>
        <p14:section name="Row and Column Spans" id="{C55C2DED-82D0-44C0-9AAA-39DC6B0FF794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5837B-4546-4D10-8D00-9624B877B2AC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FD06-6658-480B-9107-535F7A5D03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69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807-74AE-4810-9330-C868718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B710-07DB-43E2-9A43-E070EB23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02F2-EA23-4B62-81D6-6D0913E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62C8-E205-473E-B816-29A464C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CAFD-71E2-4B35-88D5-8A6C4D1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4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1BD-41C9-4CA5-98A2-4CFEB20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A55F-E352-49EA-A87A-605A2413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C729-2CA6-461B-AB1A-453D333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2EEC-71C9-4098-81E7-CC55870B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ED0-218D-4845-9319-43184D0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39F9-506A-44A9-9624-BB2092B6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3778-D1AC-417F-A1A2-6FD2945C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129-2AD3-4792-AD01-66A9A50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25FC-32AE-4750-B32E-23BEA69B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2AE8-2A6D-41B0-9366-177F866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A37-E8B1-4082-B9ED-0B1A76DC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044-0630-4EB0-A8F7-4B97388F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C60-16C4-4CA3-B4AF-59EFED9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5E8-CB05-41F5-8ECB-436646D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EDE0-BBC0-4775-B6B0-4BAD310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3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210-C46C-4F81-8648-3EDAF14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DEB3-56B2-4DE6-B3D3-97F9CF0E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BFF9-1E6D-47A1-868D-A1DB082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229-29D2-47B5-96A5-A8DB8E27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D2E8-1349-4957-AABD-FC851CA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7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0D9-6FA4-418C-94C2-F57BA6F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BF6-9A2A-44BB-B933-614EDB8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BC74-72B7-45BC-86D1-E2D4FDA0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0F6B-8977-4344-8F47-4EDA413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6E5D-D4D5-4FC6-9AFC-CBBDE03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FA21-FC02-4C7D-BE50-926A39A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74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108B-21EA-40B3-A215-78438D7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398B-E6BC-40CE-B077-83084D0A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98BF-1878-45FB-9947-C4E33DF7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17F10-2639-4756-A72A-57325648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C581-5BB9-4674-8D73-42E027BD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2210-A2FE-4528-8CC4-B3D66892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89E5-BCC7-4F2B-BEB5-42A7E19E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0C0D-1CC8-485C-A454-33B34E8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0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DAB0-132D-492A-A338-3795BD73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C65FA-ABBD-48E1-80CC-E86A1781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88AF-C7E9-45D5-A42A-3E43739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14E4-A58E-4B37-8D40-3DB302C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4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9516-9B00-494A-A9F2-2DAB4011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AE34-E575-45CE-93E8-10A4454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CC1B-215B-49D0-B1E6-664DD79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0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7404-4F7F-44D4-94AA-ECA42FA3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AB3-1FB4-42B7-904F-A5B3A510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CD4F-DDFA-47E0-A204-2E87035E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D989-3A68-4C1A-9FC7-2293E70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8E2F-BA31-489C-90A0-F662497D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72B6-7181-42AC-AC93-266AAC4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9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3F5-13F4-415B-A0C5-DFDFF36A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0B4F-83E7-45C5-B5B3-F32E59F5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B79-C718-4D01-B2AD-33543CB7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0EF-1458-46F8-9549-3383987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0C7B-0746-4C1E-AC7F-611657E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F57C-F4BB-4E8B-A3A4-934F259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7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A884-F056-4DB3-B5BC-565F493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0C0F-2002-4661-ABE1-4155BAE8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E3E1-BD8B-4DB2-833E-30BCA003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B002-AF5A-4B3B-BADA-9F580B9A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2BBB-21FA-4598-9B79-EB48CC4F7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47307"/>
            <a:ext cx="9430140" cy="96338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Tables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Nested Tables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Tables in Tables in Tables in Tables…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Nested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4000" y="2248676"/>
            <a:ext cx="957759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&gt;Contact:&lt;/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&gt;First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&gt;Last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13E8E-CB61-4DEC-8C57-56B5EA66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32" y="3265714"/>
            <a:ext cx="4496951" cy="290886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85DF360-48E8-4291-BE8E-2B4B283C146E}"/>
              </a:ext>
            </a:extLst>
          </p:cNvPr>
          <p:cNvSpPr>
            <a:spLocks noGrp="1"/>
          </p:cNvSpPr>
          <p:nvPr/>
        </p:nvSpPr>
        <p:spPr>
          <a:xfrm>
            <a:off x="1524000" y="1553549"/>
            <a:ext cx="10058401" cy="5831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&gt;) can contain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nested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tables (tables within tables):</a:t>
            </a:r>
          </a:p>
        </p:txBody>
      </p:sp>
    </p:spTree>
    <p:extLst>
      <p:ext uri="{BB962C8B-B14F-4D97-AF65-F5344CB8AC3E}">
        <p14:creationId xmlns:p14="http://schemas.microsoft.com/office/powerpoint/2010/main" val="71423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Complex Tables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With Padding, Spacing and Stuff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Cell Spacing and Padding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EE4D0-6383-4ABD-968E-358D28B9A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600200"/>
            <a:ext cx="8839200" cy="4495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F7EEFD-8E3B-4A6B-862D-5C2828B52499}"/>
              </a:ext>
            </a:extLst>
          </p:cNvPr>
          <p:cNvSpPr/>
          <p:nvPr/>
        </p:nvSpPr>
        <p:spPr>
          <a:xfrm>
            <a:off x="2775664" y="1146802"/>
            <a:ext cx="1598645" cy="6150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spacing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DB2731-AF70-4A8E-B966-8824A624EEC2}"/>
              </a:ext>
            </a:extLst>
          </p:cNvPr>
          <p:cNvSpPr/>
          <p:nvPr/>
        </p:nvSpPr>
        <p:spPr>
          <a:xfrm>
            <a:off x="7817693" y="1146802"/>
            <a:ext cx="1598645" cy="6150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padding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1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179487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Cell Spacing and Padding –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9" y="1290267"/>
            <a:ext cx="9577597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&gt;Table Cells&lt;/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cellpadding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&gt;First&lt;/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&gt;Second&lt;/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cellpadding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	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&gt;First&lt;/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&gt;Second&lt;/td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	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FEB6-9196-409F-BC36-90A251D75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1" y="1884537"/>
            <a:ext cx="5323896" cy="49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Row and Column Spans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How to Make a Two-Cells Column or Row?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Column and Row Span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1E37B-7528-4065-BA9A-BFDEC1831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25" y="1600200"/>
            <a:ext cx="7070950" cy="411928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14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Column and Row Span – Example --&gt;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8" y="1600200"/>
            <a:ext cx="957759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&gt;Cell[1,1]&lt;/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"&gt;Cell[2,1]&lt;/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&gt;Cell[1,2]&lt;/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rowspan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"&gt;Cell[2,2]&lt;/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&gt;Cell[3,2]&lt;/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&gt;Cell[1,3]&lt;/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&gt;Cell[2,3]&lt;/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A3F5A-89C8-43E7-8A03-E0C61437E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3858"/>
            <a:ext cx="5535648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6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of Contents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Tables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Tables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cells and Header cells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Nested Tables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Complex tables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 Spacing and Padding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Column and Row Span</a:t>
            </a:r>
          </a:p>
        </p:txBody>
      </p:sp>
    </p:spTree>
    <p:extLst>
      <p:ext uri="{BB962C8B-B14F-4D97-AF65-F5344CB8AC3E}">
        <p14:creationId xmlns:p14="http://schemas.microsoft.com/office/powerpoint/2010/main" val="41430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Tables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Tables represent tabular data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table consists of one or several rows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row has one or more columns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Tables are comprised of several core tags: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 begin/end table definition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 create a table row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 create tabular data (cell)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Tables should not be used for layout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CSS floats and positioning styles instead</a:t>
            </a:r>
          </a:p>
        </p:txBody>
      </p:sp>
    </p:spTree>
    <p:extLst>
      <p:ext uri="{BB962C8B-B14F-4D97-AF65-F5344CB8AC3E}">
        <p14:creationId xmlns:p14="http://schemas.microsoft.com/office/powerpoint/2010/main" val="189858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 HTML Tables –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C3520-0539-47F1-A102-85668A7154FE}"/>
              </a:ext>
            </a:extLst>
          </p:cNvPr>
          <p:cNvSpPr txBox="1"/>
          <p:nvPr/>
        </p:nvSpPr>
        <p:spPr>
          <a:xfrm>
            <a:off x="1523999" y="1600200"/>
            <a:ext cx="957759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cellpadding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ppt.gif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lecture1.ppt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"&gt;Lecture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ppt.gif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lecture2.ppt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"&gt;Lecture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zip.gif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lecture2-demos.zip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"&gt;Lecture 2 - Demos&lt;/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24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Cells and Header Cells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1"/>
            <a:ext cx="10058401" cy="211338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Two kinds of cells in HTML tables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cells – containing the table data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cells – used for the column names or some more important cells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Why two kinds of cells?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to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semantically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separate the cells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5ABF-C9F4-4B8E-BAC7-06C682ACAEDD}"/>
              </a:ext>
            </a:extLst>
          </p:cNvPr>
          <p:cNvSpPr txBox="1"/>
          <p:nvPr/>
        </p:nvSpPr>
        <p:spPr>
          <a:xfrm>
            <a:off x="1523999" y="3965137"/>
            <a:ext cx="9577597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&gt;Full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&gt;Mark&lt;/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&gt;Doncho Minkov&lt;/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&gt;Very good (5)&lt;/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&gt;Georgi Georgiev&lt;/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&gt;Excellent (6)&lt;/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052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Complete HTML Tables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With Header, Footer and Body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 rows split into three semantic sections: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&lt;thead&gt;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denotes table header and contains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&lt;th&gt;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elements, instead of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&lt;td&gt;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elements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&lt;tbody&gt;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denotes collection of table rows that contain the very data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&lt;tfoot&gt;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denotes table footer but comes </a:t>
            </a:r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BEFORE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&lt;tbody&gt;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&lt;colgroup&gt;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&lt;col&gt;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 columns (used to set column widths)</a:t>
            </a:r>
          </a:p>
        </p:txBody>
      </p:sp>
    </p:spTree>
    <p:extLst>
      <p:ext uri="{BB962C8B-B14F-4D97-AF65-F5344CB8AC3E}">
        <p14:creationId xmlns:p14="http://schemas.microsoft.com/office/powerpoint/2010/main" val="200778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Table: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9" y="1600200"/>
            <a:ext cx="957759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784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Table: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9" y="1600200"/>
            <a:ext cx="957759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53A8E3-3DF2-4519-9622-5F86C570D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539" y="1531513"/>
            <a:ext cx="4216423" cy="2199239"/>
          </a:xfrm>
          <a:prstGeom prst="rect">
            <a:avLst/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52088D51-F1C1-4275-ABBE-A61F2DF6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470" y="5312972"/>
            <a:ext cx="6089492" cy="1055608"/>
          </a:xfrm>
          <a:prstGeom prst="wedgeRoundRectCallout">
            <a:avLst>
              <a:gd name="adj1" fmla="val 48187"/>
              <a:gd name="adj2" fmla="val 356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Although the footer is before the data in the code, it is displayed last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7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864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Source Sans Pro</vt:lpstr>
      <vt:lpstr>Wingdings</vt:lpstr>
      <vt:lpstr>Office Theme</vt:lpstr>
      <vt:lpstr>HTML Tables</vt:lpstr>
      <vt:lpstr>PowerPoint Presentation</vt:lpstr>
      <vt:lpstr>PowerPoint Presentation</vt:lpstr>
      <vt:lpstr>PowerPoint Presentation</vt:lpstr>
      <vt:lpstr>PowerPoint Presentation</vt:lpstr>
      <vt:lpstr>Complete HTML Tables With Header, Footer and Body</vt:lpstr>
      <vt:lpstr>PowerPoint Presentation</vt:lpstr>
      <vt:lpstr>PowerPoint Presentation</vt:lpstr>
      <vt:lpstr>PowerPoint Presentation</vt:lpstr>
      <vt:lpstr>Nested Tables Tables in Tables in Tables in Tables…</vt:lpstr>
      <vt:lpstr>PowerPoint Presentation</vt:lpstr>
      <vt:lpstr>Complex Tables With Padding, Spacing and Stuff</vt:lpstr>
      <vt:lpstr>PowerPoint Presentation</vt:lpstr>
      <vt:lpstr>PowerPoint Presentation</vt:lpstr>
      <vt:lpstr>Row and Column Spans How to Make a Two-Cells Column or Row?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The past, the present, the future</dc:title>
  <dc:creator>Zdravko Zdravkov</dc:creator>
  <cp:lastModifiedBy>Zdravko Zdravkov</cp:lastModifiedBy>
  <cp:revision>41</cp:revision>
  <dcterms:created xsi:type="dcterms:W3CDTF">2019-03-06T19:58:09Z</dcterms:created>
  <dcterms:modified xsi:type="dcterms:W3CDTF">2019-03-08T10:44:22Z</dcterms:modified>
</cp:coreProperties>
</file>