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90" r:id="rId6"/>
    <p:sldId id="291" r:id="rId7"/>
    <p:sldId id="292" r:id="rId8"/>
    <p:sldId id="293" r:id="rId9"/>
    <p:sldId id="294" r:id="rId10"/>
    <p:sldId id="295" r:id="rId11"/>
    <p:sldId id="263" r:id="rId12"/>
    <p:sldId id="275" r:id="rId13"/>
    <p:sldId id="276" r:id="rId14"/>
    <p:sldId id="277" r:id="rId15"/>
    <p:sldId id="278" r:id="rId16"/>
    <p:sldId id="296" r:id="rId17"/>
    <p:sldId id="289" r:id="rId18"/>
    <p:sldId id="274" r:id="rId19"/>
    <p:sldId id="286" r:id="rId2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FF2F352-109E-4F1E-B9CE-2E034D676ED7}">
          <p14:sldIdLst>
            <p14:sldId id="256"/>
          </p14:sldIdLst>
        </p14:section>
        <p14:section name="Forms" id="{CA02BA4B-4D74-427F-AFA8-56B122D6DB40}">
          <p14:sldIdLst>
            <p14:sldId id="257"/>
            <p14:sldId id="261"/>
            <p14:sldId id="262"/>
            <p14:sldId id="290"/>
            <p14:sldId id="291"/>
            <p14:sldId id="292"/>
            <p14:sldId id="293"/>
            <p14:sldId id="294"/>
            <p14:sldId id="295"/>
            <p14:sldId id="263"/>
            <p14:sldId id="275"/>
            <p14:sldId id="276"/>
            <p14:sldId id="277"/>
            <p14:sldId id="278"/>
            <p14:sldId id="296"/>
          </p14:sldIdLst>
        </p14:section>
        <p14:section name="Resources" id="{CB472771-142A-47A1-8E1F-D68FF1E34011}">
          <p14:sldIdLst>
            <p14:sldId id="289"/>
            <p14:sldId id="274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99FF"/>
    <a:srgbClr val="203864"/>
    <a:srgbClr val="7786A1"/>
    <a:srgbClr val="FFF2CC"/>
    <a:srgbClr val="F3BE60"/>
    <a:srgbClr val="4088D0"/>
    <a:srgbClr val="6A958D"/>
    <a:srgbClr val="1C7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1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286B-3537-4467-8B69-1475C3130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C196D-A956-4E0F-A7F8-510372353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CE230-DE5C-424B-84B4-8AD5B46F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21.04.2019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817C4-B115-40A5-8F0A-BA6B4636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23695-CE19-4647-B7BC-7FDC0FB8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813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047D-796C-47AF-8188-63DB2360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3762B-A1A5-4A77-9ACE-BDFF5E95F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AD271-7128-4524-B1D2-F9362147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21.04.2019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71DCE-401E-416E-8DEC-A42B797C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FB389-78D2-4EF2-BB02-A17867EC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578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C12E2-33A9-4D97-93E4-9D40C4DA2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1594B-A976-4FCE-90E6-5D25A299F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E0649-1C8C-4992-86D9-BED8D79F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21.04.2019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7B045-0280-4BF1-B81D-A88F98ADB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AD743-2F66-469C-AB63-BEF9D4A5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34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67AD-A97E-4671-A415-5103E381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0F2B-5C7F-4A04-BE97-EAB96D0B0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A19A5-FEE4-4F18-A67C-669BC823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21.04.2019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6C6EB-14E1-4D5B-BC2F-BAD8E463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B97E9-1C96-4E06-9A7C-CA2C2C49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655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592B-B54B-4F06-AD29-C77ED841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4C350-08ED-4754-A95A-1EBDEB6E4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03C36-13DC-40CD-9996-3378B420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21.04.2019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385B7-6BA8-4DBD-845F-9AB86EA6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1561E-582D-4FA5-9D2C-332394EF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517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2365-4D7D-4C8D-957D-819D7314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AFEA-B08D-448F-A971-A031B1D67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BD0FC-5E32-418A-814E-801234787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0FD6D-5489-413A-B209-D031C7B4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21.04.2019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E7C4C-8A86-40EF-9C81-484E2ACD4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C46E9-6B2E-4BF5-9948-938F00E6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141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D09D-D284-4D5B-B66E-CE5E3ED0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07025-3177-4E8D-9020-E9A67340A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2948B-CC8E-4C2D-8905-97C73F73C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46EAE-C497-4BAD-A33C-23ABF2BC2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EECAD-B19B-4BD6-892C-64176D799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C9B40-448D-4C4B-821E-CAEB7BC1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21.04.2019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413AD9-7E02-4792-BC21-2AC2C1F4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42CDD-414C-4478-9C3C-CCC1E293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165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C4F6-9F47-4EA1-A9BF-43661F64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0889B-7E86-4A13-8A6F-410E7CBF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21.04.2019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818BE-230A-4AB8-B8F0-47D785BC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45EE0-3FAC-49F7-9A9E-FE82BEE8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923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033792-5313-4E97-92C8-20D8BEAB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21.04.2019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C3FB3-F90D-4E21-8582-49B37661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A105B-9E7D-4A1E-9CE6-C9014ED8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933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464B-A46B-49A3-97B2-0A8678B7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1989E-FF26-4E1E-A066-729816C69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E603A-0471-4A2C-BEE7-2E1FC7BC3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E1177-572E-43ED-9824-BD9822DB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21.04.2019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60E66-C0C5-4E68-8EF9-D7082FA2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9BF4D-C60C-4266-9F93-8EEE6232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445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12E9-DEA4-404F-AEA1-844639950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24F4B9-C127-4B7D-A708-AB911C3C9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3A5A8-8F5F-4A51-A7CE-16CC342CF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97467-65AE-4158-A9F4-784D85D5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21.04.2019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FB64D-7D9B-440E-9F58-745FEE60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2A8F2-BC04-450A-821C-FCEBA780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32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F979B-10ED-4AD2-8658-9C46AEF1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7597E-5127-4DCD-8F86-17001C89C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EDEE2-FD83-4D8C-9992-63745DC8B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F7E79-A73C-4B14-A500-2DC639C8360F}" type="datetimeFigureOut">
              <a:rPr lang="bg-BG" smtClean="0"/>
              <a:t>21.04.2019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37215-59B9-44FB-A99D-2A47FB505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39B12-DBBB-4790-B0FE-F847B9AC5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175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caniuse.com/#feat=css-mediaqueries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developer.mozilla.org/en-US/docs/Web/CSS/Media_Queries/Using_media_queries#Media_featur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eloper.mozilla.org/en-US/docs/Web/CSS/Media_Queries/Testing_media_queries" TargetMode="External"/><Relationship Id="rId5" Type="http://schemas.openxmlformats.org/officeDocument/2006/relationships/hyperlink" Target="https://developer.mozilla.org/en-US/docs/Web/CSS/@import" TargetMode="External"/><Relationship Id="rId4" Type="http://schemas.openxmlformats.org/officeDocument/2006/relationships/hyperlink" Target="https://developer.mozilla.org/en-US/docs/Web/CSS/Media_Queries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responsivedesign.is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mediaqueri.e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avidwalsh.name/animate-media-queries" TargetMode="External"/><Relationship Id="rId5" Type="http://schemas.openxmlformats.org/officeDocument/2006/relationships/hyperlink" Target="https://responsivedesign.is/articles/why-you-dont-need-device-specific-breakpoints/" TargetMode="External"/><Relationship Id="rId4" Type="http://schemas.openxmlformats.org/officeDocument/2006/relationships/hyperlink" Target="https://css-tricks.com/snippets/css/media-queries-for-standard-devic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mozilla.org/en-US/docs/Web/CSS/Media_Queries/Using_media_queries#Media_featur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6400"/>
            <a:ext cx="9144000" cy="965200"/>
          </a:xfrm>
        </p:spPr>
        <p:txBody>
          <a:bodyPr>
            <a:normAutofit/>
          </a:bodyPr>
          <a:lstStyle/>
          <a:p>
            <a:r>
              <a:rPr lang="en-US" b="1" cap="all" dirty="0">
                <a:solidFill>
                  <a:schemeClr val="accent1">
                    <a:lumMod val="50000"/>
                  </a:schemeClr>
                </a:solidFill>
              </a:rPr>
              <a:t>Media queries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9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D10572C-694C-46C3-BFE4-289DC9D06D76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@MEDIA – POINTER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E8E12-8438-40A5-99AF-EFF7F4E35845}"/>
              </a:ext>
            </a:extLst>
          </p:cNvPr>
          <p:cNvSpPr txBox="1"/>
          <p:nvPr/>
        </p:nvSpPr>
        <p:spPr>
          <a:xfrm>
            <a:off x="1523999" y="1600200"/>
            <a:ext cx="957759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@media </a:t>
            </a:r>
            <a:r>
              <a:rPr lang="en-US" sz="2400" dirty="0">
                <a:solidFill>
                  <a:srgbClr val="20386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pointer</a:t>
            </a:r>
            <a:r>
              <a:rPr lang="en-US" sz="2400" dirty="0">
                <a:solidFill>
                  <a:srgbClr val="20386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 </a:t>
            </a:r>
            <a:r>
              <a:rPr lang="en-US" sz="2400" dirty="0"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fine</a:t>
            </a:r>
            <a:r>
              <a:rPr lang="en-US" sz="2400" dirty="0">
                <a:solidFill>
                  <a:srgbClr val="20386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{</a:t>
            </a:r>
          </a:p>
          <a:p>
            <a:endParaRPr lang="en-US" sz="2400" dirty="0">
              <a:solidFill>
                <a:srgbClr val="203864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solidFill>
                  <a:srgbClr val="20386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65D88-E4EB-4CEE-AE72-CCE9A110F02C}"/>
              </a:ext>
            </a:extLst>
          </p:cNvPr>
          <p:cNvSpPr txBox="1"/>
          <p:nvPr/>
        </p:nvSpPr>
        <p:spPr>
          <a:xfrm>
            <a:off x="1523999" y="3429000"/>
            <a:ext cx="957759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@media </a:t>
            </a:r>
            <a:r>
              <a:rPr lang="en-US" sz="2400" dirty="0">
                <a:solidFill>
                  <a:srgbClr val="20386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pointer</a:t>
            </a:r>
            <a:r>
              <a:rPr lang="en-US" sz="2400" dirty="0">
                <a:solidFill>
                  <a:srgbClr val="20386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 </a:t>
            </a:r>
            <a:r>
              <a:rPr lang="en-US" sz="2400" dirty="0"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coarse</a:t>
            </a:r>
            <a:r>
              <a:rPr lang="en-US" sz="2400" dirty="0">
                <a:solidFill>
                  <a:srgbClr val="20386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{</a:t>
            </a:r>
          </a:p>
          <a:p>
            <a:endParaRPr lang="en-US" sz="2400" dirty="0">
              <a:solidFill>
                <a:srgbClr val="203864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solidFill>
                  <a:srgbClr val="20386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996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D10572C-694C-46C3-BFE4-289DC9D06D76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Logical operators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11B9532-4D9E-4340-93BE-363CED4DA341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140253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logical operators not, and, and only can be used to compose a complex media query. You can also combine multiple media queries into a single rule by separating them with commas.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1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D10572C-694C-46C3-BFE4-289DC9D06D76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and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A947BB5-B631-45B2-BD3D-64137799DF58}"/>
              </a:ext>
            </a:extLst>
          </p:cNvPr>
          <p:cNvSpPr>
            <a:spLocks noGrp="1"/>
          </p:cNvSpPr>
          <p:nvPr/>
        </p:nvSpPr>
        <p:spPr>
          <a:xfrm>
            <a:off x="1523998" y="1600200"/>
            <a:ext cx="10058401" cy="47683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and operator is used for combining multiple media features together into a single media query, requiring each chained feature to return true in order for the query to be true. It is also used for joining media features with media types.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54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D10572C-694C-46C3-BFE4-289DC9D06D76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A947BB5-B631-45B2-BD3D-64137799DF58}"/>
              </a:ext>
            </a:extLst>
          </p:cNvPr>
          <p:cNvSpPr>
            <a:spLocks noGrp="1"/>
          </p:cNvSpPr>
          <p:nvPr/>
        </p:nvSpPr>
        <p:spPr>
          <a:xfrm>
            <a:off x="1523998" y="1600200"/>
            <a:ext cx="10058401" cy="47683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not operator is used to negate a media query, returning true if the query would otherwise return false. If present in a comma-separated list of queries, it will only negate the specific query to which it is applied. If you use the not operator, you must also specify a media type.</a:t>
            </a: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13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D10572C-694C-46C3-BFE4-289DC9D06D76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only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A947BB5-B631-45B2-BD3D-64137799DF58}"/>
              </a:ext>
            </a:extLst>
          </p:cNvPr>
          <p:cNvSpPr>
            <a:spLocks noGrp="1"/>
          </p:cNvSpPr>
          <p:nvPr/>
        </p:nvSpPr>
        <p:spPr>
          <a:xfrm>
            <a:off x="1523998" y="1600200"/>
            <a:ext cx="10058401" cy="162426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only operator is used to apply a style only if an entire query matches, and is useful for preventing older browsers from applying selected styles. If you use the only operator, you must also specify a media type.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415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D10572C-694C-46C3-BFE4-289DC9D06D76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(comma)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A947BB5-B631-45B2-BD3D-64137799DF58}"/>
              </a:ext>
            </a:extLst>
          </p:cNvPr>
          <p:cNvSpPr>
            <a:spLocks noGrp="1"/>
          </p:cNvSpPr>
          <p:nvPr/>
        </p:nvSpPr>
        <p:spPr>
          <a:xfrm>
            <a:off x="1523998" y="1600200"/>
            <a:ext cx="10058401" cy="47683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Commas are used to combine multiple media queries into a single rule. Each query in a comma-separated list is treated separately from the others. Thus, if any of the queries in a list is true, the entire media statement returns true. In other words, lists behave like a logical or operator.</a:t>
            </a:r>
          </a:p>
        </p:txBody>
      </p:sp>
    </p:spTree>
    <p:extLst>
      <p:ext uri="{BB962C8B-B14F-4D97-AF65-F5344CB8AC3E}">
        <p14:creationId xmlns:p14="http://schemas.microsoft.com/office/powerpoint/2010/main" val="3464435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D10572C-694C-46C3-BFE4-289DC9D06D76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COMBINING MULTIPLE TYPES OR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992CEF-E7A7-46F8-AF48-A7AB25BE9D74}"/>
              </a:ext>
            </a:extLst>
          </p:cNvPr>
          <p:cNvSpPr txBox="1"/>
          <p:nvPr/>
        </p:nvSpPr>
        <p:spPr>
          <a:xfrm>
            <a:off x="1523999" y="1600200"/>
            <a:ext cx="957759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@media </a:t>
            </a:r>
            <a:r>
              <a:rPr lang="en-US" sz="2400" dirty="0">
                <a:solidFill>
                  <a:srgbClr val="1199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screen</a:t>
            </a:r>
            <a:r>
              <a:rPr lang="en-US" sz="2400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and</a:t>
            </a:r>
            <a:r>
              <a:rPr lang="en-US" sz="2400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>
                <a:solidFill>
                  <a:srgbClr val="20386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min-width</a:t>
            </a:r>
            <a:r>
              <a:rPr lang="en-US" sz="2400" dirty="0">
                <a:solidFill>
                  <a:srgbClr val="20386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 </a:t>
            </a:r>
            <a:r>
              <a:rPr lang="en-US" sz="2400" dirty="0"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30em</a:t>
            </a:r>
            <a:r>
              <a:rPr lang="en-US" sz="2400" dirty="0">
                <a:solidFill>
                  <a:srgbClr val="20386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{ …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A4713C-342B-4E58-A8A7-9E19A777273C}"/>
              </a:ext>
            </a:extLst>
          </p:cNvPr>
          <p:cNvSpPr txBox="1"/>
          <p:nvPr/>
        </p:nvSpPr>
        <p:spPr>
          <a:xfrm>
            <a:off x="1523999" y="2541069"/>
            <a:ext cx="957759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@media </a:t>
            </a:r>
            <a:r>
              <a:rPr lang="en-US" sz="2400" dirty="0">
                <a:solidFill>
                  <a:srgbClr val="20386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min-height</a:t>
            </a:r>
            <a:r>
              <a:rPr lang="en-US" sz="2400" dirty="0">
                <a:solidFill>
                  <a:srgbClr val="20386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 </a:t>
            </a:r>
            <a:r>
              <a:rPr lang="en-US" sz="2400" dirty="0"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680px</a:t>
            </a:r>
            <a:r>
              <a:rPr lang="en-US" sz="2400" dirty="0">
                <a:solidFill>
                  <a:srgbClr val="20386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),  </a:t>
            </a:r>
            <a:r>
              <a:rPr lang="en-US" sz="2400" dirty="0">
                <a:solidFill>
                  <a:srgbClr val="1199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screen</a:t>
            </a:r>
            <a:r>
              <a:rPr lang="en-US" sz="2400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and</a:t>
            </a:r>
            <a:r>
              <a:rPr lang="en-US" sz="2400" dirty="0">
                <a:solidFill>
                  <a:srgbClr val="20386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orientation</a:t>
            </a:r>
            <a:r>
              <a:rPr lang="en-US" sz="2400" dirty="0">
                <a:solidFill>
                  <a:srgbClr val="20386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 </a:t>
            </a:r>
            <a:r>
              <a:rPr lang="en-US" sz="2400" dirty="0"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portrait</a:t>
            </a:r>
            <a:r>
              <a:rPr lang="en-US" sz="2400" dirty="0">
                <a:solidFill>
                  <a:srgbClr val="20386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{ … }</a:t>
            </a:r>
          </a:p>
        </p:txBody>
      </p:sp>
    </p:spTree>
    <p:extLst>
      <p:ext uri="{BB962C8B-B14F-4D97-AF65-F5344CB8AC3E}">
        <p14:creationId xmlns:p14="http://schemas.microsoft.com/office/powerpoint/2010/main" val="4047373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A2BD1D0-0D77-4E01-A9CC-10F91F70C542}"/>
              </a:ext>
            </a:extLst>
          </p:cNvPr>
          <p:cNvSpPr>
            <a:spLocks noGrp="1"/>
          </p:cNvSpPr>
          <p:nvPr/>
        </p:nvSpPr>
        <p:spPr>
          <a:xfrm>
            <a:off x="2268070" y="2960594"/>
            <a:ext cx="7655859" cy="936812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b="1" cap="all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  <a:ea typeface="+mj-ea"/>
                <a:cs typeface="+mj-cs"/>
              </a:rPr>
              <a:t>Resources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35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D10572C-694C-46C3-BFE4-289DC9D06D76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Resources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11B9532-4D9E-4340-93BE-363CED4DA341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https://developer.mozilla.org/en-US/docs/Web/CSS/Media_Queries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5"/>
              </a:rPr>
              <a:t>https://developer.mozilla.org/en-US/docs/Web/CSS/@import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6"/>
              </a:rPr>
              <a:t>https://developer.mozilla.org/en-US/docs/Web/CSS/Media_Queries/Testing_media_queries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7"/>
              </a:rPr>
              <a:t>https://developer.mozilla.org/en-US/docs/Web/CSS/Media_Queries/Using_media_queries#Media_features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8"/>
              </a:rPr>
              <a:t>https://caniuse.com/#feat=css-mediaqueries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99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D10572C-694C-46C3-BFE4-289DC9D06D76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Resources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11B9532-4D9E-4340-93BE-363CED4DA341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https://css-tricks.com/snippets/css/media-queries-for-standard-devices/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5"/>
              </a:rPr>
              <a:t>https://responsivedesign.is/articles/why-you-dont-need-device-specific-breakpoints/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6"/>
              </a:rPr>
              <a:t>https://davidwalsh.name/animate-media-queries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7"/>
              </a:rPr>
              <a:t>https://mediaqueri.es/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8"/>
              </a:rPr>
              <a:t>https://responsivedesign.is/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25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A2BD1D0-0D77-4E01-A9CC-10F91F70C542}"/>
              </a:ext>
            </a:extLst>
          </p:cNvPr>
          <p:cNvSpPr>
            <a:spLocks noGrp="1"/>
          </p:cNvSpPr>
          <p:nvPr/>
        </p:nvSpPr>
        <p:spPr>
          <a:xfrm>
            <a:off x="2268070" y="2960594"/>
            <a:ext cx="7655859" cy="936812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2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b="1" cap="all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  <a:ea typeface="+mj-ea"/>
                <a:cs typeface="+mj-cs"/>
              </a:rPr>
              <a:t>Media queries</a:t>
            </a:r>
          </a:p>
          <a:p>
            <a:pPr marL="0" indent="0" algn="ctr">
              <a:buNone/>
            </a:pPr>
            <a:endParaRPr lang="en-US" sz="5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23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D10572C-694C-46C3-BFE4-289DC9D06D76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Media queries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11B9532-4D9E-4340-93BE-363CED4DA341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Media queries let you adapt your site or app depending on the presence or value of various device characteristics and parameters.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85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D10572C-694C-46C3-BFE4-289DC9D06D76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Media queries in HTML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11B9532-4D9E-4340-93BE-363CED4DA341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 HTML, media queries can be applied to various elements: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 the link element's media attribute, they define the media to which a linked resource (typically CSS) should be applied.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 the source element's media attribute, they define the media to which that source should be applied. (This is only valid inside picture elements.)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 the style element's media attribute, they define the media to which the style should be applied.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64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D10572C-694C-46C3-BFE4-289DC9D06D76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MEDIA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TYPES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11B9532-4D9E-4340-93BE-363CED4DA341}"/>
              </a:ext>
            </a:extLst>
          </p:cNvPr>
          <p:cNvSpPr>
            <a:spLocks noGrp="1"/>
          </p:cNvSpPr>
          <p:nvPr/>
        </p:nvSpPr>
        <p:spPr>
          <a:xfrm>
            <a:off x="1523999" y="1600199"/>
            <a:ext cx="10058401" cy="16884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Media types describe the general category of a given device. Although websites are commonly designed with screens in mind, you may want to create styles that target special devices such as printers or audio-based screen </a:t>
            </a:r>
            <a:r>
              <a:rPr lang="en-US" sz="2400" dirty="0">
                <a:solidFill>
                  <a:srgbClr val="20386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readers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E8E12-8438-40A5-99AF-EFF7F4E35845}"/>
              </a:ext>
            </a:extLst>
          </p:cNvPr>
          <p:cNvSpPr txBox="1"/>
          <p:nvPr/>
        </p:nvSpPr>
        <p:spPr>
          <a:xfrm>
            <a:off x="1523999" y="3429000"/>
            <a:ext cx="957759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@media </a:t>
            </a:r>
            <a:r>
              <a:rPr lang="en-US" sz="2400" dirty="0">
                <a:solidFill>
                  <a:srgbClr val="20386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print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{ …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4F8FB3-4116-4614-88B9-365C1B77DE3E}"/>
              </a:ext>
            </a:extLst>
          </p:cNvPr>
          <p:cNvSpPr txBox="1"/>
          <p:nvPr/>
        </p:nvSpPr>
        <p:spPr>
          <a:xfrm>
            <a:off x="1523999" y="4215301"/>
            <a:ext cx="957759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@media </a:t>
            </a:r>
            <a:r>
              <a:rPr lang="en-US" sz="2400" dirty="0">
                <a:solidFill>
                  <a:srgbClr val="20386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screen</a:t>
            </a:r>
            <a:r>
              <a:rPr lang="en-US" sz="2400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400" dirty="0">
                <a:solidFill>
                  <a:srgbClr val="20386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print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{ … }</a:t>
            </a:r>
          </a:p>
        </p:txBody>
      </p:sp>
    </p:spTree>
    <p:extLst>
      <p:ext uri="{BB962C8B-B14F-4D97-AF65-F5344CB8AC3E}">
        <p14:creationId xmlns:p14="http://schemas.microsoft.com/office/powerpoint/2010/main" val="367804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D10572C-694C-46C3-BFE4-289DC9D06D76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@IMPORT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11B9532-4D9E-4340-93BE-363CED4DA341}"/>
              </a:ext>
            </a:extLst>
          </p:cNvPr>
          <p:cNvSpPr>
            <a:spLocks noGrp="1"/>
          </p:cNvSpPr>
          <p:nvPr/>
        </p:nvSpPr>
        <p:spPr>
          <a:xfrm>
            <a:off x="1523999" y="1600199"/>
            <a:ext cx="10058401" cy="16884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@import CSS at-rule is used to import style rules from other style sheets. These rules must precede all other types of rules, except @charset rules; as it is not a nested statement, @import cannot be used inside conditional group at-rules.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E8E12-8438-40A5-99AF-EFF7F4E35845}"/>
              </a:ext>
            </a:extLst>
          </p:cNvPr>
          <p:cNvSpPr txBox="1"/>
          <p:nvPr/>
        </p:nvSpPr>
        <p:spPr>
          <a:xfrm>
            <a:off x="1523999" y="3429000"/>
            <a:ext cx="957759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@import </a:t>
            </a:r>
            <a:r>
              <a:rPr lang="en-US" sz="2400" dirty="0">
                <a:solidFill>
                  <a:srgbClr val="1199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url</a:t>
            </a:r>
            <a:r>
              <a:rPr lang="en-US" sz="2400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(‘</a:t>
            </a:r>
            <a:r>
              <a:rPr lang="en-US" sz="2400" dirty="0"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styles.css</a:t>
            </a:r>
            <a:r>
              <a:rPr lang="en-US" sz="2400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’)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screen;</a:t>
            </a:r>
          </a:p>
        </p:txBody>
      </p:sp>
    </p:spTree>
    <p:extLst>
      <p:ext uri="{BB962C8B-B14F-4D97-AF65-F5344CB8AC3E}">
        <p14:creationId xmlns:p14="http://schemas.microsoft.com/office/powerpoint/2010/main" val="788066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D10572C-694C-46C3-BFE4-289DC9D06D76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@MEDIA – MEDIA FEATURES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11B9532-4D9E-4340-93BE-363CED4DA341}"/>
              </a:ext>
            </a:extLst>
          </p:cNvPr>
          <p:cNvSpPr>
            <a:spLocks noGrp="1"/>
          </p:cNvSpPr>
          <p:nvPr/>
        </p:nvSpPr>
        <p:spPr>
          <a:xfrm>
            <a:off x="1523999" y="3059529"/>
            <a:ext cx="10058401" cy="98163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https://developer.mozilla.org/en-US/docs/Web/CSS/Media_Queries/Using_media_queries#Media_features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E8E12-8438-40A5-99AF-EFF7F4E35845}"/>
              </a:ext>
            </a:extLst>
          </p:cNvPr>
          <p:cNvSpPr txBox="1"/>
          <p:nvPr/>
        </p:nvSpPr>
        <p:spPr>
          <a:xfrm>
            <a:off x="1523999" y="1914366"/>
            <a:ext cx="957759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@media </a:t>
            </a:r>
            <a:r>
              <a:rPr lang="en-US" sz="2400" dirty="0">
                <a:solidFill>
                  <a:srgbClr val="1199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screen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and</a:t>
            </a:r>
            <a:r>
              <a:rPr lang="en-US" sz="2400" dirty="0">
                <a:solidFill>
                  <a:srgbClr val="20386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min-width</a:t>
            </a:r>
            <a:r>
              <a:rPr lang="en-US" sz="2400" dirty="0">
                <a:solidFill>
                  <a:srgbClr val="20386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en-US" sz="2400" dirty="0"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600px</a:t>
            </a:r>
            <a:r>
              <a:rPr lang="en-US" sz="2400" dirty="0">
                <a:solidFill>
                  <a:srgbClr val="20386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{</a:t>
            </a:r>
          </a:p>
          <a:p>
            <a:r>
              <a:rPr lang="en-US" sz="2400" dirty="0">
                <a:solidFill>
                  <a:srgbClr val="20386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276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D10572C-694C-46C3-BFE4-289DC9D06D76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@MEDIA – ORIENTATION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E8E12-8438-40A5-99AF-EFF7F4E35845}"/>
              </a:ext>
            </a:extLst>
          </p:cNvPr>
          <p:cNvSpPr txBox="1"/>
          <p:nvPr/>
        </p:nvSpPr>
        <p:spPr>
          <a:xfrm>
            <a:off x="1523999" y="1600200"/>
            <a:ext cx="957759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@media </a:t>
            </a:r>
            <a:r>
              <a:rPr lang="en-US" sz="2400" dirty="0">
                <a:solidFill>
                  <a:srgbClr val="1199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screen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and</a:t>
            </a:r>
            <a:r>
              <a:rPr lang="en-US" sz="2400" dirty="0">
                <a:solidFill>
                  <a:srgbClr val="20386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orientation</a:t>
            </a:r>
            <a:r>
              <a:rPr lang="en-US" sz="2400" dirty="0">
                <a:solidFill>
                  <a:srgbClr val="20386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en-US" sz="2400" dirty="0"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landscape</a:t>
            </a:r>
            <a:r>
              <a:rPr lang="en-US" sz="2400" dirty="0">
                <a:solidFill>
                  <a:srgbClr val="20386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{</a:t>
            </a:r>
          </a:p>
          <a:p>
            <a:endParaRPr lang="en-US" sz="2400" dirty="0">
              <a:solidFill>
                <a:srgbClr val="203864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solidFill>
                  <a:srgbClr val="20386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555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D10572C-694C-46C3-BFE4-289DC9D06D76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@MEDIA – HOVER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E8E12-8438-40A5-99AF-EFF7F4E35845}"/>
              </a:ext>
            </a:extLst>
          </p:cNvPr>
          <p:cNvSpPr txBox="1"/>
          <p:nvPr/>
        </p:nvSpPr>
        <p:spPr>
          <a:xfrm>
            <a:off x="1523999" y="1600200"/>
            <a:ext cx="957759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@media </a:t>
            </a:r>
            <a:r>
              <a:rPr lang="en-US" sz="2400" dirty="0">
                <a:solidFill>
                  <a:srgbClr val="1199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screen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and</a:t>
            </a:r>
            <a:r>
              <a:rPr lang="en-US" sz="2400" dirty="0">
                <a:solidFill>
                  <a:srgbClr val="20386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hover</a:t>
            </a:r>
            <a:r>
              <a:rPr lang="en-US" sz="2400" dirty="0">
                <a:solidFill>
                  <a:srgbClr val="20386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en-US" sz="2400" dirty="0"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hover</a:t>
            </a:r>
            <a:r>
              <a:rPr lang="en-US" sz="2400" dirty="0">
                <a:solidFill>
                  <a:srgbClr val="20386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{</a:t>
            </a:r>
          </a:p>
          <a:p>
            <a:endParaRPr lang="en-US" sz="2400" dirty="0">
              <a:solidFill>
                <a:srgbClr val="203864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solidFill>
                  <a:srgbClr val="20386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841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2763</TotalTime>
  <Words>754</Words>
  <Application>Microsoft Office PowerPoint</Application>
  <PresentationFormat>Widescreen</PresentationFormat>
  <Paragraphs>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Source Sans Pro</vt:lpstr>
      <vt:lpstr>Wingdings</vt:lpstr>
      <vt:lpstr>Office Theme</vt:lpstr>
      <vt:lpstr>Media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Zdravko Zdravkov</dc:creator>
  <cp:lastModifiedBy>Zdravko Zdravkov</cp:lastModifiedBy>
  <cp:revision>127</cp:revision>
  <dcterms:created xsi:type="dcterms:W3CDTF">2019-02-25T10:20:43Z</dcterms:created>
  <dcterms:modified xsi:type="dcterms:W3CDTF">2019-04-21T16:40:57Z</dcterms:modified>
</cp:coreProperties>
</file>