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75" r:id="rId7"/>
    <p:sldId id="276" r:id="rId8"/>
    <p:sldId id="277" r:id="rId9"/>
    <p:sldId id="278" r:id="rId10"/>
    <p:sldId id="287" r:id="rId11"/>
    <p:sldId id="279" r:id="rId12"/>
    <p:sldId id="280" r:id="rId13"/>
    <p:sldId id="288" r:id="rId14"/>
    <p:sldId id="281" r:id="rId15"/>
    <p:sldId id="282" r:id="rId16"/>
    <p:sldId id="283" r:id="rId17"/>
    <p:sldId id="284" r:id="rId18"/>
    <p:sldId id="285" r:id="rId19"/>
    <p:sldId id="289" r:id="rId20"/>
    <p:sldId id="274" r:id="rId21"/>
    <p:sldId id="286" r:id="rId22"/>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Lst>
        </p14:section>
        <p14:section name="Forms" id="{CA02BA4B-4D74-427F-AFA8-56B122D6DB40}">
          <p14:sldIdLst>
            <p14:sldId id="257"/>
            <p14:sldId id="261"/>
            <p14:sldId id="262"/>
            <p14:sldId id="263"/>
            <p14:sldId id="275"/>
            <p14:sldId id="276"/>
            <p14:sldId id="277"/>
            <p14:sldId id="278"/>
          </p14:sldIdLst>
        </p14:section>
        <p14:section name="Styling forms" id="{C644F45F-D0FB-47B4-AAE2-64B659556E7B}">
          <p14:sldIdLst>
            <p14:sldId id="287"/>
            <p14:sldId id="279"/>
            <p14:sldId id="280"/>
          </p14:sldIdLst>
        </p14:section>
        <p14:section name="Hosted Forms" id="{157A0C7B-EDD8-43A1-AD01-A2E9A4640807}">
          <p14:sldIdLst>
            <p14:sldId id="288"/>
            <p14:sldId id="281"/>
            <p14:sldId id="282"/>
            <p14:sldId id="283"/>
            <p14:sldId id="284"/>
            <p14:sldId id="285"/>
          </p14:sldIdLst>
        </p14:section>
        <p14:section name="Resources" id="{CB472771-142A-47A1-8E1F-D68FF1E34011}">
          <p14:sldIdLst>
            <p14:sldId id="289"/>
            <p14:sldId id="274"/>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E60"/>
    <a:srgbClr val="4088D0"/>
    <a:srgbClr val="1199FF"/>
    <a:srgbClr val="6A958D"/>
    <a:srgbClr val="1C7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95" autoAdjust="0"/>
    <p:restoredTop sz="94660"/>
  </p:normalViewPr>
  <p:slideViewPr>
    <p:cSldViewPr snapToGrid="0">
      <p:cViewPr varScale="1">
        <p:scale>
          <a:sx n="54" d="100"/>
          <a:sy n="54" d="100"/>
        </p:scale>
        <p:origin x="102" y="1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19.04.2019</a:t>
            </a:fld>
            <a:endParaRPr lang="bg-BG"/>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19.04.2019</a:t>
            </a:fld>
            <a:endParaRPr lang="bg-BG"/>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semantic-ui.com/collections/form.html" TargetMode="External"/><Relationship Id="rId4" Type="http://schemas.openxmlformats.org/officeDocument/2006/relationships/hyperlink" Target="https://bulma.io/documentation/for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odepen.io/elujambio/pen/yjwzGP" TargetMode="External"/><Relationship Id="rId5" Type="http://schemas.openxmlformats.org/officeDocument/2006/relationships/hyperlink" Target="https://codepen.io/tonystar/pen/LRdpYZ" TargetMode="External"/><Relationship Id="rId4" Type="http://schemas.openxmlformats.org/officeDocument/2006/relationships/hyperlink" Target="https://codepen.io/callmenick/pen/OxpKNZ"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eveloper.mozilla.org/en-US/docs/Learn/HTML/Forms/Styling_HTML_form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Learn/HTML/Forms/Your_first_HTML_form" TargetMode="External"/><Relationship Id="rId5" Type="http://schemas.openxmlformats.org/officeDocument/2006/relationships/hyperlink" Target="https://developer.mozilla.org/en-US/docs/Learn/HTML/Forms/How_to_structure_an_HTML_form" TargetMode="External"/><Relationship Id="rId4" Type="http://schemas.openxmlformats.org/officeDocument/2006/relationships/hyperlink" Target="https://developer.mozilla.org/en-US/docs/Web/HTML/Element/for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ss-tricks.com/options-for-web-forms/" TargetMode="External"/><Relationship Id="rId4" Type="http://schemas.openxmlformats.org/officeDocument/2006/relationships/hyperlink" Target="https://css-tricks.com/tips-for-creating-great-web-form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US" b="1" cap="all" dirty="0">
                <a:solidFill>
                  <a:schemeClr val="accent1">
                    <a:lumMod val="50000"/>
                  </a:schemeClr>
                </a:solidFill>
              </a:rPr>
              <a:t>Working with Forms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Content Placeholder 4">
            <a:extLst>
              <a:ext uri="{FF2B5EF4-FFF2-40B4-BE49-F238E27FC236}">
                <a16:creationId xmlns:a16="http://schemas.microsoft.com/office/drawing/2014/main" id="{6A2BD1D0-0D77-4E01-A9CC-10F91F70C542}"/>
              </a:ext>
            </a:extLst>
          </p:cNvPr>
          <p:cNvSpPr>
            <a:spLocks noGrp="1"/>
          </p:cNvSpPr>
          <p:nvPr/>
        </p:nvSpPr>
        <p:spPr>
          <a:xfrm>
            <a:off x="2268070" y="2960594"/>
            <a:ext cx="7655859" cy="936812"/>
          </a:xfrm>
          <a:prstGeom prst="rect">
            <a:avLst/>
          </a:prstGeom>
        </p:spPr>
        <p:txBody>
          <a:bodyPr vert="horz" lIns="108000" tIns="36000" rIns="108000" bIns="36000" rtlCol="0">
            <a:normAutofit fontScale="925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None/>
            </a:pPr>
            <a:r>
              <a:rPr lang="en-US" sz="6000" b="1" cap="all" dirty="0">
                <a:solidFill>
                  <a:srgbClr val="4472C4">
                    <a:lumMod val="50000"/>
                  </a:srgbClr>
                </a:solidFill>
                <a:latin typeface="Calibri Light" panose="020F0302020204030204"/>
                <a:ea typeface="+mj-ea"/>
                <a:cs typeface="+mj-cs"/>
              </a:rPr>
              <a:t>Styling forms</a:t>
            </a:r>
            <a:endParaRPr lang="en-US" sz="5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7941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Frameworks</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b="1" dirty="0">
                <a:solidFill>
                  <a:schemeClr val="accent1">
                    <a:lumMod val="50000"/>
                  </a:schemeClr>
                </a:solidFill>
                <a:latin typeface="Source Sans Pro" panose="020B0503030403020204" pitchFamily="34" charset="0"/>
                <a:ea typeface="Source Sans Pro" panose="020B0503030403020204" pitchFamily="34" charset="0"/>
                <a:hlinkClick r:id="rId4"/>
              </a:rPr>
              <a:t>h</a:t>
            </a:r>
            <a:r>
              <a:rPr lang="en-US" sz="2400" b="1" dirty="0">
                <a:solidFill>
                  <a:schemeClr val="accent1">
                    <a:lumMod val="50000"/>
                  </a:schemeClr>
                </a:solidFill>
                <a:latin typeface="Source Sans Pro" panose="020B0503030403020204" pitchFamily="34" charset="0"/>
                <a:ea typeface="Source Sans Pro" panose="020B0503030403020204" pitchFamily="34" charset="0"/>
                <a:hlinkClick r:id="rId4"/>
              </a:rPr>
              <a:t>ttps://bulma.io/documentation/form</a:t>
            </a:r>
            <a:endParaRPr lang="en-US" sz="2400" b="1"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b="1" dirty="0">
                <a:solidFill>
                  <a:schemeClr val="accent1">
                    <a:lumMod val="50000"/>
                  </a:schemeClr>
                </a:solidFill>
                <a:latin typeface="Source Sans Pro" panose="020B0503030403020204" pitchFamily="34" charset="0"/>
                <a:ea typeface="Source Sans Pro" panose="020B0503030403020204" pitchFamily="34" charset="0"/>
                <a:hlinkClick r:id="rId5"/>
              </a:rPr>
              <a:t>https://semantic-ui.com/collections/form.html</a:t>
            </a:r>
            <a:endParaRPr lang="en-US" sz="2400" b="1" dirty="0">
              <a:solidFill>
                <a:schemeClr val="accent1">
                  <a:lumMod val="50000"/>
                </a:schemeClr>
              </a:solidFill>
              <a:latin typeface="Source Sans Pro" panose="020B0503030403020204" pitchFamily="34" charset="0"/>
              <a:ea typeface="Source Sans Pro" panose="020B0503030403020204" pitchFamily="34" charset="0"/>
            </a:endParaRPr>
          </a:p>
          <a:p>
            <a:endParaRPr lang="en-US" sz="2400" b="1"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6927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Frameworks</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b="1" dirty="0">
                <a:solidFill>
                  <a:schemeClr val="accent1">
                    <a:lumMod val="50000"/>
                  </a:schemeClr>
                </a:solidFill>
                <a:latin typeface="Source Sans Pro" panose="020B0503030403020204" pitchFamily="34" charset="0"/>
                <a:ea typeface="Source Sans Pro" panose="020B0503030403020204" pitchFamily="34" charset="0"/>
                <a:hlinkClick r:id="rId4"/>
              </a:rPr>
              <a:t>https://codepen.io/callmenick/pen/OxpKNZ</a:t>
            </a:r>
            <a:endParaRPr lang="en-US" sz="2400" b="1"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b="1" dirty="0">
                <a:solidFill>
                  <a:schemeClr val="accent1">
                    <a:lumMod val="50000"/>
                  </a:schemeClr>
                </a:solidFill>
                <a:latin typeface="Source Sans Pro" panose="020B0503030403020204" pitchFamily="34" charset="0"/>
                <a:ea typeface="Source Sans Pro" panose="020B0503030403020204" pitchFamily="34" charset="0"/>
                <a:hlinkClick r:id="rId5"/>
              </a:rPr>
              <a:t>https://codepen.io/tonystar/pen/LRdpYZ</a:t>
            </a:r>
            <a:endParaRPr lang="en-US" sz="2400" b="1"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b="1" dirty="0">
                <a:solidFill>
                  <a:schemeClr val="accent1">
                    <a:lumMod val="50000"/>
                  </a:schemeClr>
                </a:solidFill>
                <a:latin typeface="Source Sans Pro" panose="020B0503030403020204" pitchFamily="34" charset="0"/>
                <a:ea typeface="Source Sans Pro" panose="020B0503030403020204" pitchFamily="34" charset="0"/>
                <a:hlinkClick r:id="rId6"/>
              </a:rPr>
              <a:t>https://codepen.io/elujambio/pen/yjwzGP</a:t>
            </a:r>
            <a:endParaRPr lang="en-US" sz="2400" b="1" dirty="0">
              <a:solidFill>
                <a:schemeClr val="accent1">
                  <a:lumMod val="50000"/>
                </a:schemeClr>
              </a:solidFill>
              <a:latin typeface="Source Sans Pro" panose="020B0503030403020204" pitchFamily="34" charset="0"/>
              <a:ea typeface="Source Sans Pro" panose="020B0503030403020204" pitchFamily="34" charset="0"/>
            </a:endParaRPr>
          </a:p>
          <a:p>
            <a:pPr marL="0" indent="0">
              <a:buNone/>
            </a:pPr>
            <a:endParaRPr lang="en-US" sz="2400" b="1"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9643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Content Placeholder 4">
            <a:extLst>
              <a:ext uri="{FF2B5EF4-FFF2-40B4-BE49-F238E27FC236}">
                <a16:creationId xmlns:a16="http://schemas.microsoft.com/office/drawing/2014/main" id="{6A2BD1D0-0D77-4E01-A9CC-10F91F70C542}"/>
              </a:ext>
            </a:extLst>
          </p:cNvPr>
          <p:cNvSpPr>
            <a:spLocks noGrp="1"/>
          </p:cNvSpPr>
          <p:nvPr/>
        </p:nvSpPr>
        <p:spPr>
          <a:xfrm>
            <a:off x="2268070" y="2960594"/>
            <a:ext cx="7655859" cy="936812"/>
          </a:xfrm>
          <a:prstGeom prst="rect">
            <a:avLst/>
          </a:prstGeom>
        </p:spPr>
        <p:txBody>
          <a:bodyPr vert="horz" lIns="108000" tIns="36000" rIns="108000" bIns="36000" rtlCol="0">
            <a:normAutofit fontScale="925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None/>
            </a:pPr>
            <a:r>
              <a:rPr lang="en-US" sz="6000" b="1" cap="all" dirty="0">
                <a:solidFill>
                  <a:srgbClr val="4472C4">
                    <a:lumMod val="50000"/>
                  </a:srgbClr>
                </a:solidFill>
                <a:latin typeface="Calibri Light" panose="020F0302020204030204"/>
                <a:ea typeface="+mj-ea"/>
                <a:cs typeface="+mj-cs"/>
              </a:rPr>
              <a:t>Hosted Forms</a:t>
            </a:r>
            <a:endParaRPr lang="en-US" sz="5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93616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Wufoo / SurveyMonkey</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These services are under the same umbrella these days. You may know that Chris worked for Wufoo before it was acquired by Survey Monkey. Wufoo is an advertiser here on CSS-Tricks but has not paid for inclusion to this post. We included these services because they just plain work. Wufoo is for any type of web form while SurveyMonkey is likely a better tool specifically for web form surveys.</a:t>
            </a:r>
          </a:p>
        </p:txBody>
      </p:sp>
    </p:spTree>
    <p:extLst>
      <p:ext uri="{BB962C8B-B14F-4D97-AF65-F5344CB8AC3E}">
        <p14:creationId xmlns:p14="http://schemas.microsoft.com/office/powerpoint/2010/main" val="350021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Polldaddy</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Polldaddy is from Automatic, the force behind WordPress. Like Wufoo, it's a hosted service and is suited for complex forms, such as surveys. One thing I personally like about (aside from it's clean interface) is that is offers a nice iOS app for collecting form data in other places than a website. That's perfect something like a conference, book signing or some other live event where collecting information in person would be a benefit.</a:t>
            </a:r>
          </a:p>
        </p:txBody>
      </p:sp>
    </p:spTree>
    <p:extLst>
      <p:ext uri="{BB962C8B-B14F-4D97-AF65-F5344CB8AC3E}">
        <p14:creationId xmlns:p14="http://schemas.microsoft.com/office/powerpoint/2010/main" val="389826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Google Forms</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Google Forms is unique in this group as it's entirely free. It's part of the Google Docs world along with Slides and Sheets (you can export form data to Sheets). Being a part of that world means inviting collaborators to the forms you build there.</a:t>
            </a:r>
          </a:p>
        </p:txBody>
      </p:sp>
    </p:spTree>
    <p:extLst>
      <p:ext uri="{BB962C8B-B14F-4D97-AF65-F5344CB8AC3E}">
        <p14:creationId xmlns:p14="http://schemas.microsoft.com/office/powerpoint/2010/main" val="334574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Typeform</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Typeform builds forms with a unique interface: each question is asked one at time, more like a real life conversation.</a:t>
            </a:r>
          </a:p>
        </p:txBody>
      </p:sp>
    </p:spTree>
    <p:extLst>
      <p:ext uri="{BB962C8B-B14F-4D97-AF65-F5344CB8AC3E}">
        <p14:creationId xmlns:p14="http://schemas.microsoft.com/office/powerpoint/2010/main" val="248164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WordPress Plugin - Gravity Forms</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This is a premium plugin (i.e. costs money) that puts a real form builder in the admin of your site. Gravity Forms allows you to create an unlimited number of forms directly from the WordPress dashboard, includes a slick drag-and-drop interface, and offers all the advanced options you might expect to see in something like Wufoo, such as conditional logic, style customizations and integrations with popular services.</a:t>
            </a:r>
          </a:p>
        </p:txBody>
      </p:sp>
    </p:spTree>
    <p:extLst>
      <p:ext uri="{BB962C8B-B14F-4D97-AF65-F5344CB8AC3E}">
        <p14:creationId xmlns:p14="http://schemas.microsoft.com/office/powerpoint/2010/main" val="712374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Content Placeholder 4">
            <a:extLst>
              <a:ext uri="{FF2B5EF4-FFF2-40B4-BE49-F238E27FC236}">
                <a16:creationId xmlns:a16="http://schemas.microsoft.com/office/drawing/2014/main" id="{6A2BD1D0-0D77-4E01-A9CC-10F91F70C542}"/>
              </a:ext>
            </a:extLst>
          </p:cNvPr>
          <p:cNvSpPr>
            <a:spLocks noGrp="1"/>
          </p:cNvSpPr>
          <p:nvPr/>
        </p:nvSpPr>
        <p:spPr>
          <a:xfrm>
            <a:off x="2268070" y="2960594"/>
            <a:ext cx="7655859" cy="936812"/>
          </a:xfrm>
          <a:prstGeom prst="rect">
            <a:avLst/>
          </a:prstGeom>
        </p:spPr>
        <p:txBody>
          <a:bodyPr vert="horz" lIns="108000" tIns="36000" rIns="108000" bIns="36000" rtlCol="0">
            <a:normAutofit fontScale="925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None/>
            </a:pPr>
            <a:r>
              <a:rPr lang="en-US" sz="6000" b="1" cap="all" dirty="0">
                <a:solidFill>
                  <a:srgbClr val="4472C4">
                    <a:lumMod val="50000"/>
                  </a:srgbClr>
                </a:solidFill>
                <a:latin typeface="Calibri Light" panose="020F0302020204030204"/>
                <a:ea typeface="+mj-ea"/>
                <a:cs typeface="+mj-cs"/>
              </a:rPr>
              <a:t>Resources</a:t>
            </a:r>
            <a:endParaRPr lang="en-US" sz="5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7663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Content Placeholder 4">
            <a:extLst>
              <a:ext uri="{FF2B5EF4-FFF2-40B4-BE49-F238E27FC236}">
                <a16:creationId xmlns:a16="http://schemas.microsoft.com/office/drawing/2014/main" id="{6A2BD1D0-0D77-4E01-A9CC-10F91F70C542}"/>
              </a:ext>
            </a:extLst>
          </p:cNvPr>
          <p:cNvSpPr>
            <a:spLocks noGrp="1"/>
          </p:cNvSpPr>
          <p:nvPr/>
        </p:nvSpPr>
        <p:spPr>
          <a:xfrm>
            <a:off x="2268070" y="2960594"/>
            <a:ext cx="7655859" cy="936812"/>
          </a:xfrm>
          <a:prstGeom prst="rect">
            <a:avLst/>
          </a:prstGeom>
        </p:spPr>
        <p:txBody>
          <a:bodyPr vert="horz" lIns="108000" tIns="36000" rIns="108000" bIns="36000" rtlCol="0">
            <a:normAutofit fontScale="925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None/>
            </a:pPr>
            <a:r>
              <a:rPr lang="en-US" sz="6000" b="1" cap="all" dirty="0">
                <a:solidFill>
                  <a:srgbClr val="4472C4">
                    <a:lumMod val="50000"/>
                  </a:srgbClr>
                </a:solidFill>
                <a:latin typeface="Calibri Light" panose="020F0302020204030204"/>
                <a:ea typeface="+mj-ea"/>
                <a:cs typeface="+mj-cs"/>
              </a:rPr>
              <a:t>Forms</a:t>
            </a:r>
            <a:endParaRPr lang="en-US" sz="5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23723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Resources</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4"/>
              </a:rPr>
              <a:t>https://developer.mozilla.org/en-US/docs/Web/HTML/Element/form</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5"/>
              </a:rPr>
              <a:t>https://developer.mozilla.org/en-US/docs/Learn/HTML/Forms/How_to_structure_an_HTML_form</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6"/>
              </a:rPr>
              <a:t>https://developer.mozilla.org/en-US/docs/Learn/HTML/Forms/Your_first_HTML_form</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7"/>
              </a:rPr>
              <a:t>https://developer.mozilla.org/en-US/docs/Learn/HTML/Forms/Styling_HTML_forms</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03499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Resources</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4"/>
              </a:rPr>
              <a:t>https://css-tricks.com/tips-for-creating-great-web-forms/</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a:p>
            <a:r>
              <a:rPr lang="en-US" sz="2400" dirty="0">
                <a:solidFill>
                  <a:schemeClr val="accent1">
                    <a:lumMod val="50000"/>
                  </a:schemeClr>
                </a:solidFill>
                <a:latin typeface="Source Sans Pro" panose="020B0503030403020204" pitchFamily="34" charset="0"/>
                <a:ea typeface="Source Sans Pro" panose="020B0503030403020204" pitchFamily="34" charset="0"/>
                <a:hlinkClick r:id="rId5"/>
              </a:rPr>
              <a:t>https://css-tricks.com/options-for-web-forms/</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9025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FORM</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The HTML form element represents a document section that contains interactive controls for submitting information to a web server.</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5785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Form method attribute</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rPr>
              <a:t>The HTTP method that the browser uses to submit the form.</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3464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Form method attribute - post</a:t>
            </a:r>
          </a:p>
        </p:txBody>
      </p:sp>
      <p:sp>
        <p:nvSpPr>
          <p:cNvPr id="7" name="Content Placeholder 4">
            <a:extLst>
              <a:ext uri="{FF2B5EF4-FFF2-40B4-BE49-F238E27FC236}">
                <a16:creationId xmlns:a16="http://schemas.microsoft.com/office/drawing/2014/main" id="{A11B9532-4D9E-4340-93BE-363CED4DA341}"/>
              </a:ext>
            </a:extLst>
          </p:cNvPr>
          <p:cNvSpPr>
            <a:spLocks noGrp="1"/>
          </p:cNvSpPr>
          <p:nvPr/>
        </p:nvSpPr>
        <p:spPr>
          <a:xfrm>
            <a:off x="1523999" y="1600200"/>
            <a:ext cx="10058401" cy="1402534"/>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post - Corresponds to the HTTP POST method ; form data are included in the body of the form and sent to the server.</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184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Form method attribute - get</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get - Corresponds to the HTTP GET method; form data are appended to the action attribute URI with a '?' as separator, and the resulting URI is sent to the server. Use this method when the form has no side-effects and contains only ASCII characters.</a:t>
            </a:r>
          </a:p>
        </p:txBody>
      </p:sp>
    </p:spTree>
    <p:extLst>
      <p:ext uri="{BB962C8B-B14F-4D97-AF65-F5344CB8AC3E}">
        <p14:creationId xmlns:p14="http://schemas.microsoft.com/office/powerpoint/2010/main" val="22265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FIELDSET</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b="1" dirty="0">
                <a:solidFill>
                  <a:schemeClr val="accent1">
                    <a:lumMod val="50000"/>
                  </a:schemeClr>
                </a:solidFill>
                <a:latin typeface="Source Sans Pro" panose="020B0503030403020204" pitchFamily="34" charset="0"/>
                <a:ea typeface="Source Sans Pro" panose="020B0503030403020204" pitchFamily="34" charset="0"/>
              </a:rPr>
              <a:t>The HTML fieldset element is used to group several controls as well as labels within a web form.</a:t>
            </a:r>
          </a:p>
          <a:p>
            <a:r>
              <a:rPr lang="en-US" sz="2400" b="1" dirty="0">
                <a:solidFill>
                  <a:schemeClr val="accent1">
                    <a:lumMod val="50000"/>
                  </a:schemeClr>
                </a:solidFill>
                <a:latin typeface="Source Sans Pro" panose="020B0503030403020204" pitchFamily="34" charset="0"/>
                <a:ea typeface="Source Sans Pro" panose="020B0503030403020204" pitchFamily="34" charset="0"/>
              </a:rPr>
              <a:t>As the example above shows, the fieldset element provides a grouping for a part of an HTML form, with a nested legend element providing a caption for the fieldset. It takes few attributes, the most notable of which are form, which can contain the id of a form on the same page, allowing you to make the fieldset part of that form even if it is not nested inside it, and disabled, which allows you to disable the fieldset and all its contents in one go.</a:t>
            </a:r>
            <a:endParaRPr lang="en-US" sz="2400"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31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LABEL</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856129"/>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The HTML label element represents a caption for an item in a user interface.</a:t>
            </a:r>
          </a:p>
        </p:txBody>
      </p:sp>
      <p:sp>
        <p:nvSpPr>
          <p:cNvPr id="10" name="Content Placeholder 4">
            <a:extLst>
              <a:ext uri="{FF2B5EF4-FFF2-40B4-BE49-F238E27FC236}">
                <a16:creationId xmlns:a16="http://schemas.microsoft.com/office/drawing/2014/main" id="{0D22D04E-8941-48A3-9918-1527F477C44D}"/>
              </a:ext>
            </a:extLst>
          </p:cNvPr>
          <p:cNvSpPr>
            <a:spLocks noGrp="1"/>
          </p:cNvSpPr>
          <p:nvPr/>
        </p:nvSpPr>
        <p:spPr>
          <a:xfrm>
            <a:off x="1523998" y="2456329"/>
            <a:ext cx="10058401" cy="3912252"/>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b="1" dirty="0">
                <a:solidFill>
                  <a:schemeClr val="accent1">
                    <a:lumMod val="50000"/>
                  </a:schemeClr>
                </a:solidFill>
                <a:latin typeface="Source Sans Pro" panose="020B0503030403020204" pitchFamily="34" charset="0"/>
                <a:ea typeface="Source Sans Pro" panose="020B0503030403020204" pitchFamily="34" charset="0"/>
              </a:rPr>
              <a:t>The label text is not only visually associated with its corresponding text input; it is programmatically associated with it too. This means that, for example, a screenreader will read out the label when the user is focused on the form input, making it easier for an assistive technology user to understand what data should be entered.</a:t>
            </a:r>
          </a:p>
          <a:p>
            <a:r>
              <a:rPr lang="en-US" sz="2400" b="1" dirty="0">
                <a:solidFill>
                  <a:schemeClr val="accent1">
                    <a:lumMod val="50000"/>
                  </a:schemeClr>
                </a:solidFill>
                <a:latin typeface="Source Sans Pro" panose="020B0503030403020204" pitchFamily="34" charset="0"/>
                <a:ea typeface="Source Sans Pro" panose="020B0503030403020204" pitchFamily="34" charset="0"/>
              </a:rPr>
              <a:t>You can click the associated label to focus/activate the input, as well as the input itself. This increased hit area provides an advantage to anyone trying to activate the input, including those using a touch-screen device.</a:t>
            </a:r>
          </a:p>
        </p:txBody>
      </p:sp>
    </p:spTree>
    <p:extLst>
      <p:ext uri="{BB962C8B-B14F-4D97-AF65-F5344CB8AC3E}">
        <p14:creationId xmlns:p14="http://schemas.microsoft.com/office/powerpoint/2010/main" val="361041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4" name="Title 3">
            <a:extLst>
              <a:ext uri="{FF2B5EF4-FFF2-40B4-BE49-F238E27FC236}">
                <a16:creationId xmlns:a16="http://schemas.microsoft.com/office/drawing/2014/main" id="{AD10572C-694C-46C3-BFE4-289DC9D06D76}"/>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LABEL</a:t>
            </a:r>
          </a:p>
        </p:txBody>
      </p:sp>
      <p:sp>
        <p:nvSpPr>
          <p:cNvPr id="6" name="Content Placeholder 4">
            <a:extLst>
              <a:ext uri="{FF2B5EF4-FFF2-40B4-BE49-F238E27FC236}">
                <a16:creationId xmlns:a16="http://schemas.microsoft.com/office/drawing/2014/main" id="{DA947BB5-B631-45B2-BD3D-64137799DF58}"/>
              </a:ext>
            </a:extLst>
          </p:cNvPr>
          <p:cNvSpPr>
            <a:spLocks noGrp="1"/>
          </p:cNvSpPr>
          <p:nvPr/>
        </p:nvSpPr>
        <p:spPr>
          <a:xfrm>
            <a:off x="1523998" y="1600200"/>
            <a:ext cx="1005840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To associate the label with an input element in the way shown in the example above, you need to give the input an id attribute. The label then needs a for attribute whose value is the same as the input's id.</a:t>
            </a:r>
          </a:p>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rPr>
              <a:t>In the examples above you can see two form input examples — both with a corresponding label. This offers some major advantages:</a:t>
            </a:r>
          </a:p>
        </p:txBody>
      </p:sp>
    </p:spTree>
    <p:extLst>
      <p:ext uri="{BB962C8B-B14F-4D97-AF65-F5344CB8AC3E}">
        <p14:creationId xmlns:p14="http://schemas.microsoft.com/office/powerpoint/2010/main" val="3464435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2691</TotalTime>
  <Words>922</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Source Sans Pro</vt:lpstr>
      <vt:lpstr>Wingdings</vt:lpstr>
      <vt:lpstr>Office Theme</vt:lpstr>
      <vt:lpstr>Working with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118</cp:revision>
  <dcterms:created xsi:type="dcterms:W3CDTF">2019-02-25T10:20:43Z</dcterms:created>
  <dcterms:modified xsi:type="dcterms:W3CDTF">2019-04-19T09:10:53Z</dcterms:modified>
</cp:coreProperties>
</file>