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Float" id="{CA02BA4B-4D74-427F-AFA8-56B122D6DB40}">
          <p14:sldIdLst>
            <p14:sldId id="257"/>
            <p14:sldId id="261"/>
            <p14:sldId id="262"/>
            <p14:sldId id="263"/>
          </p14:sldIdLst>
        </p14:section>
        <p14:section name="Position" id="{60F973BF-B9A3-4779-B6DF-D11D515DF74F}">
          <p14:sldIdLst>
            <p14:sldId id="264"/>
            <p14:sldId id="265"/>
            <p14:sldId id="266"/>
            <p14:sldId id="267"/>
            <p14:sldId id="268"/>
            <p14:sldId id="269"/>
            <p14:sldId id="270"/>
            <p14:sldId id="271"/>
            <p14:sldId id="272"/>
            <p14:sldId id="273"/>
          </p14:sldIdLst>
        </p14:section>
        <p14:section name="Resources" id="{CB472771-142A-47A1-8E1F-D68FF1E34011}">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60"/>
    <a:srgbClr val="4088D0"/>
    <a:srgbClr val="1199FF"/>
    <a:srgbClr val="6A958D"/>
    <a:srgbClr val="1C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95" autoAdjust="0"/>
    <p:restoredTop sz="94660"/>
  </p:normalViewPr>
  <p:slideViewPr>
    <p:cSldViewPr snapToGrid="0">
      <p:cViewPr varScale="1">
        <p:scale>
          <a:sx n="60" d="100"/>
          <a:sy n="60" d="100"/>
        </p:scale>
        <p:origin x="10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09.03.2019</a:t>
            </a:fld>
            <a:endParaRPr lang="bg-BG"/>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09.03.2019</a:t>
            </a:fld>
            <a:endParaRPr lang="bg-BG"/>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veloper.mozilla.org/en-US/docs/Web/CSS/position_valu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position" TargetMode="External"/><Relationship Id="rId5" Type="http://schemas.openxmlformats.org/officeDocument/2006/relationships/hyperlink" Target="https://developer.mozilla.org/en-US/docs/Web/CSS/clear" TargetMode="External"/><Relationship Id="rId4" Type="http://schemas.openxmlformats.org/officeDocument/2006/relationships/hyperlink" Target="https://developer.mozilla.org/en-US/docs/Web/CSS/floa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Position AND Float</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top, bottom, left, and right</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Used alongside position to specify exactly where to move the positioned element to.</a:t>
            </a:r>
          </a:p>
          <a:p>
            <a:pPr marL="0" indent="0">
              <a:buNone/>
            </a:pP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F6CCAFDD-BE06-4424-9C93-3E5260129605}"/>
              </a:ext>
            </a:extLst>
          </p:cNvPr>
          <p:cNvSpPr txBox="1"/>
          <p:nvPr/>
        </p:nvSpPr>
        <p:spPr>
          <a:xfrm>
            <a:off x="1523998" y="2706859"/>
            <a:ext cx="9577598" cy="156966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relative;</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        </a:t>
            </a:r>
            <a:r>
              <a:rPr lang="en-US" sz="2400" dirty="0">
                <a:solidFill>
                  <a:schemeClr val="accent2">
                    <a:lumMod val="50000"/>
                  </a:schemeClr>
                </a:solidFill>
                <a:latin typeface="Source Sans Pro" panose="020B0503030403020204" pitchFamily="34" charset="0"/>
                <a:ea typeface="Source Sans Pro" panose="020B0503030403020204" pitchFamily="34" charset="0"/>
              </a:rPr>
              <a:t>top</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rPr>
              <a:t>1rem</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r>
              <a:rPr lang="en-US" sz="2400" dirty="0">
                <a:solidFill>
                  <a:schemeClr val="accent2">
                    <a:lumMod val="50000"/>
                  </a:schemeClr>
                </a:solidFill>
                <a:latin typeface="Source Sans Pro" panose="020B0503030403020204" pitchFamily="34" charset="0"/>
                <a:ea typeface="Source Sans Pro" panose="020B0503030403020204" pitchFamily="34" charset="0"/>
              </a:rPr>
              <a:t>right</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rPr>
              <a:t>1rem</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302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Absolute positioning</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This way we have to position the element based on a two dimensional coordinate system. We can use left, top, bottom, right to place the element exactly where we want.</a:t>
            </a:r>
          </a:p>
        </p:txBody>
      </p:sp>
      <p:sp>
        <p:nvSpPr>
          <p:cNvPr id="6" name="TextBox 5">
            <a:extLst>
              <a:ext uri="{FF2B5EF4-FFF2-40B4-BE49-F238E27FC236}">
                <a16:creationId xmlns:a16="http://schemas.microsoft.com/office/drawing/2014/main" id="{B3079BD3-B644-4767-8DC4-63EEF7BBE1B5}"/>
              </a:ext>
            </a:extLst>
          </p:cNvPr>
          <p:cNvSpPr txBox="1"/>
          <p:nvPr/>
        </p:nvSpPr>
        <p:spPr>
          <a:xfrm>
            <a:off x="1523998" y="3002734"/>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absolute;</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7081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Positioning contexts</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Which element is the "containing element" of an absolutely positioned element? This is very much dependent on the position property of the ancestors of the positioned element.</a:t>
            </a:r>
          </a:p>
        </p:txBody>
      </p:sp>
      <p:sp>
        <p:nvSpPr>
          <p:cNvPr id="6" name="TextBox 5">
            <a:extLst>
              <a:ext uri="{FF2B5EF4-FFF2-40B4-BE49-F238E27FC236}">
                <a16:creationId xmlns:a16="http://schemas.microsoft.com/office/drawing/2014/main" id="{AC0A19BE-BEA8-451A-B996-D3F9E5C188FB}"/>
              </a:ext>
            </a:extLst>
          </p:cNvPr>
          <p:cNvSpPr txBox="1"/>
          <p:nvPr/>
        </p:nvSpPr>
        <p:spPr>
          <a:xfrm>
            <a:off x="1523998" y="3002734"/>
            <a:ext cx="9577598" cy="2677656"/>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[container]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relative;</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p>
          <a:p>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dirty="0">
                <a:solidFill>
                  <a:srgbClr val="7030A0"/>
                </a:solidFill>
                <a:latin typeface="Source Sans Pro" panose="020B0503030403020204" pitchFamily="34" charset="0"/>
                <a:ea typeface="Source Sans Pro" panose="020B0503030403020204" pitchFamily="34" charset="0"/>
              </a:rPr>
              <a:t>[element]</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absolute;</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81527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z-index</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2580144"/>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All this absolute positioning is good fun, but there is another thing we haven't considered yet — when elements start to overlap, what determines which elements appear on top of which other elements? In the example we've seen so far, we only have one positioned element in the positioning context, and it appears on the top, since positioned elements win over non-positioned elements. What about when we have more than one?</a:t>
            </a:r>
          </a:p>
          <a:p>
            <a:pPr marL="0" indent="0">
              <a:buNone/>
            </a:pP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4DB5874F-E139-4134-8077-40F861237361}"/>
              </a:ext>
            </a:extLst>
          </p:cNvPr>
          <p:cNvSpPr txBox="1"/>
          <p:nvPr/>
        </p:nvSpPr>
        <p:spPr>
          <a:xfrm>
            <a:off x="1523999" y="4180344"/>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z-index </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rPr>
              <a:t>1000</a:t>
            </a:r>
            <a:r>
              <a:rPr lang="en-US" sz="2400" dirty="0">
                <a:solidFill>
                  <a:schemeClr val="accent1">
                    <a:lumMod val="50000"/>
                  </a:schemeClr>
                </a:solidFill>
                <a:latin typeface="Source Sans Pro" panose="020B0503030403020204" pitchFamily="34" charset="0"/>
                <a:ea typeface="Source Sans Pro" panose="020B0503030403020204" pitchFamily="34" charset="0"/>
              </a:rPr>
              <a:t>;</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10092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Fixed positioning</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305743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This works in exactly the same way as absolute positioning, with one key difference:</a:t>
            </a:r>
          </a:p>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whereas absolute positioning fixes an element in place relative to the html element or its nearest positioned ancestor, fixed positioning fixes an element in place relative to the browser viewport itself. This means that you can create useful UI items that are fixed in place, like persisting navigation menus.</a:t>
            </a:r>
          </a:p>
        </p:txBody>
      </p:sp>
      <p:sp>
        <p:nvSpPr>
          <p:cNvPr id="6" name="TextBox 5">
            <a:extLst>
              <a:ext uri="{FF2B5EF4-FFF2-40B4-BE49-F238E27FC236}">
                <a16:creationId xmlns:a16="http://schemas.microsoft.com/office/drawing/2014/main" id="{8D8820C8-76E6-478E-A546-03239BB34BB1}"/>
              </a:ext>
            </a:extLst>
          </p:cNvPr>
          <p:cNvSpPr txBox="1"/>
          <p:nvPr/>
        </p:nvSpPr>
        <p:spPr>
          <a:xfrm>
            <a:off x="1523998" y="4657635"/>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fixed;</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0454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Position Sticky</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An interesting and common use of position: sticky is to create a scrolling index page where different headings stick to the top of the page as they reach it.</a:t>
            </a:r>
          </a:p>
        </p:txBody>
      </p:sp>
      <p:sp>
        <p:nvSpPr>
          <p:cNvPr id="6" name="TextBox 5">
            <a:extLst>
              <a:ext uri="{FF2B5EF4-FFF2-40B4-BE49-F238E27FC236}">
                <a16:creationId xmlns:a16="http://schemas.microsoft.com/office/drawing/2014/main" id="{B6CBA495-A4D5-4E74-AC83-59304DACC221}"/>
              </a:ext>
            </a:extLst>
          </p:cNvPr>
          <p:cNvSpPr txBox="1"/>
          <p:nvPr/>
        </p:nvSpPr>
        <p:spPr>
          <a:xfrm>
            <a:off x="1523998" y="3002734"/>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sticky;</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48752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4"/>
              </a:rPr>
              <a:t>https://developer.mozilla.org/en-US/docs/Web/CSS/float</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5"/>
              </a:rPr>
              <a:t>https://developer.mozilla.org/en-US/docs/Web/CSS/clear</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6"/>
              </a:rPr>
              <a:t>https://developer.mozilla.org/en-US/docs/Web/CSS/position</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7"/>
              </a:rPr>
              <a:t>https://developer.mozilla.org/en-US/docs/Web/CSS/position_value</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pPr marL="0" indent="0">
              <a:buNone/>
            </a:pP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0349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Content Placeholder 4">
            <a:extLst>
              <a:ext uri="{FF2B5EF4-FFF2-40B4-BE49-F238E27FC236}">
                <a16:creationId xmlns:a16="http://schemas.microsoft.com/office/drawing/2014/main" id="{6A2BD1D0-0D77-4E01-A9CC-10F91F70C542}"/>
              </a:ext>
            </a:extLst>
          </p:cNvPr>
          <p:cNvSpPr>
            <a:spLocks noGrp="1"/>
          </p:cNvSpPr>
          <p:nvPr/>
        </p:nvSpPr>
        <p:spPr>
          <a:xfrm>
            <a:off x="2268070" y="2960594"/>
            <a:ext cx="7655859" cy="936812"/>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en-US" sz="5400" dirty="0">
                <a:solidFill>
                  <a:schemeClr val="accent1">
                    <a:lumMod val="50000"/>
                  </a:schemeClr>
                </a:solidFill>
                <a:latin typeface="Source Sans Pro" panose="020B0503030403020204" pitchFamily="34" charset="0"/>
                <a:ea typeface="Source Sans Pro" panose="020B0503030403020204" pitchFamily="34" charset="0"/>
              </a:rPr>
              <a:t>FLOAT</a:t>
            </a:r>
          </a:p>
        </p:txBody>
      </p:sp>
    </p:spTree>
    <p:extLst>
      <p:ext uri="{BB962C8B-B14F-4D97-AF65-F5344CB8AC3E}">
        <p14:creationId xmlns:p14="http://schemas.microsoft.com/office/powerpoint/2010/main" val="123723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Float</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The float CSS property specifies that an element should be placed along the left or right side of its container, allowing text and inline elements to wrap around it. The element is removed from the normal flow of the web page, though still remaining a part of the flow (in contrast to absolute positioning).</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5785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Clear</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The clear CSS property specifies whether an element can be next to floating elements that precede it or must be moved down (cleared) below them. The clear property applies to both floating and non-floating elements.</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3464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General rule for dealing with Float</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i="1" dirty="0">
                <a:solidFill>
                  <a:schemeClr val="accent1">
                    <a:lumMod val="50000"/>
                  </a:schemeClr>
                </a:solidFill>
                <a:latin typeface="Source Sans Pro" panose="020B0503030403020204" pitchFamily="34" charset="0"/>
                <a:ea typeface="Source Sans Pro" panose="020B0503030403020204" pitchFamily="34" charset="0"/>
              </a:rPr>
              <a:t>When you add float, always make sure that it is cleared properly. At the time of adding it!</a:t>
            </a:r>
          </a:p>
          <a:p>
            <a:pPr marL="0" indent="0">
              <a:buNone/>
            </a:pP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184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Content Placeholder 4">
            <a:extLst>
              <a:ext uri="{FF2B5EF4-FFF2-40B4-BE49-F238E27FC236}">
                <a16:creationId xmlns:a16="http://schemas.microsoft.com/office/drawing/2014/main" id="{6A2BD1D0-0D77-4E01-A9CC-10F91F70C542}"/>
              </a:ext>
            </a:extLst>
          </p:cNvPr>
          <p:cNvSpPr>
            <a:spLocks noGrp="1"/>
          </p:cNvSpPr>
          <p:nvPr/>
        </p:nvSpPr>
        <p:spPr>
          <a:xfrm>
            <a:off x="2268070" y="2960594"/>
            <a:ext cx="7655859" cy="936812"/>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en-US" sz="5400" dirty="0">
                <a:solidFill>
                  <a:schemeClr val="accent1">
                    <a:lumMod val="50000"/>
                  </a:schemeClr>
                </a:solidFill>
                <a:latin typeface="Source Sans Pro" panose="020B0503030403020204" pitchFamily="34" charset="0"/>
                <a:ea typeface="Source Sans Pro" panose="020B0503030403020204" pitchFamily="34" charset="0"/>
              </a:rPr>
              <a:t>Position</a:t>
            </a:r>
          </a:p>
        </p:txBody>
      </p:sp>
    </p:spTree>
    <p:extLst>
      <p:ext uri="{BB962C8B-B14F-4D97-AF65-F5344CB8AC3E}">
        <p14:creationId xmlns:p14="http://schemas.microsoft.com/office/powerpoint/2010/main" val="390991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Position</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The position CSS property specifies how an element is positioned in a document. The top, right, bottom, and left properties determine the final location of positioned elements.</a:t>
            </a:r>
          </a:p>
        </p:txBody>
      </p:sp>
      <p:sp>
        <p:nvSpPr>
          <p:cNvPr id="6" name="TextBox 5">
            <a:extLst>
              <a:ext uri="{FF2B5EF4-FFF2-40B4-BE49-F238E27FC236}">
                <a16:creationId xmlns:a16="http://schemas.microsoft.com/office/drawing/2014/main" id="{763049E9-7B36-496B-8D84-457E2D533193}"/>
              </a:ext>
            </a:extLst>
          </p:cNvPr>
          <p:cNvSpPr txBox="1"/>
          <p:nvPr/>
        </p:nvSpPr>
        <p:spPr>
          <a:xfrm>
            <a:off x="1523998" y="3002734"/>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a:t>
            </a:r>
            <a:r>
              <a:rPr lang="en-US" sz="2400" dirty="0">
                <a:solidFill>
                  <a:schemeClr val="accent1">
                    <a:lumMod val="50000"/>
                  </a:schemeClr>
                </a:solidFill>
                <a:latin typeface="Source Sans Pro" panose="020B0503030403020204" pitchFamily="34" charset="0"/>
                <a:ea typeface="Source Sans Pro" panose="020B0503030403020204" pitchFamily="34" charset="0"/>
              </a:rPr>
              <a:t>:  [value];</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132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Static positioning</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The default state of every element — it just means "put the element into its normal position in the document layout flow — nothing special to see here."</a:t>
            </a:r>
          </a:p>
        </p:txBody>
      </p:sp>
      <p:sp>
        <p:nvSpPr>
          <p:cNvPr id="6" name="TextBox 5">
            <a:extLst>
              <a:ext uri="{FF2B5EF4-FFF2-40B4-BE49-F238E27FC236}">
                <a16:creationId xmlns:a16="http://schemas.microsoft.com/office/drawing/2014/main" id="{67912B89-C105-4839-B19D-93B625AF38D1}"/>
              </a:ext>
            </a:extLst>
          </p:cNvPr>
          <p:cNvSpPr txBox="1"/>
          <p:nvPr/>
        </p:nvSpPr>
        <p:spPr>
          <a:xfrm>
            <a:off x="1523999" y="2537513"/>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static;</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1674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Relative positioning</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Very similar to static positioning, except that once the positioned element has taken its place in the normal layout flow, you can then modify its final position, including making it overlap other elements on the page.</a:t>
            </a:r>
          </a:p>
        </p:txBody>
      </p:sp>
      <p:sp>
        <p:nvSpPr>
          <p:cNvPr id="6" name="TextBox 5">
            <a:extLst>
              <a:ext uri="{FF2B5EF4-FFF2-40B4-BE49-F238E27FC236}">
                <a16:creationId xmlns:a16="http://schemas.microsoft.com/office/drawing/2014/main" id="{3C52ED1B-4068-49D8-A631-1A5ABCBABAF9}"/>
              </a:ext>
            </a:extLst>
          </p:cNvPr>
          <p:cNvSpPr txBox="1"/>
          <p:nvPr/>
        </p:nvSpPr>
        <p:spPr>
          <a:xfrm>
            <a:off x="1523998" y="3002734"/>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7030A0"/>
                </a:solidFill>
                <a:latin typeface="Source Sans Pro" panose="020B0503030403020204" pitchFamily="34" charset="0"/>
                <a:ea typeface="Source Sans Pro" panose="020B0503030403020204" pitchFamily="34" charset="0"/>
              </a:rPr>
              <a:t>[selector]</a:t>
            </a:r>
            <a:r>
              <a:rPr lang="en-US" sz="2400" dirty="0">
                <a:solidFill>
                  <a:schemeClr val="accent1">
                    <a:lumMod val="50000"/>
                  </a:schemeClr>
                </a:solidFill>
                <a:latin typeface="Source Sans Pro" panose="020B0503030403020204" pitchFamily="34" charset="0"/>
                <a:ea typeface="Source Sans Pro" panose="020B0503030403020204" pitchFamily="34" charset="0"/>
              </a:rPr>
              <a:t> {</a:t>
            </a:r>
          </a:p>
          <a:p>
            <a:r>
              <a:rPr lang="en-US" sz="2400" dirty="0">
                <a:solidFill>
                  <a:schemeClr val="accent2">
                    <a:lumMod val="50000"/>
                  </a:schemeClr>
                </a:solidFill>
                <a:latin typeface="Source Sans Pro" panose="020B0503030403020204" pitchFamily="34" charset="0"/>
                <a:ea typeface="Source Sans Pro" panose="020B0503030403020204" pitchFamily="34" charset="0"/>
              </a:rPr>
              <a:t>        position </a:t>
            </a:r>
            <a:r>
              <a:rPr lang="en-US" sz="2400" dirty="0">
                <a:solidFill>
                  <a:schemeClr val="accent1">
                    <a:lumMod val="50000"/>
                  </a:schemeClr>
                </a:solidFill>
                <a:latin typeface="Source Sans Pro" panose="020B0503030403020204" pitchFamily="34" charset="0"/>
                <a:ea typeface="Source Sans Pro" panose="020B0503030403020204" pitchFamily="34" charset="0"/>
              </a:rPr>
              <a:t>:  relative;</a:t>
            </a:r>
          </a:p>
          <a:p>
            <a:r>
              <a:rPr lang="en-US" sz="2400" dirty="0">
                <a:solidFill>
                  <a:schemeClr val="accent1">
                    <a:lumMod val="50000"/>
                  </a:schemeClr>
                </a:solidFill>
                <a:latin typeface="Source Sans Pro" panose="020B0503030403020204" pitchFamily="34" charset="0"/>
                <a:ea typeface="Source Sans Pro" panose="020B0503030403020204" pitchFamily="34" charset="0"/>
              </a:rPr>
              <a:t>}</a:t>
            </a:r>
            <a:endParaRPr lang="bg-BG"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9913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2584</TotalTime>
  <Words>695</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Source Sans Pro</vt:lpstr>
      <vt:lpstr>Wingdings</vt:lpstr>
      <vt:lpstr>Office Theme</vt:lpstr>
      <vt:lpstr>Position AND Float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110</cp:revision>
  <dcterms:created xsi:type="dcterms:W3CDTF">2019-02-25T10:20:43Z</dcterms:created>
  <dcterms:modified xsi:type="dcterms:W3CDTF">2019-03-10T11:41:13Z</dcterms:modified>
</cp:coreProperties>
</file>