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F2F352-109E-4F1E-B9CE-2E034D676ED7}">
          <p14:sldIdLst>
            <p14:sldId id="256"/>
          </p14:sldIdLst>
        </p14:section>
        <p14:section name="The Web Common Terms" id="{06570823-BBEB-4E91-996D-A9037C0098F4}">
          <p14:sldIdLst>
            <p14:sldId id="257"/>
            <p14:sldId id="259"/>
            <p14:sldId id="261"/>
            <p14:sldId id="260"/>
            <p14:sldId id="262"/>
            <p14:sldId id="263"/>
            <p14:sldId id="264"/>
            <p14:sldId id="265"/>
            <p14:sldId id="266"/>
            <p14:sldId id="267"/>
          </p14:sldIdLst>
        </p14:section>
        <p14:section name="Semantic HTML" id="{23121588-6C4D-4FEB-8D9A-7506B898DABA}">
          <p14:sldIdLst>
            <p14:sldId id="268"/>
            <p14:sldId id="269"/>
            <p14:sldId id="270"/>
            <p14:sldId id="271"/>
          </p14:sldIdLst>
        </p14:section>
        <p14:section name="Tags" id="{4DE5EA7A-6344-48AF-8D9F-EF8B130CC577}">
          <p14:sldIdLst>
            <p14:sldId id="272"/>
            <p14:sldId id="273"/>
            <p14:sldId id="274"/>
            <p14:sldId id="275"/>
            <p14:sldId id="276"/>
            <p14:sldId id="277"/>
            <p14:sldId id="278"/>
            <p14:sldId id="279"/>
            <p14:sldId id="280"/>
            <p14:sldId id="281"/>
            <p14:sldId id="282"/>
            <p14:sldId id="283"/>
            <p14:sldId id="284"/>
            <p14:sldId id="285"/>
          </p14:sldIdLst>
        </p14:section>
        <p14:section name="More Metadata" id="{7A9E5A80-E224-4372-A4B6-46D22D31AC8F}">
          <p14:sldIdLst>
            <p14:sldId id="286"/>
            <p14:sldId id="287"/>
            <p14:sldId id="288"/>
            <p14:sldId id="289"/>
            <p14:sldId id="290"/>
          </p14:sldIdLst>
        </p14:section>
        <p14:section name="Resources" id="{44A6EDE6-7186-4203-89DB-ED2655B28FC3}">
          <p14:sldIdLst>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99FF"/>
    <a:srgbClr val="F3BE60"/>
    <a:srgbClr val="6A958D"/>
    <a:srgbClr val="1C7D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95" autoAdjust="0"/>
    <p:restoredTop sz="94660"/>
  </p:normalViewPr>
  <p:slideViewPr>
    <p:cSldViewPr snapToGrid="0">
      <p:cViewPr varScale="1">
        <p:scale>
          <a:sx n="54" d="100"/>
          <a:sy n="54" d="100"/>
        </p:scale>
        <p:origin x="102" y="1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286B-3537-4467-8B69-1475C3130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44BC196D-A956-4E0F-A7F8-510372353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B9DCE230-DE5C-424B-84B4-8AD5B46F4B2D}"/>
              </a:ext>
            </a:extLst>
          </p:cNvPr>
          <p:cNvSpPr>
            <a:spLocks noGrp="1"/>
          </p:cNvSpPr>
          <p:nvPr>
            <p:ph type="dt" sz="half" idx="10"/>
          </p:nvPr>
        </p:nvSpPr>
        <p:spPr/>
        <p:txBody>
          <a:bodyPr/>
          <a:lstStyle/>
          <a:p>
            <a:fld id="{44BF7E79-A73C-4B14-A500-2DC639C8360F}" type="datetimeFigureOut">
              <a:rPr lang="bg-BG" smtClean="0"/>
              <a:t>26.02.2019</a:t>
            </a:fld>
            <a:endParaRPr lang="bg-BG"/>
          </a:p>
        </p:txBody>
      </p:sp>
      <p:sp>
        <p:nvSpPr>
          <p:cNvPr id="5" name="Footer Placeholder 4">
            <a:extLst>
              <a:ext uri="{FF2B5EF4-FFF2-40B4-BE49-F238E27FC236}">
                <a16:creationId xmlns:a16="http://schemas.microsoft.com/office/drawing/2014/main" id="{3E7817C4-B115-40A5-8F0A-BA6B4636A12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F1223695-CE19-4647-B7BC-7FDC0FB82AC4}"/>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413813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047D-796C-47AF-8188-63DB23605A53}"/>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2E03762B-A1A5-4A77-9ACE-BDFF5E95FB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9DAD271-7128-4524-B1D2-F93621473E63}"/>
              </a:ext>
            </a:extLst>
          </p:cNvPr>
          <p:cNvSpPr>
            <a:spLocks noGrp="1"/>
          </p:cNvSpPr>
          <p:nvPr>
            <p:ph type="dt" sz="half" idx="10"/>
          </p:nvPr>
        </p:nvSpPr>
        <p:spPr/>
        <p:txBody>
          <a:bodyPr/>
          <a:lstStyle/>
          <a:p>
            <a:fld id="{44BF7E79-A73C-4B14-A500-2DC639C8360F}" type="datetimeFigureOut">
              <a:rPr lang="bg-BG" smtClean="0"/>
              <a:t>26.02.2019</a:t>
            </a:fld>
            <a:endParaRPr lang="bg-BG"/>
          </a:p>
        </p:txBody>
      </p:sp>
      <p:sp>
        <p:nvSpPr>
          <p:cNvPr id="5" name="Footer Placeholder 4">
            <a:extLst>
              <a:ext uri="{FF2B5EF4-FFF2-40B4-BE49-F238E27FC236}">
                <a16:creationId xmlns:a16="http://schemas.microsoft.com/office/drawing/2014/main" id="{9B471DCE-401E-416E-8DEC-A42B797C9AFE}"/>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D4AFB389-78D2-4EF2-BB02-A17867EC23F5}"/>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03578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C12E2-33A9-4D97-93E4-9D40C4DA25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9391594B-A976-4FCE-90E6-5D25A299FD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C40E0649-1C8C-4992-86D9-BED8D79F82B3}"/>
              </a:ext>
            </a:extLst>
          </p:cNvPr>
          <p:cNvSpPr>
            <a:spLocks noGrp="1"/>
          </p:cNvSpPr>
          <p:nvPr>
            <p:ph type="dt" sz="half" idx="10"/>
          </p:nvPr>
        </p:nvSpPr>
        <p:spPr/>
        <p:txBody>
          <a:bodyPr/>
          <a:lstStyle/>
          <a:p>
            <a:fld id="{44BF7E79-A73C-4B14-A500-2DC639C8360F}" type="datetimeFigureOut">
              <a:rPr lang="bg-BG" smtClean="0"/>
              <a:t>26.02.2019</a:t>
            </a:fld>
            <a:endParaRPr lang="bg-BG"/>
          </a:p>
        </p:txBody>
      </p:sp>
      <p:sp>
        <p:nvSpPr>
          <p:cNvPr id="5" name="Footer Placeholder 4">
            <a:extLst>
              <a:ext uri="{FF2B5EF4-FFF2-40B4-BE49-F238E27FC236}">
                <a16:creationId xmlns:a16="http://schemas.microsoft.com/office/drawing/2014/main" id="{6187B045-0280-4BF1-B81D-A88F98ADBA71}"/>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F2AD743-2F66-469C-AB63-BEF9D4A55195}"/>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5234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67AD-A97E-4671-A415-5103E38137BA}"/>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85300F2B-5C7F-4A04-BE97-EAB96D0B07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67EA19A5-FEE4-4F18-A67C-669BC82353DE}"/>
              </a:ext>
            </a:extLst>
          </p:cNvPr>
          <p:cNvSpPr>
            <a:spLocks noGrp="1"/>
          </p:cNvSpPr>
          <p:nvPr>
            <p:ph type="dt" sz="half" idx="10"/>
          </p:nvPr>
        </p:nvSpPr>
        <p:spPr/>
        <p:txBody>
          <a:bodyPr/>
          <a:lstStyle/>
          <a:p>
            <a:fld id="{44BF7E79-A73C-4B14-A500-2DC639C8360F}" type="datetimeFigureOut">
              <a:rPr lang="bg-BG" smtClean="0"/>
              <a:t>26.02.2019</a:t>
            </a:fld>
            <a:endParaRPr lang="bg-BG"/>
          </a:p>
        </p:txBody>
      </p:sp>
      <p:sp>
        <p:nvSpPr>
          <p:cNvPr id="5" name="Footer Placeholder 4">
            <a:extLst>
              <a:ext uri="{FF2B5EF4-FFF2-40B4-BE49-F238E27FC236}">
                <a16:creationId xmlns:a16="http://schemas.microsoft.com/office/drawing/2014/main" id="{EF96C6EB-14E1-4D5B-BC2F-BAD8E463862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3FFB97E9-1C96-4E06-9A7C-CA2C2C49DF90}"/>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39655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592B-B54B-4F06-AD29-C77ED8416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E1F4C350-08ED-4754-A95A-1EBDEB6E4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A03C36-13DC-40CD-9996-3378B420773E}"/>
              </a:ext>
            </a:extLst>
          </p:cNvPr>
          <p:cNvSpPr>
            <a:spLocks noGrp="1"/>
          </p:cNvSpPr>
          <p:nvPr>
            <p:ph type="dt" sz="half" idx="10"/>
          </p:nvPr>
        </p:nvSpPr>
        <p:spPr/>
        <p:txBody>
          <a:bodyPr/>
          <a:lstStyle/>
          <a:p>
            <a:fld id="{44BF7E79-A73C-4B14-A500-2DC639C8360F}" type="datetimeFigureOut">
              <a:rPr lang="bg-BG" smtClean="0"/>
              <a:t>26.02.2019</a:t>
            </a:fld>
            <a:endParaRPr lang="bg-BG"/>
          </a:p>
        </p:txBody>
      </p:sp>
      <p:sp>
        <p:nvSpPr>
          <p:cNvPr id="5" name="Footer Placeholder 4">
            <a:extLst>
              <a:ext uri="{FF2B5EF4-FFF2-40B4-BE49-F238E27FC236}">
                <a16:creationId xmlns:a16="http://schemas.microsoft.com/office/drawing/2014/main" id="{BFD385B7-6BA8-4DBD-845F-9AB86EA6727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8591561E-582D-4FA5-9D2C-332394EF9CCC}"/>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423517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2365-4D7D-4C8D-957D-819D731455F0}"/>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2B6AAFEA-B08D-448F-A971-A031B1D679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98CBD0FC-5E32-418A-814E-8012347876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DA50FD6D-5489-413A-B209-D031C7B48C8B}"/>
              </a:ext>
            </a:extLst>
          </p:cNvPr>
          <p:cNvSpPr>
            <a:spLocks noGrp="1"/>
          </p:cNvSpPr>
          <p:nvPr>
            <p:ph type="dt" sz="half" idx="10"/>
          </p:nvPr>
        </p:nvSpPr>
        <p:spPr/>
        <p:txBody>
          <a:bodyPr/>
          <a:lstStyle/>
          <a:p>
            <a:fld id="{44BF7E79-A73C-4B14-A500-2DC639C8360F}" type="datetimeFigureOut">
              <a:rPr lang="bg-BG" smtClean="0"/>
              <a:t>26.02.2019</a:t>
            </a:fld>
            <a:endParaRPr lang="bg-BG"/>
          </a:p>
        </p:txBody>
      </p:sp>
      <p:sp>
        <p:nvSpPr>
          <p:cNvPr id="6" name="Footer Placeholder 5">
            <a:extLst>
              <a:ext uri="{FF2B5EF4-FFF2-40B4-BE49-F238E27FC236}">
                <a16:creationId xmlns:a16="http://schemas.microsoft.com/office/drawing/2014/main" id="{EEEE7C4C-8A86-40EF-9C81-484E2ACD42F2}"/>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69CC46E9-6B2E-4BF5-9948-938F00E69475}"/>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89141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D09D-D284-4D5B-B66E-CE5E3ED0A9D6}"/>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8307025-3177-4E8D-9020-E9A67340A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42948B-CC8E-4C2D-8905-97C73F73C5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2546EAE-C497-4BAD-A33C-23ABF2BC2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CEECAD-B19B-4BD6-892C-64176D799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2FC9B40-448D-4C4B-821E-CAEB7BC11497}"/>
              </a:ext>
            </a:extLst>
          </p:cNvPr>
          <p:cNvSpPr>
            <a:spLocks noGrp="1"/>
          </p:cNvSpPr>
          <p:nvPr>
            <p:ph type="dt" sz="half" idx="10"/>
          </p:nvPr>
        </p:nvSpPr>
        <p:spPr/>
        <p:txBody>
          <a:bodyPr/>
          <a:lstStyle/>
          <a:p>
            <a:fld id="{44BF7E79-A73C-4B14-A500-2DC639C8360F}" type="datetimeFigureOut">
              <a:rPr lang="bg-BG" smtClean="0"/>
              <a:t>26.02.2019</a:t>
            </a:fld>
            <a:endParaRPr lang="bg-BG"/>
          </a:p>
        </p:txBody>
      </p:sp>
      <p:sp>
        <p:nvSpPr>
          <p:cNvPr id="8" name="Footer Placeholder 7">
            <a:extLst>
              <a:ext uri="{FF2B5EF4-FFF2-40B4-BE49-F238E27FC236}">
                <a16:creationId xmlns:a16="http://schemas.microsoft.com/office/drawing/2014/main" id="{D0413AD9-7E02-4792-BC21-2AC2C1F42FEB}"/>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35F42CDD-414C-4478-9C3C-CCC1E293B342}"/>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63165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C4F6-9F47-4EA1-A9BF-43661F647772}"/>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0580889B-7E86-4A13-8A6F-410E7CBF06F5}"/>
              </a:ext>
            </a:extLst>
          </p:cNvPr>
          <p:cNvSpPr>
            <a:spLocks noGrp="1"/>
          </p:cNvSpPr>
          <p:nvPr>
            <p:ph type="dt" sz="half" idx="10"/>
          </p:nvPr>
        </p:nvSpPr>
        <p:spPr/>
        <p:txBody>
          <a:bodyPr/>
          <a:lstStyle/>
          <a:p>
            <a:fld id="{44BF7E79-A73C-4B14-A500-2DC639C8360F}" type="datetimeFigureOut">
              <a:rPr lang="bg-BG" smtClean="0"/>
              <a:t>26.02.2019</a:t>
            </a:fld>
            <a:endParaRPr lang="bg-BG"/>
          </a:p>
        </p:txBody>
      </p:sp>
      <p:sp>
        <p:nvSpPr>
          <p:cNvPr id="4" name="Footer Placeholder 3">
            <a:extLst>
              <a:ext uri="{FF2B5EF4-FFF2-40B4-BE49-F238E27FC236}">
                <a16:creationId xmlns:a16="http://schemas.microsoft.com/office/drawing/2014/main" id="{58B818BE-230A-4AB8-B8F0-47D785BC1E33}"/>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E3B45EE0-3FAC-49F7-9A9E-FE82BEE89584}"/>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49923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33792-5313-4E97-92C8-20D8BEAB7B65}"/>
              </a:ext>
            </a:extLst>
          </p:cNvPr>
          <p:cNvSpPr>
            <a:spLocks noGrp="1"/>
          </p:cNvSpPr>
          <p:nvPr>
            <p:ph type="dt" sz="half" idx="10"/>
          </p:nvPr>
        </p:nvSpPr>
        <p:spPr/>
        <p:txBody>
          <a:bodyPr/>
          <a:lstStyle/>
          <a:p>
            <a:fld id="{44BF7E79-A73C-4B14-A500-2DC639C8360F}" type="datetimeFigureOut">
              <a:rPr lang="bg-BG" smtClean="0"/>
              <a:t>26.02.2019</a:t>
            </a:fld>
            <a:endParaRPr lang="bg-BG"/>
          </a:p>
        </p:txBody>
      </p:sp>
      <p:sp>
        <p:nvSpPr>
          <p:cNvPr id="3" name="Footer Placeholder 2">
            <a:extLst>
              <a:ext uri="{FF2B5EF4-FFF2-40B4-BE49-F238E27FC236}">
                <a16:creationId xmlns:a16="http://schemas.microsoft.com/office/drawing/2014/main" id="{5C7C3FB3-F90D-4E21-8582-49B376617A69}"/>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F09A105B-9E7D-4A1E-9CE6-C9014ED8885C}"/>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71933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464B-A46B-49A3-97B2-0A8678B72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B871989E-FF26-4E1E-A066-729816C69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8CAE603A-0471-4A2C-BEE7-2E1FC7BC3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3E1177-572E-43ED-9824-BD9822DB5365}"/>
              </a:ext>
            </a:extLst>
          </p:cNvPr>
          <p:cNvSpPr>
            <a:spLocks noGrp="1"/>
          </p:cNvSpPr>
          <p:nvPr>
            <p:ph type="dt" sz="half" idx="10"/>
          </p:nvPr>
        </p:nvSpPr>
        <p:spPr/>
        <p:txBody>
          <a:bodyPr/>
          <a:lstStyle/>
          <a:p>
            <a:fld id="{44BF7E79-A73C-4B14-A500-2DC639C8360F}" type="datetimeFigureOut">
              <a:rPr lang="bg-BG" smtClean="0"/>
              <a:t>26.02.2019</a:t>
            </a:fld>
            <a:endParaRPr lang="bg-BG"/>
          </a:p>
        </p:txBody>
      </p:sp>
      <p:sp>
        <p:nvSpPr>
          <p:cNvPr id="6" name="Footer Placeholder 5">
            <a:extLst>
              <a:ext uri="{FF2B5EF4-FFF2-40B4-BE49-F238E27FC236}">
                <a16:creationId xmlns:a16="http://schemas.microsoft.com/office/drawing/2014/main" id="{C3060E66-C0C5-4E68-8EF9-D7082FA22DDB}"/>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19A9BF4D-C60C-4266-9F93-8EEE6232EA83}"/>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0244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12E9-DEA4-404F-AEA1-844639950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9724F4B9-C127-4B7D-A708-AB911C3C9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C393A5A8-8F5F-4A51-A7CE-16CC342CF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997467-65AE-4158-A9F4-784D85D5C6CD}"/>
              </a:ext>
            </a:extLst>
          </p:cNvPr>
          <p:cNvSpPr>
            <a:spLocks noGrp="1"/>
          </p:cNvSpPr>
          <p:nvPr>
            <p:ph type="dt" sz="half" idx="10"/>
          </p:nvPr>
        </p:nvSpPr>
        <p:spPr/>
        <p:txBody>
          <a:bodyPr/>
          <a:lstStyle/>
          <a:p>
            <a:fld id="{44BF7E79-A73C-4B14-A500-2DC639C8360F}" type="datetimeFigureOut">
              <a:rPr lang="bg-BG" smtClean="0"/>
              <a:t>26.02.2019</a:t>
            </a:fld>
            <a:endParaRPr lang="bg-BG"/>
          </a:p>
        </p:txBody>
      </p:sp>
      <p:sp>
        <p:nvSpPr>
          <p:cNvPr id="6" name="Footer Placeholder 5">
            <a:extLst>
              <a:ext uri="{FF2B5EF4-FFF2-40B4-BE49-F238E27FC236}">
                <a16:creationId xmlns:a16="http://schemas.microsoft.com/office/drawing/2014/main" id="{C58FB64D-7D9B-440E-9F58-745FEE6055EC}"/>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092A8F2-BC04-450A-821C-FCEBA7801EAF}"/>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23732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F979B-10ED-4AD2-8658-9C46AEF1E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157597E-5127-4DCD-8F86-17001C89C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B05EDEE2-FD83-4D8C-9992-63745DC8B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F7E79-A73C-4B14-A500-2DC639C8360F}" type="datetimeFigureOut">
              <a:rPr lang="bg-BG" smtClean="0"/>
              <a:t>26.02.2019</a:t>
            </a:fld>
            <a:endParaRPr lang="bg-BG"/>
          </a:p>
        </p:txBody>
      </p:sp>
      <p:sp>
        <p:nvSpPr>
          <p:cNvPr id="5" name="Footer Placeholder 4">
            <a:extLst>
              <a:ext uri="{FF2B5EF4-FFF2-40B4-BE49-F238E27FC236}">
                <a16:creationId xmlns:a16="http://schemas.microsoft.com/office/drawing/2014/main" id="{27837215-59B9-44FB-A99D-2A47FB505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81039B12-DBBB-4790-B0FE-F847B9AC5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134EE-D1D0-45CC-A1C0-9DDA8607C30D}" type="slidenum">
              <a:rPr lang="bg-BG" smtClean="0"/>
              <a:t>‹#›</a:t>
            </a:fld>
            <a:endParaRPr lang="bg-BG"/>
          </a:p>
        </p:txBody>
      </p:sp>
    </p:spTree>
    <p:extLst>
      <p:ext uri="{BB962C8B-B14F-4D97-AF65-F5344CB8AC3E}">
        <p14:creationId xmlns:p14="http://schemas.microsoft.com/office/powerpoint/2010/main" val="425175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eloper.mozilla.org/en-US/docs/Web/HTML/Element" TargetMode="External"/><Relationship Id="rId5" Type="http://schemas.openxmlformats.org/officeDocument/2006/relationships/hyperlink" Target="https://html.com/semantic-markup" TargetMode="External"/><Relationship Id="rId4" Type="http://schemas.openxmlformats.org/officeDocument/2006/relationships/hyperlink" Target="https://developer.mozilla.org/en-US/docs/Glossary/Semantic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463800"/>
            <a:ext cx="9144000" cy="1930400"/>
          </a:xfrm>
        </p:spPr>
        <p:txBody>
          <a:bodyPr>
            <a:normAutofit/>
          </a:bodyPr>
          <a:lstStyle/>
          <a:p>
            <a:r>
              <a:rPr lang="en-GB" dirty="0">
                <a:solidFill>
                  <a:schemeClr val="accent1">
                    <a:lumMod val="50000"/>
                  </a:schemeClr>
                </a:solidFill>
                <a:latin typeface="Source Sans Pro" panose="020B0604020202020204" pitchFamily="34" charset="0"/>
              </a:rPr>
              <a:t>HTML TAGS AND SEMANTIC MARKUP</a:t>
            </a:r>
            <a:endParaRPr lang="bg-BG" dirty="0">
              <a:solidFill>
                <a:schemeClr val="accent1">
                  <a:lumMod val="50000"/>
                </a:schemeClr>
              </a:solidFill>
              <a:latin typeface="Source Sans Pro" panose="020B0604020202020204" pitchFamily="34" charset="0"/>
            </a:endParaRP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131179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CLIENT SERVER ARCHITECTURE</a:t>
            </a:r>
          </a:p>
        </p:txBody>
      </p:sp>
      <p:pic>
        <p:nvPicPr>
          <p:cNvPr id="3" name="Picture 2">
            <a:extLst>
              <a:ext uri="{FF2B5EF4-FFF2-40B4-BE49-F238E27FC236}">
                <a16:creationId xmlns:a16="http://schemas.microsoft.com/office/drawing/2014/main" id="{013057C5-10CA-4E42-9C6A-E458C3955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7171" y="1600200"/>
            <a:ext cx="9211255" cy="4681757"/>
          </a:xfrm>
          <a:prstGeom prst="rect">
            <a:avLst/>
          </a:prstGeom>
        </p:spPr>
      </p:pic>
    </p:spTree>
    <p:extLst>
      <p:ext uri="{BB962C8B-B14F-4D97-AF65-F5344CB8AC3E}">
        <p14:creationId xmlns:p14="http://schemas.microsoft.com/office/powerpoint/2010/main" val="206097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THE HTTP REQUEST</a:t>
            </a:r>
          </a:p>
        </p:txBody>
      </p:sp>
      <p:pic>
        <p:nvPicPr>
          <p:cNvPr id="4" name="Picture 3">
            <a:extLst>
              <a:ext uri="{FF2B5EF4-FFF2-40B4-BE49-F238E27FC236}">
                <a16:creationId xmlns:a16="http://schemas.microsoft.com/office/drawing/2014/main" id="{BC136B1A-0188-4443-88EE-5AB2FE2F04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3980" y="1600200"/>
            <a:ext cx="9637557" cy="4288713"/>
          </a:xfrm>
          <a:prstGeom prst="rect">
            <a:avLst/>
          </a:prstGeom>
        </p:spPr>
      </p:pic>
    </p:spTree>
    <p:extLst>
      <p:ext uri="{BB962C8B-B14F-4D97-AF65-F5344CB8AC3E}">
        <p14:creationId xmlns:p14="http://schemas.microsoft.com/office/powerpoint/2010/main" val="68011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GB" dirty="0">
                <a:solidFill>
                  <a:schemeClr val="accent1">
                    <a:lumMod val="50000"/>
                  </a:schemeClr>
                </a:solidFill>
                <a:latin typeface="Source Sans Pro" panose="020B0604020202020204" pitchFamily="34" charset="0"/>
              </a:rPr>
              <a:t>SEMANTIC HTML</a:t>
            </a:r>
            <a:endParaRPr lang="bg-BG" dirty="0">
              <a:solidFill>
                <a:schemeClr val="accent1">
                  <a:lumMod val="50000"/>
                </a:schemeClr>
              </a:solidFill>
              <a:latin typeface="Source Sans Pro" panose="020B0604020202020204" pitchFamily="34" charset="0"/>
            </a:endParaRP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3676060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WHAT IS SEMANTIC HTML?</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Semantic HTML or semantic markup is HTML that introduces meaning to the web rather than just presentation. For example a &lt;p&gt;&lt;/p&gt; tag indicates that the enclosed text is a paragraph. This is both semantic and presentational, because people know what paragraphs are and browsers know how to display them.</a:t>
            </a:r>
          </a:p>
        </p:txBody>
      </p:sp>
    </p:spTree>
    <p:extLst>
      <p:ext uri="{BB962C8B-B14F-4D97-AF65-F5344CB8AC3E}">
        <p14:creationId xmlns:p14="http://schemas.microsoft.com/office/powerpoint/2010/main" val="659517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100584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WHY YOU SHOULD CARE ABOUT SEMANTICS</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rPr>
              <a:t>The benefit of writing semantic HTML stems from what should be the driving goal of any web page – the desire to communicate</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By adding semantic tags to your document, you provide additional information about that document, which aids in communication.</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Specifically, semantic tags make it clear to the browser what the meaning of a page and its content is. That clarity is also communicated with search engines, ensuring that the right pages are delivered for the right queries.</a:t>
            </a:r>
          </a:p>
        </p:txBody>
      </p:sp>
    </p:spTree>
    <p:extLst>
      <p:ext uri="{BB962C8B-B14F-4D97-AF65-F5344CB8AC3E}">
        <p14:creationId xmlns:p14="http://schemas.microsoft.com/office/powerpoint/2010/main" val="2473991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USE SEMANTIC TAGS CORRECTLY</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When you want to use semantic tags to convey meaning rather than for presentation purposes, you need to be careful that you don’t use them incorrectly simply for their common display properties.</a:t>
            </a:r>
          </a:p>
        </p:txBody>
      </p:sp>
    </p:spTree>
    <p:extLst>
      <p:ext uri="{BB962C8B-B14F-4D97-AF65-F5344CB8AC3E}">
        <p14:creationId xmlns:p14="http://schemas.microsoft.com/office/powerpoint/2010/main" val="355954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GB" dirty="0">
                <a:solidFill>
                  <a:schemeClr val="accent1">
                    <a:lumMod val="50000"/>
                  </a:schemeClr>
                </a:solidFill>
                <a:latin typeface="Source Sans Pro" panose="020B0604020202020204" pitchFamily="34" charset="0"/>
              </a:rPr>
              <a:t>TAGS</a:t>
            </a:r>
            <a:endParaRPr lang="bg-BG" dirty="0">
              <a:solidFill>
                <a:schemeClr val="accent1">
                  <a:lumMod val="50000"/>
                </a:schemeClr>
              </a:solidFill>
              <a:latin typeface="Source Sans Pro" panose="020B0604020202020204" pitchFamily="34" charset="0"/>
            </a:endParaRP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333733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SEMANTIC TAGS - HEADER</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&lt;header&gt;</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Represents introductory content, typically a group of introductory or navigational aids. It may contain some heading elements but also other elements like a logo, a search form, an author name, and so on.</a:t>
            </a:r>
          </a:p>
        </p:txBody>
      </p:sp>
    </p:spTree>
    <p:extLst>
      <p:ext uri="{BB962C8B-B14F-4D97-AF65-F5344CB8AC3E}">
        <p14:creationId xmlns:p14="http://schemas.microsoft.com/office/powerpoint/2010/main" val="3151486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SEMANTIC TAGS - NAV</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&lt;nav&gt;</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Represents a section of a page whose purpose is to provide navigation links, either within the current document or to other documents. Common examples of navigation sections are menus, tables of contents, and indexes.</a:t>
            </a:r>
          </a:p>
        </p:txBody>
      </p:sp>
    </p:spTree>
    <p:extLst>
      <p:ext uri="{BB962C8B-B14F-4D97-AF65-F5344CB8AC3E}">
        <p14:creationId xmlns:p14="http://schemas.microsoft.com/office/powerpoint/2010/main" val="343872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SEMANTIC TAGS - MAIN</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&lt;main&gt;</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Represents the dominant content of the </a:t>
            </a:r>
            <a:r>
              <a:rPr lang="en-GB" sz="2400" dirty="0">
                <a:solidFill>
                  <a:schemeClr val="accent1">
                    <a:lumMod val="75000"/>
                  </a:schemeClr>
                </a:solidFill>
                <a:latin typeface="Source Sans Pro" panose="020B0503030403020204" pitchFamily="34" charset="0"/>
                <a:ea typeface="Source Sans Pro" panose="020B0503030403020204" pitchFamily="34" charset="0"/>
              </a:rPr>
              <a:t>‘body’ of a document. The main content area consists of content that is directly related to or expands upon the central topic of a document,  or the central functionality of an application.</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85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GB" dirty="0">
                <a:solidFill>
                  <a:schemeClr val="accent1">
                    <a:lumMod val="50000"/>
                  </a:schemeClr>
                </a:solidFill>
                <a:latin typeface="Source Sans Pro" panose="020B0604020202020204" pitchFamily="34" charset="0"/>
              </a:rPr>
              <a:t>THE WEB COMMON TERMS</a:t>
            </a:r>
            <a:endParaRPr lang="bg-BG" dirty="0">
              <a:solidFill>
                <a:schemeClr val="accent1">
                  <a:lumMod val="50000"/>
                </a:schemeClr>
              </a:solidFill>
              <a:latin typeface="Source Sans Pro" panose="020B0604020202020204" pitchFamily="34" charset="0"/>
            </a:endParaRP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513448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SEMANTIC TAGS - ASIDE</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&lt;aside&gt;</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Represents </a:t>
            </a:r>
            <a:r>
              <a:rPr lang="en-GB" sz="2400" dirty="0">
                <a:solidFill>
                  <a:schemeClr val="accent1">
                    <a:lumMod val="75000"/>
                  </a:schemeClr>
                </a:solidFill>
                <a:latin typeface="Source Sans Pro" panose="020B0503030403020204" pitchFamily="34" charset="0"/>
                <a:ea typeface="Source Sans Pro" panose="020B0503030403020204" pitchFamily="34" charset="0"/>
              </a:rPr>
              <a:t>a portion of a document whose content is only indirectly related to the document’s main content. Asides are frequently presented as sidebars or call-out boxes.</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397731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SEMANTIC TAGS - FOOTER</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&lt;footer&gt;</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Represents </a:t>
            </a:r>
            <a:r>
              <a:rPr lang="en-GB" sz="2400" dirty="0">
                <a:solidFill>
                  <a:schemeClr val="accent1">
                    <a:lumMod val="75000"/>
                  </a:schemeClr>
                </a:solidFill>
                <a:latin typeface="Source Sans Pro" panose="020B0503030403020204" pitchFamily="34" charset="0"/>
                <a:ea typeface="Source Sans Pro" panose="020B0503030403020204" pitchFamily="34" charset="0"/>
              </a:rPr>
              <a:t>a footer for its nearest sectioning content or sectioning root element. A footer typically contains information about the author of the section, copyright data or links to related documents.</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50304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SEMANTIC TAGS - ARTICLE</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&lt;article&gt;</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Represents </a:t>
            </a:r>
            <a:r>
              <a:rPr lang="en-GB" sz="2400" dirty="0">
                <a:solidFill>
                  <a:schemeClr val="accent1">
                    <a:lumMod val="75000"/>
                  </a:schemeClr>
                </a:solidFill>
                <a:latin typeface="Source Sans Pro" panose="020B0503030403020204" pitchFamily="34" charset="0"/>
                <a:ea typeface="Source Sans Pro" panose="020B0503030403020204" pitchFamily="34" charset="0"/>
              </a:rPr>
              <a:t>a self-contained composition in a document, page, application, or site, which is intended to be independently distributable or reusable     (e.g., in syndication). Examples include:  a forum post, a magazine or newspaper article, or a blog entry.</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97465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SEMANTIC TAGS - FIGCAPTION</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&lt;figcaption&gt;</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Represents </a:t>
            </a:r>
            <a:r>
              <a:rPr lang="en-GB" sz="2400" dirty="0">
                <a:solidFill>
                  <a:schemeClr val="accent1">
                    <a:lumMod val="75000"/>
                  </a:schemeClr>
                </a:solidFill>
                <a:latin typeface="Source Sans Pro" panose="020B0503030403020204" pitchFamily="34" charset="0"/>
                <a:ea typeface="Source Sans Pro" panose="020B0503030403020204" pitchFamily="34" charset="0"/>
              </a:rPr>
              <a:t>a caption or legend for the rest of the contents its parent ‘figure’ element, if any.</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36127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SEMANTIC TAGS - FIGURE</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&lt;figure&gt;</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Represents </a:t>
            </a:r>
            <a:r>
              <a:rPr lang="en-GB" sz="2400" dirty="0">
                <a:solidFill>
                  <a:schemeClr val="accent1">
                    <a:lumMod val="75000"/>
                  </a:schemeClr>
                </a:solidFill>
                <a:latin typeface="Source Sans Pro" panose="020B0503030403020204" pitchFamily="34" charset="0"/>
                <a:ea typeface="Source Sans Pro" panose="020B0503030403020204" pitchFamily="34" charset="0"/>
              </a:rPr>
              <a:t>a self-contained content, frequently with a caption ‘figcaption’, and is typically referenced as a single unit.</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71442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SEMANTIC TAGS - MARK</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&lt;mark&gt;</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Represents </a:t>
            </a:r>
            <a:r>
              <a:rPr lang="en-GB" sz="2400" dirty="0">
                <a:solidFill>
                  <a:schemeClr val="accent1">
                    <a:lumMod val="75000"/>
                  </a:schemeClr>
                </a:solidFill>
                <a:latin typeface="Source Sans Pro" panose="020B0503030403020204" pitchFamily="34" charset="0"/>
                <a:ea typeface="Source Sans Pro" panose="020B0503030403020204" pitchFamily="34" charset="0"/>
              </a:rPr>
              <a:t>text which is marked or highlighted for reference or notation purposes, due to the marked passage’s relevance or importance in the enclosing context.</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445925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SEMANTIC TAGS - SECTION</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&lt;section&gt;</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Represents </a:t>
            </a:r>
            <a:r>
              <a:rPr lang="en-GB" sz="2400" dirty="0">
                <a:solidFill>
                  <a:schemeClr val="accent1">
                    <a:lumMod val="75000"/>
                  </a:schemeClr>
                </a:solidFill>
                <a:latin typeface="Source Sans Pro" panose="020B0503030403020204" pitchFamily="34" charset="0"/>
                <a:ea typeface="Source Sans Pro" panose="020B0503030403020204" pitchFamily="34" charset="0"/>
              </a:rPr>
              <a:t>a standalone section – which doesn’t have a more specific semantic element to represent it – contained within an HTML document. Typically, but not always, sections have a heading.</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98907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SEMANTIC TAGS - TIME</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&lt;time&gt;</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Represents </a:t>
            </a:r>
            <a:r>
              <a:rPr lang="en-GB" sz="2400" dirty="0">
                <a:solidFill>
                  <a:schemeClr val="accent1">
                    <a:lumMod val="75000"/>
                  </a:schemeClr>
                </a:solidFill>
                <a:latin typeface="Source Sans Pro" panose="020B0503030403020204" pitchFamily="34" charset="0"/>
                <a:ea typeface="Source Sans Pro" panose="020B0503030403020204" pitchFamily="34" charset="0"/>
              </a:rPr>
              <a:t>a specific period in time. It may include the datetime attribute to translate dates into machine-readable format, allowing for better search engine results or custom features such as reminders.</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170304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SEMANTIC TAGS - DETAILS</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&lt;details&gt;</a:t>
            </a:r>
          </a:p>
          <a:p>
            <a:pPr marL="0" indent="0">
              <a:buNone/>
            </a:pPr>
            <a:r>
              <a:rPr lang="en-GB" sz="2400" dirty="0">
                <a:solidFill>
                  <a:schemeClr val="accent1">
                    <a:lumMod val="75000"/>
                  </a:schemeClr>
                </a:solidFill>
                <a:latin typeface="Source Sans Pro" panose="020B0503030403020204" pitchFamily="34" charset="0"/>
                <a:ea typeface="Source Sans Pro" panose="020B0503030403020204" pitchFamily="34" charset="0"/>
              </a:rPr>
              <a:t>Creates a disclosure widget in which information is visible only when the widget is toggled into an </a:t>
            </a:r>
            <a:r>
              <a:rPr lang="en-US" sz="2400" dirty="0">
                <a:solidFill>
                  <a:schemeClr val="accent1">
                    <a:lumMod val="75000"/>
                  </a:schemeClr>
                </a:solidFill>
                <a:latin typeface="Source Sans Pro" panose="020B0503030403020204" pitchFamily="34" charset="0"/>
                <a:ea typeface="Source Sans Pro" panose="020B0503030403020204" pitchFamily="34" charset="0"/>
              </a:rPr>
              <a:t>“open” state. A summary or label can be provided using the ‘summary’ element.</a:t>
            </a:r>
          </a:p>
        </p:txBody>
      </p:sp>
    </p:spTree>
    <p:extLst>
      <p:ext uri="{BB962C8B-B14F-4D97-AF65-F5344CB8AC3E}">
        <p14:creationId xmlns:p14="http://schemas.microsoft.com/office/powerpoint/2010/main" val="1395269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SEMANTIC TAGS - SUMMARY</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&lt;summary&gt;</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Specifies a summary, caption or legend for a ‘details’ element’s disclosure box. Clicking the ‘summary’ element toggles the state of the parent ‘details’ element open and closed.</a:t>
            </a:r>
          </a:p>
        </p:txBody>
      </p:sp>
    </p:spTree>
    <p:extLst>
      <p:ext uri="{BB962C8B-B14F-4D97-AF65-F5344CB8AC3E}">
        <p14:creationId xmlns:p14="http://schemas.microsoft.com/office/powerpoint/2010/main" val="139448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WEB BROWSER</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A web browser (commonly referred to as a browser) is a software application for accessing information on the World Wide Web. Each individual web page, image and video is identified by a distinct URL, enabling browsers to retrieve and display them on the user’s device.</a:t>
            </a:r>
          </a:p>
        </p:txBody>
      </p:sp>
    </p:spTree>
    <p:extLst>
      <p:ext uri="{BB962C8B-B14F-4D97-AF65-F5344CB8AC3E}">
        <p14:creationId xmlns:p14="http://schemas.microsoft.com/office/powerpoint/2010/main" val="2490433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GB" dirty="0">
                <a:solidFill>
                  <a:schemeClr val="accent1">
                    <a:lumMod val="50000"/>
                  </a:schemeClr>
                </a:solidFill>
                <a:latin typeface="Source Sans Pro" panose="020B0604020202020204" pitchFamily="34" charset="0"/>
              </a:rPr>
              <a:t>MORE METADATA</a:t>
            </a:r>
            <a:endParaRPr lang="bg-BG" dirty="0">
              <a:solidFill>
                <a:schemeClr val="accent1">
                  <a:lumMod val="50000"/>
                </a:schemeClr>
              </a:solidFill>
              <a:latin typeface="Source Sans Pro" panose="020B0604020202020204" pitchFamily="34" charset="0"/>
            </a:endParaRP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3010535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MICRODATA</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rPr>
              <a:t>WHATWG HTML specification used to nest metadata within existing content on web pages.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Search engines, web crawlers, and browsers can extract and process Microdata from a web page and use it to provide a richer browsing experience for users.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Search engines benefit greatly from direct access to this structured data because it allows them to understand the information on web pages and provide more relevant results to users.</a:t>
            </a:r>
          </a:p>
        </p:txBody>
      </p:sp>
    </p:spTree>
    <p:extLst>
      <p:ext uri="{BB962C8B-B14F-4D97-AF65-F5344CB8AC3E}">
        <p14:creationId xmlns:p14="http://schemas.microsoft.com/office/powerpoint/2010/main" val="654256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MICRODATA EXAMPLE</a:t>
            </a:r>
          </a:p>
        </p:txBody>
      </p:sp>
      <p:sp>
        <p:nvSpPr>
          <p:cNvPr id="8" name="TextBox 7">
            <a:extLst>
              <a:ext uri="{FF2B5EF4-FFF2-40B4-BE49-F238E27FC236}">
                <a16:creationId xmlns:a16="http://schemas.microsoft.com/office/drawing/2014/main" id="{0631B10C-D68B-43D8-859F-1B7C189D2175}"/>
              </a:ext>
            </a:extLst>
          </p:cNvPr>
          <p:cNvSpPr txBox="1"/>
          <p:nvPr/>
        </p:nvSpPr>
        <p:spPr>
          <a:xfrm>
            <a:off x="1524000" y="1600200"/>
            <a:ext cx="9577598" cy="1754326"/>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chemeClr val="accent1">
                    <a:lumMod val="50000"/>
                  </a:schemeClr>
                </a:solidFill>
                <a:latin typeface="Source Sans Pro" panose="020B0503030403020204" pitchFamily="34" charset="0"/>
                <a:ea typeface="Source Sans Pro" panose="020B0503030403020204" pitchFamily="34" charset="0"/>
              </a:rPr>
              <a:t>&lt;</a:t>
            </a:r>
            <a:r>
              <a:rPr lang="en-US" dirty="0">
                <a:solidFill>
                  <a:srgbClr val="1199FF"/>
                </a:solidFill>
                <a:latin typeface="Source Sans Pro" panose="020B0503030403020204" pitchFamily="34" charset="0"/>
                <a:ea typeface="Source Sans Pro" panose="020B0503030403020204" pitchFamily="34" charset="0"/>
              </a:rPr>
              <a:t>section</a:t>
            </a:r>
            <a:r>
              <a:rPr lang="en-US" dirty="0">
                <a:solidFill>
                  <a:schemeClr val="accent1">
                    <a:lumMod val="50000"/>
                  </a:schemeClr>
                </a:solidFill>
                <a:latin typeface="Source Sans Pro" panose="020B0503030403020204" pitchFamily="34" charset="0"/>
                <a:ea typeface="Source Sans Pro" panose="020B0503030403020204" pitchFamily="34" charset="0"/>
              </a:rPr>
              <a:t>&gt;</a:t>
            </a:r>
          </a:p>
          <a:p>
            <a:pPr lvl="1"/>
            <a:r>
              <a:rPr lang="en-US" dirty="0">
                <a:solidFill>
                  <a:schemeClr val="accent1">
                    <a:lumMod val="50000"/>
                  </a:schemeClr>
                </a:solidFill>
                <a:latin typeface="Source Sans Pro" panose="020B0503030403020204" pitchFamily="34" charset="0"/>
                <a:ea typeface="Source Sans Pro" panose="020B0503030403020204" pitchFamily="34" charset="0"/>
              </a:rPr>
              <a:t>Hello, my name is Piroman Piromanov,</a:t>
            </a:r>
          </a:p>
          <a:p>
            <a:pPr lvl="1"/>
            <a:r>
              <a:rPr lang="en-US" dirty="0">
                <a:solidFill>
                  <a:schemeClr val="accent1">
                    <a:lumMod val="50000"/>
                  </a:schemeClr>
                </a:solidFill>
                <a:latin typeface="Source Sans Pro" panose="020B0503030403020204" pitchFamily="34" charset="0"/>
                <a:ea typeface="Source Sans Pro" panose="020B0503030403020204" pitchFamily="34" charset="0"/>
              </a:rPr>
              <a:t>I am a student at SoftUni.</a:t>
            </a:r>
          </a:p>
          <a:p>
            <a:pPr lvl="1"/>
            <a:r>
              <a:rPr lang="en-US" dirty="0">
                <a:solidFill>
                  <a:schemeClr val="accent1">
                    <a:lumMod val="50000"/>
                  </a:schemeClr>
                </a:solidFill>
                <a:latin typeface="Source Sans Pro" panose="020B0503030403020204" pitchFamily="34" charset="0"/>
                <a:ea typeface="Source Sans Pro" panose="020B0503030403020204" pitchFamily="34" charset="0"/>
              </a:rPr>
              <a:t>My friends call me Piro.</a:t>
            </a:r>
          </a:p>
          <a:p>
            <a:pPr lvl="1"/>
            <a:r>
              <a:rPr lang="en-US" dirty="0">
                <a:solidFill>
                  <a:schemeClr val="accent1">
                    <a:lumMod val="50000"/>
                  </a:schemeClr>
                </a:solidFill>
                <a:latin typeface="Source Sans Pro" panose="020B0503030403020204" pitchFamily="34" charset="0"/>
                <a:ea typeface="Source Sans Pro" panose="020B0503030403020204" pitchFamily="34" charset="0"/>
              </a:rPr>
              <a:t>You can visit my homepage at &lt;</a:t>
            </a:r>
            <a:r>
              <a:rPr lang="en-US" dirty="0">
                <a:solidFill>
                  <a:srgbClr val="1199FF"/>
                </a:solidFill>
                <a:latin typeface="Source Sans Pro" panose="020B0503030403020204" pitchFamily="34" charset="0"/>
                <a:ea typeface="Source Sans Pro" panose="020B0503030403020204" pitchFamily="34" charset="0"/>
              </a:rPr>
              <a:t>a</a:t>
            </a:r>
            <a:r>
              <a:rPr lang="en-US" dirty="0">
                <a:solidFill>
                  <a:schemeClr val="accent1">
                    <a:lumMod val="50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href</a:t>
            </a:r>
            <a:r>
              <a:rPr lang="en-US" dirty="0">
                <a:solidFill>
                  <a:schemeClr val="accent1">
                    <a:lumMod val="50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https://piro.me</a:t>
            </a:r>
            <a:r>
              <a:rPr lang="en-US" dirty="0">
                <a:solidFill>
                  <a:schemeClr val="accent1">
                    <a:lumMod val="50000"/>
                  </a:schemeClr>
                </a:solidFill>
                <a:latin typeface="Source Sans Pro" panose="020B0503030403020204" pitchFamily="34" charset="0"/>
                <a:ea typeface="Source Sans Pro" panose="020B0503030403020204" pitchFamily="34" charset="0"/>
              </a:rPr>
              <a:t>"&gt;https://piro.me&lt;/</a:t>
            </a:r>
            <a:r>
              <a:rPr lang="en-US" dirty="0">
                <a:solidFill>
                  <a:srgbClr val="1199FF"/>
                </a:solidFill>
                <a:latin typeface="Source Sans Pro" panose="020B0503030403020204" pitchFamily="34" charset="0"/>
                <a:ea typeface="Source Sans Pro" panose="020B0503030403020204" pitchFamily="34" charset="0"/>
              </a:rPr>
              <a:t>a</a:t>
            </a:r>
            <a:r>
              <a:rPr lang="en-US" dirty="0">
                <a:solidFill>
                  <a:schemeClr val="accent1">
                    <a:lumMod val="50000"/>
                  </a:schemeClr>
                </a:solidFill>
                <a:latin typeface="Source Sans Pro" panose="020B0503030403020204" pitchFamily="34" charset="0"/>
                <a:ea typeface="Source Sans Pro" panose="020B0503030403020204" pitchFamily="34" charset="0"/>
              </a:rPr>
              <a:t>&gt;</a:t>
            </a:r>
          </a:p>
          <a:p>
            <a:r>
              <a:rPr lang="en-US" dirty="0">
                <a:solidFill>
                  <a:schemeClr val="accent1">
                    <a:lumMod val="50000"/>
                  </a:schemeClr>
                </a:solidFill>
                <a:latin typeface="Source Sans Pro" panose="020B0503030403020204" pitchFamily="34" charset="0"/>
                <a:ea typeface="Source Sans Pro" panose="020B0503030403020204" pitchFamily="34" charset="0"/>
              </a:rPr>
              <a:t>&lt;/</a:t>
            </a:r>
            <a:r>
              <a:rPr lang="en-US" dirty="0">
                <a:solidFill>
                  <a:srgbClr val="1199FF"/>
                </a:solidFill>
                <a:latin typeface="Source Sans Pro" panose="020B0503030403020204" pitchFamily="34" charset="0"/>
                <a:ea typeface="Source Sans Pro" panose="020B0503030403020204" pitchFamily="34" charset="0"/>
              </a:rPr>
              <a:t>section</a:t>
            </a:r>
            <a:r>
              <a:rPr lang="en-US" dirty="0">
                <a:solidFill>
                  <a:schemeClr val="accent1">
                    <a:lumMod val="50000"/>
                  </a:schemeClr>
                </a:solidFill>
                <a:latin typeface="Source Sans Pro" panose="020B0503030403020204" pitchFamily="34" charset="0"/>
                <a:ea typeface="Source Sans Pro" panose="020B0503030403020204" pitchFamily="34" charset="0"/>
              </a:rPr>
              <a:t>&gt;</a:t>
            </a:r>
            <a:endParaRPr lang="bg-BG"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01185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MICRODATA EXAMPLE</a:t>
            </a:r>
          </a:p>
        </p:txBody>
      </p:sp>
      <p:sp>
        <p:nvSpPr>
          <p:cNvPr id="8" name="TextBox 7">
            <a:extLst>
              <a:ext uri="{FF2B5EF4-FFF2-40B4-BE49-F238E27FC236}">
                <a16:creationId xmlns:a16="http://schemas.microsoft.com/office/drawing/2014/main" id="{0631B10C-D68B-43D8-859F-1B7C189D2175}"/>
              </a:ext>
            </a:extLst>
          </p:cNvPr>
          <p:cNvSpPr txBox="1"/>
          <p:nvPr/>
        </p:nvSpPr>
        <p:spPr>
          <a:xfrm>
            <a:off x="400050" y="1600200"/>
            <a:ext cx="11449050" cy="341632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chemeClr val="accent1">
                    <a:lumMod val="50000"/>
                  </a:schemeClr>
                </a:solidFill>
                <a:latin typeface="Source Sans Pro" panose="020B0503030403020204" pitchFamily="34" charset="0"/>
                <a:ea typeface="Source Sans Pro" panose="020B0503030403020204" pitchFamily="34" charset="0"/>
              </a:rPr>
              <a:t>&lt;</a:t>
            </a:r>
            <a:r>
              <a:rPr lang="en-US" dirty="0">
                <a:solidFill>
                  <a:srgbClr val="1199FF"/>
                </a:solidFill>
                <a:latin typeface="Source Sans Pro" panose="020B0503030403020204" pitchFamily="34" charset="0"/>
                <a:ea typeface="Source Sans Pro" panose="020B0503030403020204" pitchFamily="34" charset="0"/>
              </a:rPr>
              <a:t>section</a:t>
            </a:r>
            <a:r>
              <a:rPr lang="en-US" dirty="0">
                <a:solidFill>
                  <a:schemeClr val="accent1">
                    <a:lumMod val="50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itemscope</a:t>
            </a:r>
            <a:r>
              <a:rPr lang="en-US" dirty="0">
                <a:solidFill>
                  <a:schemeClr val="accent1">
                    <a:lumMod val="50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itemtype</a:t>
            </a:r>
            <a:r>
              <a:rPr lang="en-US" dirty="0">
                <a:solidFill>
                  <a:schemeClr val="accent1">
                    <a:lumMod val="50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http://schema.org/Person</a:t>
            </a:r>
            <a:r>
              <a:rPr lang="en-US" dirty="0">
                <a:solidFill>
                  <a:schemeClr val="accent1">
                    <a:lumMod val="50000"/>
                  </a:schemeClr>
                </a:solidFill>
                <a:latin typeface="Source Sans Pro" panose="020B0503030403020204" pitchFamily="34" charset="0"/>
                <a:ea typeface="Source Sans Pro" panose="020B0503030403020204" pitchFamily="34" charset="0"/>
              </a:rPr>
              <a:t>"&gt;</a:t>
            </a:r>
          </a:p>
          <a:p>
            <a:pPr lvl="1"/>
            <a:r>
              <a:rPr lang="en-US" dirty="0">
                <a:solidFill>
                  <a:schemeClr val="accent1">
                    <a:lumMod val="50000"/>
                  </a:schemeClr>
                </a:solidFill>
                <a:latin typeface="Source Sans Pro" panose="020B0503030403020204" pitchFamily="34" charset="0"/>
                <a:ea typeface="Source Sans Pro" panose="020B0503030403020204" pitchFamily="34" charset="0"/>
              </a:rPr>
              <a:t>Hello, my name is &lt;</a:t>
            </a:r>
            <a:r>
              <a:rPr lang="en-US" dirty="0">
                <a:solidFill>
                  <a:srgbClr val="1199FF"/>
                </a:solidFill>
                <a:latin typeface="Source Sans Pro" panose="020B0503030403020204" pitchFamily="34" charset="0"/>
                <a:ea typeface="Source Sans Pro" panose="020B0503030403020204" pitchFamily="34" charset="0"/>
              </a:rPr>
              <a:t>span</a:t>
            </a:r>
            <a:r>
              <a:rPr lang="en-US" dirty="0">
                <a:solidFill>
                  <a:schemeClr val="accent1">
                    <a:lumMod val="50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itemprop</a:t>
            </a:r>
            <a:r>
              <a:rPr lang="en-US" dirty="0">
                <a:solidFill>
                  <a:schemeClr val="accent1">
                    <a:lumMod val="50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name</a:t>
            </a:r>
            <a:r>
              <a:rPr lang="en-US" dirty="0">
                <a:solidFill>
                  <a:schemeClr val="accent1">
                    <a:lumMod val="50000"/>
                  </a:schemeClr>
                </a:solidFill>
                <a:latin typeface="Source Sans Pro" panose="020B0503030403020204" pitchFamily="34" charset="0"/>
                <a:ea typeface="Source Sans Pro" panose="020B0503030403020204" pitchFamily="34" charset="0"/>
              </a:rPr>
              <a:t>"&gt;Piroman Piromanov&lt;/</a:t>
            </a:r>
            <a:r>
              <a:rPr lang="en-US" dirty="0">
                <a:solidFill>
                  <a:srgbClr val="1199FF"/>
                </a:solidFill>
                <a:latin typeface="Source Sans Pro" panose="020B0503030403020204" pitchFamily="34" charset="0"/>
                <a:ea typeface="Source Sans Pro" panose="020B0503030403020204" pitchFamily="34" charset="0"/>
              </a:rPr>
              <a:t>span</a:t>
            </a:r>
            <a:r>
              <a:rPr lang="en-US" dirty="0">
                <a:solidFill>
                  <a:schemeClr val="accent1">
                    <a:lumMod val="50000"/>
                  </a:schemeClr>
                </a:solidFill>
                <a:latin typeface="Source Sans Pro" panose="020B0503030403020204" pitchFamily="34" charset="0"/>
                <a:ea typeface="Source Sans Pro" panose="020B0503030403020204" pitchFamily="34" charset="0"/>
              </a:rPr>
              <a:t>&gt;</a:t>
            </a:r>
          </a:p>
          <a:p>
            <a:pPr lvl="1"/>
            <a:r>
              <a:rPr lang="en-US" dirty="0">
                <a:solidFill>
                  <a:schemeClr val="accent1">
                    <a:lumMod val="50000"/>
                  </a:schemeClr>
                </a:solidFill>
                <a:latin typeface="Source Sans Pro" panose="020B0503030403020204" pitchFamily="34" charset="0"/>
                <a:ea typeface="Source Sans Pro" panose="020B0503030403020204" pitchFamily="34" charset="0"/>
              </a:rPr>
              <a:t>I am a &lt;</a:t>
            </a:r>
            <a:r>
              <a:rPr lang="en-US" dirty="0">
                <a:solidFill>
                  <a:srgbClr val="1199FF"/>
                </a:solidFill>
                <a:latin typeface="Source Sans Pro" panose="020B0503030403020204" pitchFamily="34" charset="0"/>
                <a:ea typeface="Source Sans Pro" panose="020B0503030403020204" pitchFamily="34" charset="0"/>
              </a:rPr>
              <a:t>span</a:t>
            </a:r>
            <a:r>
              <a:rPr lang="en-US" dirty="0">
                <a:solidFill>
                  <a:schemeClr val="accent1">
                    <a:lumMod val="50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itemprop</a:t>
            </a:r>
            <a:r>
              <a:rPr lang="en-US" dirty="0">
                <a:solidFill>
                  <a:schemeClr val="accent1">
                    <a:lumMod val="50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jobTitle</a:t>
            </a:r>
            <a:r>
              <a:rPr lang="en-US" dirty="0">
                <a:solidFill>
                  <a:schemeClr val="accent1">
                    <a:lumMod val="50000"/>
                  </a:schemeClr>
                </a:solidFill>
                <a:latin typeface="Source Sans Pro" panose="020B0503030403020204" pitchFamily="34" charset="0"/>
                <a:ea typeface="Source Sans Pro" panose="020B0503030403020204" pitchFamily="34" charset="0"/>
              </a:rPr>
              <a:t>"&gt;trainer&lt;/</a:t>
            </a:r>
            <a:r>
              <a:rPr lang="en-US" dirty="0">
                <a:solidFill>
                  <a:srgbClr val="1199FF"/>
                </a:solidFill>
                <a:latin typeface="Source Sans Pro" panose="020B0503030403020204" pitchFamily="34" charset="0"/>
                <a:ea typeface="Source Sans Pro" panose="020B0503030403020204" pitchFamily="34" charset="0"/>
              </a:rPr>
              <a:t>span</a:t>
            </a:r>
            <a:r>
              <a:rPr lang="en-US" dirty="0">
                <a:solidFill>
                  <a:schemeClr val="accent1">
                    <a:lumMod val="50000"/>
                  </a:schemeClr>
                </a:solidFill>
                <a:latin typeface="Source Sans Pro" panose="020B0503030403020204" pitchFamily="34" charset="0"/>
                <a:ea typeface="Source Sans Pro" panose="020B0503030403020204" pitchFamily="34" charset="0"/>
              </a:rPr>
              <a:t>&gt; at &lt;</a:t>
            </a:r>
            <a:r>
              <a:rPr lang="en-US" dirty="0">
                <a:solidFill>
                  <a:srgbClr val="1199FF"/>
                </a:solidFill>
                <a:latin typeface="Source Sans Pro" panose="020B0503030403020204" pitchFamily="34" charset="0"/>
                <a:ea typeface="Source Sans Pro" panose="020B0503030403020204" pitchFamily="34" charset="0"/>
              </a:rPr>
              <a:t>span</a:t>
            </a:r>
            <a:r>
              <a:rPr lang="en-US" dirty="0">
                <a:solidFill>
                  <a:schemeClr val="accent1">
                    <a:lumMod val="50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itemprop</a:t>
            </a:r>
            <a:r>
              <a:rPr lang="en-US" dirty="0">
                <a:solidFill>
                  <a:schemeClr val="accent1">
                    <a:lumMod val="50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affiliation</a:t>
            </a:r>
            <a:r>
              <a:rPr lang="en-US" dirty="0">
                <a:solidFill>
                  <a:schemeClr val="accent1">
                    <a:lumMod val="50000"/>
                  </a:schemeClr>
                </a:solidFill>
                <a:latin typeface="Source Sans Pro" panose="020B0503030403020204" pitchFamily="34" charset="0"/>
                <a:ea typeface="Source Sans Pro" panose="020B0503030403020204" pitchFamily="34" charset="0"/>
              </a:rPr>
              <a:t>"&gt;SoftUni&lt;/</a:t>
            </a:r>
            <a:r>
              <a:rPr lang="en-US" dirty="0">
                <a:solidFill>
                  <a:srgbClr val="1199FF"/>
                </a:solidFill>
                <a:latin typeface="Source Sans Pro" panose="020B0503030403020204" pitchFamily="34" charset="0"/>
                <a:ea typeface="Source Sans Pro" panose="020B0503030403020204" pitchFamily="34" charset="0"/>
              </a:rPr>
              <a:t>span</a:t>
            </a:r>
            <a:r>
              <a:rPr lang="en-US" dirty="0">
                <a:solidFill>
                  <a:schemeClr val="accent1">
                    <a:lumMod val="50000"/>
                  </a:schemeClr>
                </a:solidFill>
                <a:latin typeface="Source Sans Pro" panose="020B0503030403020204" pitchFamily="34" charset="0"/>
                <a:ea typeface="Source Sans Pro" panose="020B0503030403020204" pitchFamily="34" charset="0"/>
              </a:rPr>
              <a:t>&gt;.</a:t>
            </a:r>
          </a:p>
          <a:p>
            <a:pPr lvl="1"/>
            <a:r>
              <a:rPr lang="en-US" dirty="0">
                <a:solidFill>
                  <a:schemeClr val="accent1">
                    <a:lumMod val="50000"/>
                  </a:schemeClr>
                </a:solidFill>
                <a:latin typeface="Source Sans Pro" panose="020B0503030403020204" pitchFamily="34" charset="0"/>
                <a:ea typeface="Source Sans Pro" panose="020B0503030403020204" pitchFamily="34" charset="0"/>
              </a:rPr>
              <a:t>My friends call me &lt;</a:t>
            </a:r>
            <a:r>
              <a:rPr lang="en-US" dirty="0">
                <a:solidFill>
                  <a:srgbClr val="1199FF"/>
                </a:solidFill>
                <a:latin typeface="Source Sans Pro" panose="020B0503030403020204" pitchFamily="34" charset="0"/>
                <a:ea typeface="Source Sans Pro" panose="020B0503030403020204" pitchFamily="34" charset="0"/>
              </a:rPr>
              <a:t>span</a:t>
            </a:r>
            <a:r>
              <a:rPr lang="en-US" dirty="0">
                <a:solidFill>
                  <a:schemeClr val="accent1">
                    <a:lumMod val="50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itemprop</a:t>
            </a:r>
            <a:r>
              <a:rPr lang="en-US" dirty="0">
                <a:solidFill>
                  <a:schemeClr val="accent1">
                    <a:lumMod val="50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additionalName</a:t>
            </a:r>
            <a:r>
              <a:rPr lang="en-US" dirty="0">
                <a:solidFill>
                  <a:schemeClr val="accent1">
                    <a:lumMod val="50000"/>
                  </a:schemeClr>
                </a:solidFill>
                <a:latin typeface="Source Sans Pro" panose="020B0503030403020204" pitchFamily="34" charset="0"/>
                <a:ea typeface="Source Sans Pro" panose="020B0503030403020204" pitchFamily="34" charset="0"/>
              </a:rPr>
              <a:t>"&gt;Piro&lt;/</a:t>
            </a:r>
            <a:r>
              <a:rPr lang="en-US" dirty="0">
                <a:solidFill>
                  <a:srgbClr val="1199FF"/>
                </a:solidFill>
                <a:latin typeface="Source Sans Pro" panose="020B0503030403020204" pitchFamily="34" charset="0"/>
                <a:ea typeface="Source Sans Pro" panose="020B0503030403020204" pitchFamily="34" charset="0"/>
              </a:rPr>
              <a:t>span</a:t>
            </a:r>
            <a:r>
              <a:rPr lang="en-US" dirty="0">
                <a:solidFill>
                  <a:schemeClr val="accent1">
                    <a:lumMod val="50000"/>
                  </a:schemeClr>
                </a:solidFill>
                <a:latin typeface="Source Sans Pro" panose="020B0503030403020204" pitchFamily="34" charset="0"/>
                <a:ea typeface="Source Sans Pro" panose="020B0503030403020204" pitchFamily="34" charset="0"/>
              </a:rPr>
              <a:t>&gt;.</a:t>
            </a:r>
          </a:p>
          <a:p>
            <a:pPr lvl="1"/>
            <a:r>
              <a:rPr lang="en-US" dirty="0">
                <a:solidFill>
                  <a:schemeClr val="accent1">
                    <a:lumMod val="50000"/>
                  </a:schemeClr>
                </a:solidFill>
                <a:latin typeface="Source Sans Pro" panose="020B0503030403020204" pitchFamily="34" charset="0"/>
                <a:ea typeface="Source Sans Pro" panose="020B0503030403020204" pitchFamily="34" charset="0"/>
              </a:rPr>
              <a:t>You can visit my homepage at &lt;</a:t>
            </a:r>
            <a:r>
              <a:rPr lang="en-US" dirty="0">
                <a:solidFill>
                  <a:srgbClr val="1199FF"/>
                </a:solidFill>
                <a:latin typeface="Source Sans Pro" panose="020B0503030403020204" pitchFamily="34" charset="0"/>
                <a:ea typeface="Source Sans Pro" panose="020B0503030403020204" pitchFamily="34" charset="0"/>
              </a:rPr>
              <a:t>a</a:t>
            </a:r>
            <a:r>
              <a:rPr lang="en-US" dirty="0">
                <a:solidFill>
                  <a:schemeClr val="accent1">
                    <a:lumMod val="50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href</a:t>
            </a:r>
            <a:r>
              <a:rPr lang="en-US" dirty="0">
                <a:solidFill>
                  <a:schemeClr val="accent1">
                    <a:lumMod val="50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https://piro.me</a:t>
            </a:r>
            <a:r>
              <a:rPr lang="en-US" dirty="0">
                <a:solidFill>
                  <a:schemeClr val="accent1">
                    <a:lumMod val="50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itemprop</a:t>
            </a:r>
            <a:r>
              <a:rPr lang="en-US" dirty="0">
                <a:solidFill>
                  <a:schemeClr val="accent1">
                    <a:lumMod val="50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url</a:t>
            </a:r>
            <a:r>
              <a:rPr lang="en-US" dirty="0">
                <a:solidFill>
                  <a:schemeClr val="accent1">
                    <a:lumMod val="50000"/>
                  </a:schemeClr>
                </a:solidFill>
                <a:latin typeface="Source Sans Pro" panose="020B0503030403020204" pitchFamily="34" charset="0"/>
                <a:ea typeface="Source Sans Pro" panose="020B0503030403020204" pitchFamily="34" charset="0"/>
              </a:rPr>
              <a:t>"&gt;https://piro.me&lt;/</a:t>
            </a:r>
            <a:r>
              <a:rPr lang="en-US" dirty="0">
                <a:solidFill>
                  <a:srgbClr val="1199FF"/>
                </a:solidFill>
                <a:latin typeface="Source Sans Pro" panose="020B0503030403020204" pitchFamily="34" charset="0"/>
                <a:ea typeface="Source Sans Pro" panose="020B0503030403020204" pitchFamily="34" charset="0"/>
              </a:rPr>
              <a:t>a</a:t>
            </a:r>
            <a:r>
              <a:rPr lang="en-US" dirty="0">
                <a:solidFill>
                  <a:schemeClr val="accent1">
                    <a:lumMod val="50000"/>
                  </a:schemeClr>
                </a:solidFill>
                <a:latin typeface="Source Sans Pro" panose="020B0503030403020204" pitchFamily="34" charset="0"/>
                <a:ea typeface="Source Sans Pro" panose="020B0503030403020204" pitchFamily="34" charset="0"/>
              </a:rPr>
              <a:t>&gt;</a:t>
            </a:r>
          </a:p>
          <a:p>
            <a:pPr lvl="1"/>
            <a:r>
              <a:rPr lang="en-US" dirty="0">
                <a:solidFill>
                  <a:schemeClr val="accent1">
                    <a:lumMod val="50000"/>
                  </a:schemeClr>
                </a:solidFill>
                <a:latin typeface="Source Sans Pro" panose="020B0503030403020204" pitchFamily="34" charset="0"/>
                <a:ea typeface="Source Sans Pro" panose="020B0503030403020204" pitchFamily="34" charset="0"/>
              </a:rPr>
              <a:t>&lt;</a:t>
            </a:r>
            <a:r>
              <a:rPr lang="en-US" dirty="0">
                <a:solidFill>
                  <a:srgbClr val="1199FF"/>
                </a:solidFill>
                <a:latin typeface="Source Sans Pro" panose="020B0503030403020204" pitchFamily="34" charset="0"/>
                <a:ea typeface="Source Sans Pro" panose="020B0503030403020204" pitchFamily="34" charset="0"/>
              </a:rPr>
              <a:t>section</a:t>
            </a:r>
            <a:r>
              <a:rPr lang="en-US" dirty="0">
                <a:solidFill>
                  <a:schemeClr val="accent1">
                    <a:lumMod val="50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itemprop</a:t>
            </a:r>
            <a:r>
              <a:rPr lang="en-US" dirty="0">
                <a:solidFill>
                  <a:schemeClr val="accent1">
                    <a:lumMod val="50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address</a:t>
            </a:r>
            <a:r>
              <a:rPr lang="en-US" dirty="0">
                <a:solidFill>
                  <a:schemeClr val="accent1">
                    <a:lumMod val="50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itemscope</a:t>
            </a:r>
            <a:r>
              <a:rPr lang="en-US" dirty="0">
                <a:solidFill>
                  <a:schemeClr val="accent1">
                    <a:lumMod val="50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itemtype</a:t>
            </a:r>
            <a:r>
              <a:rPr lang="en-US" dirty="0">
                <a:solidFill>
                  <a:schemeClr val="accent1">
                    <a:lumMod val="50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http://schema.org/PostalAddress</a:t>
            </a:r>
            <a:r>
              <a:rPr lang="en-US" dirty="0">
                <a:solidFill>
                  <a:schemeClr val="accent1">
                    <a:lumMod val="50000"/>
                  </a:schemeClr>
                </a:solidFill>
                <a:latin typeface="Source Sans Pro" panose="020B0503030403020204" pitchFamily="34" charset="0"/>
                <a:ea typeface="Source Sans Pro" panose="020B0503030403020204" pitchFamily="34" charset="0"/>
              </a:rPr>
              <a:t>"&gt;</a:t>
            </a:r>
          </a:p>
          <a:p>
            <a:pPr lvl="2"/>
            <a:r>
              <a:rPr lang="en-US" dirty="0">
                <a:solidFill>
                  <a:schemeClr val="accent1">
                    <a:lumMod val="50000"/>
                  </a:schemeClr>
                </a:solidFill>
                <a:latin typeface="Source Sans Pro" panose="020B0503030403020204" pitchFamily="34" charset="0"/>
                <a:ea typeface="Source Sans Pro" panose="020B0503030403020204" pitchFamily="34" charset="0"/>
              </a:rPr>
              <a:t>I live at</a:t>
            </a:r>
            <a:endParaRPr lang="en-US" dirty="0">
              <a:solidFill>
                <a:schemeClr val="accent2">
                  <a:lumMod val="75000"/>
                </a:schemeClr>
              </a:solidFill>
              <a:latin typeface="Source Sans Pro" panose="020B0503030403020204" pitchFamily="34" charset="0"/>
              <a:ea typeface="Source Sans Pro" panose="020B0503030403020204" pitchFamily="34" charset="0"/>
            </a:endParaRPr>
          </a:p>
          <a:p>
            <a:pPr lvl="2"/>
            <a:r>
              <a:rPr lang="en-US" dirty="0">
                <a:solidFill>
                  <a:schemeClr val="accent1">
                    <a:lumMod val="50000"/>
                  </a:schemeClr>
                </a:solidFill>
                <a:latin typeface="Source Sans Pro" panose="020B0503030403020204" pitchFamily="34" charset="0"/>
                <a:ea typeface="Source Sans Pro" panose="020B0503030403020204" pitchFamily="34" charset="0"/>
              </a:rPr>
              <a:t>&lt;</a:t>
            </a:r>
            <a:r>
              <a:rPr lang="en-US" dirty="0">
                <a:solidFill>
                  <a:srgbClr val="1199FF"/>
                </a:solidFill>
                <a:latin typeface="Source Sans Pro" panose="020B0503030403020204" pitchFamily="34" charset="0"/>
                <a:ea typeface="Source Sans Pro" panose="020B0503030403020204" pitchFamily="34" charset="0"/>
              </a:rPr>
              <a:t>span</a:t>
            </a:r>
            <a:r>
              <a:rPr lang="en-US" dirty="0">
                <a:solidFill>
                  <a:schemeClr val="accent1">
                    <a:lumMod val="50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itemprop</a:t>
            </a:r>
            <a:r>
              <a:rPr lang="en-US" dirty="0">
                <a:solidFill>
                  <a:schemeClr val="accent1">
                    <a:lumMod val="50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streetAddress</a:t>
            </a:r>
            <a:r>
              <a:rPr lang="en-US" dirty="0">
                <a:solidFill>
                  <a:schemeClr val="accent1">
                    <a:lumMod val="50000"/>
                  </a:schemeClr>
                </a:solidFill>
                <a:latin typeface="Source Sans Pro" panose="020B0503030403020204" pitchFamily="34" charset="0"/>
                <a:ea typeface="Source Sans Pro" panose="020B0503030403020204" pitchFamily="34" charset="0"/>
              </a:rPr>
              <a:t>"&gt;123123&lt;/</a:t>
            </a:r>
            <a:r>
              <a:rPr lang="en-US" dirty="0">
                <a:solidFill>
                  <a:srgbClr val="1199FF"/>
                </a:solidFill>
                <a:latin typeface="Source Sans Pro" panose="020B0503030403020204" pitchFamily="34" charset="0"/>
                <a:ea typeface="Source Sans Pro" panose="020B0503030403020204" pitchFamily="34" charset="0"/>
              </a:rPr>
              <a:t>span</a:t>
            </a:r>
            <a:r>
              <a:rPr lang="en-US" dirty="0">
                <a:solidFill>
                  <a:schemeClr val="accent1">
                    <a:lumMod val="50000"/>
                  </a:schemeClr>
                </a:solidFill>
                <a:latin typeface="Source Sans Pro" panose="020B0503030403020204" pitchFamily="34" charset="0"/>
                <a:ea typeface="Source Sans Pro" panose="020B0503030403020204" pitchFamily="34" charset="0"/>
              </a:rPr>
              <a:t>&gt;</a:t>
            </a:r>
          </a:p>
          <a:p>
            <a:pPr lvl="2"/>
            <a:r>
              <a:rPr lang="en-US" dirty="0">
                <a:solidFill>
                  <a:schemeClr val="accent1">
                    <a:lumMod val="50000"/>
                  </a:schemeClr>
                </a:solidFill>
                <a:latin typeface="Source Sans Pro" panose="020B0503030403020204" pitchFamily="34" charset="0"/>
                <a:ea typeface="Source Sans Pro" panose="020B0503030403020204" pitchFamily="34" charset="0"/>
              </a:rPr>
              <a:t>&lt;</a:t>
            </a:r>
            <a:r>
              <a:rPr lang="en-US" dirty="0">
                <a:solidFill>
                  <a:srgbClr val="1199FF"/>
                </a:solidFill>
                <a:latin typeface="Source Sans Pro" panose="020B0503030403020204" pitchFamily="34" charset="0"/>
                <a:ea typeface="Source Sans Pro" panose="020B0503030403020204" pitchFamily="34" charset="0"/>
              </a:rPr>
              <a:t>span</a:t>
            </a:r>
            <a:r>
              <a:rPr lang="en-US" dirty="0">
                <a:solidFill>
                  <a:schemeClr val="accent1">
                    <a:lumMod val="50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itemprop</a:t>
            </a:r>
            <a:r>
              <a:rPr lang="en-US" dirty="0">
                <a:solidFill>
                  <a:schemeClr val="accent1">
                    <a:lumMod val="50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addressLocality</a:t>
            </a:r>
            <a:r>
              <a:rPr lang="en-US" dirty="0">
                <a:solidFill>
                  <a:schemeClr val="accent1">
                    <a:lumMod val="50000"/>
                  </a:schemeClr>
                </a:solidFill>
                <a:latin typeface="Source Sans Pro" panose="020B0503030403020204" pitchFamily="34" charset="0"/>
                <a:ea typeface="Source Sans Pro" panose="020B0503030403020204" pitchFamily="34" charset="0"/>
              </a:rPr>
              <a:t>"&gt;Kamila str&lt;/</a:t>
            </a:r>
            <a:r>
              <a:rPr lang="en-US" dirty="0">
                <a:solidFill>
                  <a:srgbClr val="1199FF"/>
                </a:solidFill>
                <a:latin typeface="Source Sans Pro" panose="020B0503030403020204" pitchFamily="34" charset="0"/>
                <a:ea typeface="Source Sans Pro" panose="020B0503030403020204" pitchFamily="34" charset="0"/>
              </a:rPr>
              <a:t>span</a:t>
            </a:r>
            <a:r>
              <a:rPr lang="en-US" dirty="0">
                <a:solidFill>
                  <a:schemeClr val="accent1">
                    <a:lumMod val="50000"/>
                  </a:schemeClr>
                </a:solidFill>
                <a:latin typeface="Source Sans Pro" panose="020B0503030403020204" pitchFamily="34" charset="0"/>
                <a:ea typeface="Source Sans Pro" panose="020B0503030403020204" pitchFamily="34" charset="0"/>
              </a:rPr>
              <a:t>&gt;</a:t>
            </a:r>
          </a:p>
          <a:p>
            <a:pPr lvl="2"/>
            <a:r>
              <a:rPr lang="en-US" dirty="0">
                <a:solidFill>
                  <a:schemeClr val="accent1">
                    <a:lumMod val="50000"/>
                  </a:schemeClr>
                </a:solidFill>
                <a:latin typeface="Source Sans Pro" panose="020B0503030403020204" pitchFamily="34" charset="0"/>
                <a:ea typeface="Source Sans Pro" panose="020B0503030403020204" pitchFamily="34" charset="0"/>
              </a:rPr>
              <a:t>&lt;</a:t>
            </a:r>
            <a:r>
              <a:rPr lang="en-US" dirty="0">
                <a:solidFill>
                  <a:srgbClr val="1199FF"/>
                </a:solidFill>
                <a:latin typeface="Source Sans Pro" panose="020B0503030403020204" pitchFamily="34" charset="0"/>
                <a:ea typeface="Source Sans Pro" panose="020B0503030403020204" pitchFamily="34" charset="0"/>
              </a:rPr>
              <a:t>span</a:t>
            </a:r>
            <a:r>
              <a:rPr lang="en-US" dirty="0">
                <a:solidFill>
                  <a:schemeClr val="accent1">
                    <a:lumMod val="50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itemprop</a:t>
            </a:r>
            <a:r>
              <a:rPr lang="en-US" dirty="0">
                <a:solidFill>
                  <a:schemeClr val="accent1">
                    <a:lumMod val="50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addressRegion</a:t>
            </a:r>
            <a:r>
              <a:rPr lang="en-US" dirty="0">
                <a:solidFill>
                  <a:schemeClr val="accent1">
                    <a:lumMod val="50000"/>
                  </a:schemeClr>
                </a:solidFill>
                <a:latin typeface="Source Sans Pro" panose="020B0503030403020204" pitchFamily="34" charset="0"/>
                <a:ea typeface="Source Sans Pro" panose="020B0503030403020204" pitchFamily="34" charset="0"/>
              </a:rPr>
              <a:t>"&gt;Sofia&lt;/</a:t>
            </a:r>
            <a:r>
              <a:rPr lang="en-US" dirty="0">
                <a:solidFill>
                  <a:srgbClr val="1199FF"/>
                </a:solidFill>
                <a:latin typeface="Source Sans Pro" panose="020B0503030403020204" pitchFamily="34" charset="0"/>
                <a:ea typeface="Source Sans Pro" panose="020B0503030403020204" pitchFamily="34" charset="0"/>
              </a:rPr>
              <a:t>span</a:t>
            </a:r>
            <a:r>
              <a:rPr lang="en-US" dirty="0">
                <a:solidFill>
                  <a:schemeClr val="accent1">
                    <a:lumMod val="50000"/>
                  </a:schemeClr>
                </a:solidFill>
                <a:latin typeface="Source Sans Pro" panose="020B0503030403020204" pitchFamily="34" charset="0"/>
                <a:ea typeface="Source Sans Pro" panose="020B0503030403020204" pitchFamily="34" charset="0"/>
              </a:rPr>
              <a:t>&gt;</a:t>
            </a:r>
          </a:p>
          <a:p>
            <a:pPr lvl="1"/>
            <a:r>
              <a:rPr lang="en-US" dirty="0">
                <a:solidFill>
                  <a:schemeClr val="accent1">
                    <a:lumMod val="50000"/>
                  </a:schemeClr>
                </a:solidFill>
                <a:latin typeface="Source Sans Pro" panose="020B0503030403020204" pitchFamily="34" charset="0"/>
                <a:ea typeface="Source Sans Pro" panose="020B0503030403020204" pitchFamily="34" charset="0"/>
              </a:rPr>
              <a:t>&lt;/</a:t>
            </a:r>
            <a:r>
              <a:rPr lang="en-US" dirty="0">
                <a:solidFill>
                  <a:srgbClr val="1199FF"/>
                </a:solidFill>
                <a:latin typeface="Source Sans Pro" panose="020B0503030403020204" pitchFamily="34" charset="0"/>
                <a:ea typeface="Source Sans Pro" panose="020B0503030403020204" pitchFamily="34" charset="0"/>
              </a:rPr>
              <a:t>section</a:t>
            </a:r>
            <a:r>
              <a:rPr lang="en-US" dirty="0">
                <a:solidFill>
                  <a:schemeClr val="accent1">
                    <a:lumMod val="50000"/>
                  </a:schemeClr>
                </a:solidFill>
                <a:latin typeface="Source Sans Pro" panose="020B0503030403020204" pitchFamily="34" charset="0"/>
                <a:ea typeface="Source Sans Pro" panose="020B0503030403020204" pitchFamily="34" charset="0"/>
              </a:rPr>
              <a:t>&gt;</a:t>
            </a:r>
          </a:p>
          <a:p>
            <a:r>
              <a:rPr lang="en-US" dirty="0">
                <a:solidFill>
                  <a:schemeClr val="accent1">
                    <a:lumMod val="50000"/>
                  </a:schemeClr>
                </a:solidFill>
                <a:latin typeface="Source Sans Pro" panose="020B0503030403020204" pitchFamily="34" charset="0"/>
                <a:ea typeface="Source Sans Pro" panose="020B0503030403020204" pitchFamily="34" charset="0"/>
              </a:rPr>
              <a:t>&lt;/</a:t>
            </a:r>
            <a:r>
              <a:rPr lang="en-US" dirty="0">
                <a:solidFill>
                  <a:srgbClr val="1199FF"/>
                </a:solidFill>
                <a:latin typeface="Source Sans Pro" panose="020B0503030403020204" pitchFamily="34" charset="0"/>
                <a:ea typeface="Source Sans Pro" panose="020B0503030403020204" pitchFamily="34" charset="0"/>
              </a:rPr>
              <a:t>section</a:t>
            </a:r>
            <a:r>
              <a:rPr lang="en-US" dirty="0">
                <a:solidFill>
                  <a:schemeClr val="accent1">
                    <a:lumMod val="50000"/>
                  </a:schemeClr>
                </a:solidFill>
                <a:latin typeface="Source Sans Pro" panose="020B0503030403020204" pitchFamily="34" charset="0"/>
                <a:ea typeface="Source Sans Pro" panose="020B0503030403020204" pitchFamily="34" charset="0"/>
              </a:rPr>
              <a:t>&gt;</a:t>
            </a:r>
            <a:endParaRPr lang="bg-BG" dirty="0">
              <a:solidFill>
                <a:schemeClr val="accent1">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374163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SCHEMA.ORG</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Schema.org is a collaborative, community activity with a mission to create, maintain, and promote schemas for structured data on the internet, on web pages, in email messages, and beyond.</a:t>
            </a:r>
          </a:p>
        </p:txBody>
      </p:sp>
    </p:spTree>
    <p:extLst>
      <p:ext uri="{BB962C8B-B14F-4D97-AF65-F5344CB8AC3E}">
        <p14:creationId xmlns:p14="http://schemas.microsoft.com/office/powerpoint/2010/main" val="338063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946400"/>
            <a:ext cx="9144000" cy="965200"/>
          </a:xfrm>
        </p:spPr>
        <p:txBody>
          <a:bodyPr>
            <a:normAutofit/>
          </a:bodyPr>
          <a:lstStyle/>
          <a:p>
            <a:r>
              <a:rPr lang="en-GB" dirty="0">
                <a:solidFill>
                  <a:schemeClr val="accent1">
                    <a:lumMod val="50000"/>
                  </a:schemeClr>
                </a:solidFill>
                <a:latin typeface="Source Sans Pro" panose="020B0604020202020204" pitchFamily="34" charset="0"/>
              </a:rPr>
              <a:t>RESOURCES</a:t>
            </a:r>
            <a:endParaRPr lang="bg-BG" dirty="0">
              <a:solidFill>
                <a:schemeClr val="accent1">
                  <a:lumMod val="50000"/>
                </a:schemeClr>
              </a:solidFill>
              <a:latin typeface="Source Sans Pro" panose="020B0604020202020204" pitchFamily="34" charset="0"/>
            </a:endParaRP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781971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RESOURCES - GLOSSARY</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hlinkClick r:id="rId4"/>
              </a:rPr>
              <a:t>https://developer.mozilla.org/en-US/docs/Glossary/Semantics</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a:p>
            <a:r>
              <a:rPr lang="en-US" sz="2400" dirty="0">
                <a:solidFill>
                  <a:schemeClr val="accent1">
                    <a:lumMod val="75000"/>
                  </a:schemeClr>
                </a:solidFill>
                <a:latin typeface="Source Sans Pro" panose="020B0503030403020204" pitchFamily="34" charset="0"/>
                <a:ea typeface="Source Sans Pro" panose="020B0503030403020204" pitchFamily="34" charset="0"/>
                <a:hlinkClick r:id="rId5"/>
              </a:rPr>
              <a:t>https://html.com/semantic-markup</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a:p>
            <a:r>
              <a:rPr lang="en-US" sz="2400" dirty="0">
                <a:solidFill>
                  <a:schemeClr val="accent1">
                    <a:lumMod val="75000"/>
                  </a:schemeClr>
                </a:solidFill>
                <a:latin typeface="Source Sans Pro" panose="020B0503030403020204" pitchFamily="34" charset="0"/>
                <a:ea typeface="Source Sans Pro" panose="020B0503030403020204" pitchFamily="34" charset="0"/>
                <a:hlinkClick r:id="rId6"/>
              </a:rPr>
              <a:t>https://developer.mozilla.org/en-US/docs/Web/HTML/Element</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a:p>
            <a:pPr marL="0" indent="0">
              <a:buNone/>
            </a:pP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1785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WEB SERVER</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Refers to server software, or hardware dedicated to running said software, that can serve contents to the World Wide Web. A web server processes incoming network requests over HTTP and several other related protocols.</a:t>
            </a:r>
          </a:p>
        </p:txBody>
      </p:sp>
    </p:spTree>
    <p:extLst>
      <p:ext uri="{BB962C8B-B14F-4D97-AF65-F5344CB8AC3E}">
        <p14:creationId xmlns:p14="http://schemas.microsoft.com/office/powerpoint/2010/main" val="3052817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SEARCH ENGINE</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Software system that is designed to search for information on the World Wide Web. The search results are generally presented in a line of results, often referred to as search engine results pages (SERPs). The information may be a mix of web pages, images, videos, infographics, articles, research papers and other types of files.</a:t>
            </a:r>
          </a:p>
        </p:txBody>
      </p:sp>
    </p:spTree>
    <p:extLst>
      <p:ext uri="{BB962C8B-B14F-4D97-AF65-F5344CB8AC3E}">
        <p14:creationId xmlns:p14="http://schemas.microsoft.com/office/powerpoint/2010/main" val="337157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DOMAIN NAME</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Identification string that defines a realm of administrative autonomy, authority or control within the Internet.</a:t>
            </a:r>
          </a:p>
          <a:p>
            <a:pPr marL="0" indent="0">
              <a:buNone/>
            </a:pPr>
            <a:r>
              <a:rPr lang="en-US" sz="2400" b="1" dirty="0">
                <a:solidFill>
                  <a:schemeClr val="accent1">
                    <a:lumMod val="75000"/>
                  </a:schemeClr>
                </a:solidFill>
                <a:latin typeface="Source Sans Pro" panose="020B0503030403020204" pitchFamily="34" charset="0"/>
                <a:ea typeface="Source Sans Pro" panose="020B0503030403020204" pitchFamily="34" charset="0"/>
              </a:rPr>
              <a:t>In 2017, 330.6 million domain names had been registered.</a:t>
            </a:r>
          </a:p>
        </p:txBody>
      </p:sp>
    </p:spTree>
    <p:extLst>
      <p:ext uri="{BB962C8B-B14F-4D97-AF65-F5344CB8AC3E}">
        <p14:creationId xmlns:p14="http://schemas.microsoft.com/office/powerpoint/2010/main" val="203397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DOMAIN NAME</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188.166.156.104 / DANKOV.ME</a:t>
            </a:r>
            <a:endParaRPr lang="en-US" sz="2400" b="1"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2901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DOMAIN NAME SYSTEM (DNS)</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Hierarchical decentralized naming system for computers, services, or other resources connected to the Internet or a private network. It associates various information with domain names assigned to each of the participating entities.</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Most prominently, it translates more readily memorized domain names to the numerical IP addresses needed for locating and identifying computer services and devices with the underlying network protocols. By providing a worldwide, distributed directory service, the Domain Name System has been an essential component of the functionality of the Internet since 1985.</a:t>
            </a:r>
          </a:p>
        </p:txBody>
      </p:sp>
    </p:spTree>
    <p:extLst>
      <p:ext uri="{BB962C8B-B14F-4D97-AF65-F5344CB8AC3E}">
        <p14:creationId xmlns:p14="http://schemas.microsoft.com/office/powerpoint/2010/main" val="340680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DOMAIN NAME SERVER / NAME SERVER</a:t>
            </a:r>
          </a:p>
        </p:txBody>
      </p:sp>
      <p:sp>
        <p:nvSpPr>
          <p:cNvPr id="7" name="Content Placeholder 4">
            <a:extLst>
              <a:ext uri="{FF2B5EF4-FFF2-40B4-BE49-F238E27FC236}">
                <a16:creationId xmlns:a16="http://schemas.microsoft.com/office/drawing/2014/main" id="{A50A31C9-37A5-407C-9D86-35DF048F028D}"/>
              </a:ext>
            </a:extLst>
          </p:cNvPr>
          <p:cNvSpPr>
            <a:spLocks noGrp="1"/>
          </p:cNvSpPr>
          <p:nvPr/>
        </p:nvSpPr>
        <p:spPr>
          <a:xfrm>
            <a:off x="1523999" y="1600200"/>
            <a:ext cx="10058401" cy="4613978"/>
          </a:xfrm>
          <a:prstGeom prst="rect">
            <a:avLst/>
          </a:prstGeom>
        </p:spPr>
        <p:txBody>
          <a:bodyPr vert="horz" lIns="108000" tIns="36000" rIns="108000" bIns="36000" rtlCol="0">
            <a:normAutofit lnSpcReduction="10000"/>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A name server is a computer application that implements a network service for providing responses to queries against a directory service. It translates an often humanly meaningful, text-based identifier to a system-internal, often numeric identification or addressing component. The service is performed by the server in response to a service protocol request.</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rPr>
              <a:t>An example of name server is the server component of the Domain Name System (DNS), one of the two principal namespaces of the Internet. The most important function of DNS servers is the translation (resolution) of human-memorable domain names and hostnames into the corresponding numeric Internet Protocol (IP) addresses, the second principal name space of the Internet which is used to identify and locate computer systems and resources on the Internet. </a:t>
            </a:r>
          </a:p>
        </p:txBody>
      </p:sp>
    </p:spTree>
    <p:extLst>
      <p:ext uri="{BB962C8B-B14F-4D97-AF65-F5344CB8AC3E}">
        <p14:creationId xmlns:p14="http://schemas.microsoft.com/office/powerpoint/2010/main" val="4106823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1545</Words>
  <Application>Microsoft Office PowerPoint</Application>
  <PresentationFormat>Widescreen</PresentationFormat>
  <Paragraphs>102</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Source Sans Pro</vt:lpstr>
      <vt:lpstr>Wingdings</vt:lpstr>
      <vt:lpstr>Office Theme</vt:lpstr>
      <vt:lpstr>HTML TAGS AND SEMANTIC MARKUP</vt:lpstr>
      <vt:lpstr>THE WEB COMMON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SEMANTIC HTML</vt:lpstr>
      <vt:lpstr>PowerPoint Presentation</vt:lpstr>
      <vt:lpstr>PowerPoint Presentation</vt:lpstr>
      <vt:lpstr>PowerPoint Presentation</vt:lpstr>
      <vt:lpstr>TAGS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METADATA</vt:lpstr>
      <vt:lpstr>PowerPoint Presentation</vt:lpstr>
      <vt:lpstr>PowerPoint Presentation</vt:lpstr>
      <vt:lpstr>PowerPoint Presentation</vt:lpstr>
      <vt:lpstr>PowerPoint Presentation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Zdravko Zdravkov</dc:creator>
  <cp:lastModifiedBy>Zdravko Zdravkov</cp:lastModifiedBy>
  <cp:revision>77</cp:revision>
  <dcterms:created xsi:type="dcterms:W3CDTF">2019-02-25T10:20:43Z</dcterms:created>
  <dcterms:modified xsi:type="dcterms:W3CDTF">2019-02-26T13:04:31Z</dcterms:modified>
</cp:coreProperties>
</file>