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F2F352-109E-4F1E-B9CE-2E034D676ED7}">
          <p14:sldIdLst>
            <p14:sldId id="256"/>
            <p14:sldId id="257"/>
          </p14:sldIdLst>
        </p14:section>
        <p14:section name="HTML Intro" id="{2A898A3E-F1A7-4649-95A9-6778BBF74001}">
          <p14:sldIdLst>
            <p14:sldId id="258"/>
            <p14:sldId id="259"/>
            <p14:sldId id="260"/>
          </p14:sldIdLst>
        </p14:section>
        <p14:section name="HTML Tags" id="{A0DC9458-F4B6-47B0-91EE-30D20047E5F1}">
          <p14:sldIdLst>
            <p14:sldId id="261"/>
            <p14:sldId id="262"/>
            <p14:sldId id="263"/>
            <p14:sldId id="264"/>
            <p14:sldId id="265"/>
            <p14:sldId id="266"/>
          </p14:sldIdLst>
        </p14:section>
        <p14:section name="HTML Versions" id="{897FC671-0A9E-4FF8-A010-72D1E1BBDBBF}">
          <p14:sldIdLst>
            <p14:sldId id="267"/>
            <p14:sldId id="268"/>
            <p14:sldId id="269"/>
            <p14:sldId id="270"/>
            <p14:sldId id="271"/>
            <p14:sldId id="272"/>
          </p14:sldIdLst>
        </p14:section>
        <p14:section name="HTML Most Used Tags" id="{D2FC7B6B-5840-4A87-B432-D73AFFDE9603}">
          <p14:sldIdLst>
            <p14:sldId id="273"/>
            <p14:sldId id="274"/>
            <p14:sldId id="275"/>
            <p14:sldId id="276"/>
            <p14:sldId id="277"/>
            <p14:sldId id="278"/>
            <p14:sldId id="281"/>
            <p14:sldId id="280"/>
          </p14:sldIdLst>
        </p14:section>
        <p14:section name="Tag Attributes" id="{C3BBA5E9-5DFC-4A61-857C-FE00A3EB43C1}">
          <p14:sldIdLst>
            <p14:sldId id="282"/>
            <p14:sldId id="283"/>
            <p14:sldId id="284"/>
            <p14:sldId id="285"/>
            <p14:sldId id="286"/>
          </p14:sldIdLst>
        </p14:section>
        <p14:section name="Metadata" id="{94CB5FA5-4C34-4210-9DC3-15F51EDF0348}">
          <p14:sldIdLst>
            <p14:sldId id="287"/>
            <p14:sldId id="288"/>
            <p14:sldId id="289"/>
            <p14:sldId id="290"/>
            <p14:sldId id="291"/>
            <p14:sldId id="292"/>
          </p14:sldIdLst>
        </p14:section>
        <p14:section name="Indentation And Code Formating" id="{86FC82ED-7451-4CA7-B77D-1E4817F505F8}">
          <p14:sldIdLst>
            <p14:sldId id="293"/>
            <p14:sldId id="294"/>
            <p14:sldId id="295"/>
          </p14:sldIdLst>
        </p14:section>
        <p14:section name="CSS Basics" id="{DAF9DC1D-6525-402B-B220-1409E46B2271}">
          <p14:sldIdLst>
            <p14:sldId id="296"/>
            <p14:sldId id="297"/>
            <p14:sldId id="298"/>
            <p14:sldId id="299"/>
            <p14:sldId id="300"/>
          </p14:sldIdLst>
        </p14:section>
        <p14:section name="CSS Syntax" id="{DB0DA781-B3C2-4102-8240-C1F4A85983E0}">
          <p14:sldIdLst>
            <p14:sldId id="301"/>
            <p14:sldId id="302"/>
            <p14:sldId id="303"/>
            <p14:sldId id="304"/>
            <p14:sldId id="305"/>
            <p14:sldId id="306"/>
          </p14:sldIdLst>
        </p14:section>
        <p14:section name="CSS Selectors" id="{B5C35FE8-852A-42CF-9E7C-81577A1EA8B1}">
          <p14:sldIdLst>
            <p14:sldId id="307"/>
            <p14:sldId id="308"/>
            <p14:sldId id="309"/>
            <p14:sldId id="310"/>
            <p14:sldId id="311"/>
            <p14:sldId id="312"/>
            <p14:sldId id="313"/>
            <p14:sldId id="314"/>
            <p14:sldId id="315"/>
            <p14:sldId id="316"/>
            <p14:sldId id="317"/>
          </p14:sldIdLst>
        </p14:section>
        <p14:section name="Adding CSS to HTML Document" id="{2B979A9C-BDB3-4199-8125-1763B70BCCF2}">
          <p14:sldIdLst>
            <p14:sldId id="318"/>
            <p14:sldId id="319"/>
            <p14:sldId id="320"/>
            <p14:sldId id="321"/>
            <p14:sldId id="322"/>
          </p14:sldIdLst>
        </p14:section>
        <p14:section name="Inheritance &amp; Specificity" id="{1FC60ED7-1F9A-4CAF-B2C3-B9CDF8EACEAF}">
          <p14:sldIdLst>
            <p14:sldId id="323"/>
            <p14:sldId id="324"/>
            <p14:sldId id="325"/>
            <p14:sldId id="326"/>
            <p14:sldId id="327"/>
          </p14:sldIdLst>
        </p14:section>
        <p14:section name="CSS Properties" id="{F8D6A018-0348-4DCD-8041-3ED77A17107F}">
          <p14:sldIdLst>
            <p14:sldId id="328"/>
            <p14:sldId id="329"/>
            <p14:sldId id="330"/>
            <p14:sldId id="331"/>
            <p14:sldId id="332"/>
            <p14:sldId id="333"/>
            <p14:sldId id="334"/>
            <p14:sldId id="335"/>
            <p14:sldId id="336"/>
            <p14:sldId id="337"/>
            <p14:sldId id="338"/>
          </p14:sldIdLst>
        </p14:section>
        <p14:section name="Homework" id="{5C356624-1A61-4DF2-9F91-661F2674CBD8}">
          <p14:sldIdLst>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E60"/>
    <a:srgbClr val="1199FF"/>
    <a:srgbClr val="6A958D"/>
    <a:srgbClr val="1C7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63" d="100"/>
          <a:sy n="63" d="100"/>
        </p:scale>
        <p:origin x="96" y="1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B1F902-99AD-48D6-BE84-12AE72EA14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bg-BG"/>
        </a:p>
      </dgm:t>
    </dgm:pt>
    <dgm:pt modelId="{8605E56A-3BCE-4965-A415-F85944DCF104}">
      <dgm:prSet/>
      <dgm:spPr/>
      <dgm:t>
        <a:bodyPr/>
        <a:lstStyle/>
        <a:p>
          <a:r>
            <a:rPr lang="en-US" b="0" dirty="0"/>
            <a:t>We will be using tabs that are 4 spaces long for indentation.</a:t>
          </a:r>
          <a:endParaRPr lang="bg-BG" dirty="0"/>
        </a:p>
      </dgm:t>
    </dgm:pt>
    <dgm:pt modelId="{B7557455-0890-46B0-87E8-17D5B6E7FB93}" type="parTrans" cxnId="{B0F32264-856D-44A2-9AB3-AF8BF5FA8B7E}">
      <dgm:prSet/>
      <dgm:spPr/>
      <dgm:t>
        <a:bodyPr/>
        <a:lstStyle/>
        <a:p>
          <a:endParaRPr lang="bg-BG"/>
        </a:p>
      </dgm:t>
    </dgm:pt>
    <dgm:pt modelId="{79E04F0D-70F8-46D2-8A55-F2842D492302}" type="sibTrans" cxnId="{B0F32264-856D-44A2-9AB3-AF8BF5FA8B7E}">
      <dgm:prSet/>
      <dgm:spPr/>
      <dgm:t>
        <a:bodyPr/>
        <a:lstStyle/>
        <a:p>
          <a:endParaRPr lang="bg-BG"/>
        </a:p>
      </dgm:t>
    </dgm:pt>
    <dgm:pt modelId="{067B848B-A729-4752-8ED7-B0566BF9B8D9}">
      <dgm:prSet/>
      <dgm:spPr/>
      <dgm:t>
        <a:bodyPr/>
        <a:lstStyle/>
        <a:p>
          <a:r>
            <a:rPr lang="en-US" b="0" dirty="0"/>
            <a:t>Indentation is extreemply important!</a:t>
          </a:r>
          <a:endParaRPr lang="bg-BG" dirty="0"/>
        </a:p>
      </dgm:t>
    </dgm:pt>
    <dgm:pt modelId="{2C0BCA13-246C-4FCF-B7E8-CA30A8840772}" type="parTrans" cxnId="{97DC40FD-0261-4408-80E9-4A0BC8DDB57A}">
      <dgm:prSet/>
      <dgm:spPr/>
      <dgm:t>
        <a:bodyPr/>
        <a:lstStyle/>
        <a:p>
          <a:endParaRPr lang="bg-BG"/>
        </a:p>
      </dgm:t>
    </dgm:pt>
    <dgm:pt modelId="{03F927B3-211A-4DBA-901E-B0F31F475E0F}" type="sibTrans" cxnId="{97DC40FD-0261-4408-80E9-4A0BC8DDB57A}">
      <dgm:prSet/>
      <dgm:spPr/>
      <dgm:t>
        <a:bodyPr/>
        <a:lstStyle/>
        <a:p>
          <a:endParaRPr lang="bg-BG"/>
        </a:p>
      </dgm:t>
    </dgm:pt>
    <dgm:pt modelId="{A41C575F-F332-48B8-BCF4-6E79098ED1F0}">
      <dgm:prSet/>
      <dgm:spPr/>
      <dgm:t>
        <a:bodyPr/>
        <a:lstStyle/>
        <a:p>
          <a:r>
            <a:rPr lang="en-US" b="0" dirty="0"/>
            <a:t>Bad indentation is shameful!</a:t>
          </a:r>
          <a:endParaRPr lang="bg-BG" dirty="0"/>
        </a:p>
      </dgm:t>
    </dgm:pt>
    <dgm:pt modelId="{4A266D4A-7BD4-4C99-A545-6132B4CF4456}" type="parTrans" cxnId="{3D1A065B-569F-442C-B530-FCC579B4A96F}">
      <dgm:prSet/>
      <dgm:spPr/>
      <dgm:t>
        <a:bodyPr/>
        <a:lstStyle/>
        <a:p>
          <a:endParaRPr lang="bg-BG"/>
        </a:p>
      </dgm:t>
    </dgm:pt>
    <dgm:pt modelId="{3A804C31-8F36-459D-A376-21D4C1F4821D}" type="sibTrans" cxnId="{3D1A065B-569F-442C-B530-FCC579B4A96F}">
      <dgm:prSet/>
      <dgm:spPr/>
      <dgm:t>
        <a:bodyPr/>
        <a:lstStyle/>
        <a:p>
          <a:endParaRPr lang="bg-BG"/>
        </a:p>
      </dgm:t>
    </dgm:pt>
    <dgm:pt modelId="{FAA9755C-A6F4-49B2-895D-795AA0C3745E}">
      <dgm:prSet/>
      <dgm:spPr/>
      <dgm:t>
        <a:bodyPr/>
        <a:lstStyle/>
        <a:p>
          <a:r>
            <a:rPr lang="en-US" b="0"/>
            <a:t>I will KILL YOU for bad indentation!</a:t>
          </a:r>
          <a:endParaRPr lang="bg-BG"/>
        </a:p>
      </dgm:t>
    </dgm:pt>
    <dgm:pt modelId="{02D1E5CC-14E7-4BFB-BDA4-745CBFEEF8EC}" type="parTrans" cxnId="{1CE90B0F-33B0-44E3-B505-0159E8DA2604}">
      <dgm:prSet/>
      <dgm:spPr/>
      <dgm:t>
        <a:bodyPr/>
        <a:lstStyle/>
        <a:p>
          <a:endParaRPr lang="bg-BG"/>
        </a:p>
      </dgm:t>
    </dgm:pt>
    <dgm:pt modelId="{DA5487E5-954F-4C56-8FD7-CE5317759C89}" type="sibTrans" cxnId="{1CE90B0F-33B0-44E3-B505-0159E8DA2604}">
      <dgm:prSet/>
      <dgm:spPr/>
      <dgm:t>
        <a:bodyPr/>
        <a:lstStyle/>
        <a:p>
          <a:endParaRPr lang="bg-BG"/>
        </a:p>
      </dgm:t>
    </dgm:pt>
    <dgm:pt modelId="{C1693218-E7B3-4414-935F-52E0010218D8}">
      <dgm:prSet/>
      <dgm:spPr/>
      <dgm:t>
        <a:bodyPr/>
        <a:lstStyle/>
        <a:p>
          <a:r>
            <a:rPr lang="en-US" b="0" dirty="0"/>
            <a:t>Do NOT use word wrap!!!</a:t>
          </a:r>
          <a:endParaRPr lang="bg-BG" dirty="0"/>
        </a:p>
      </dgm:t>
    </dgm:pt>
    <dgm:pt modelId="{EBA60E8A-4FF4-401E-8143-23190A9278A6}" type="parTrans" cxnId="{3B37C8D8-1DA9-42B9-926E-5CB7A43F9CA1}">
      <dgm:prSet/>
      <dgm:spPr/>
      <dgm:t>
        <a:bodyPr/>
        <a:lstStyle/>
        <a:p>
          <a:endParaRPr lang="bg-BG"/>
        </a:p>
      </dgm:t>
    </dgm:pt>
    <dgm:pt modelId="{B471DE66-BE10-4130-AD43-F77D6001D497}" type="sibTrans" cxnId="{3B37C8D8-1DA9-42B9-926E-5CB7A43F9CA1}">
      <dgm:prSet/>
      <dgm:spPr/>
      <dgm:t>
        <a:bodyPr/>
        <a:lstStyle/>
        <a:p>
          <a:endParaRPr lang="bg-BG"/>
        </a:p>
      </dgm:t>
    </dgm:pt>
    <dgm:pt modelId="{295BED3D-6F14-4EE3-A66B-8B7F682F0CAC}">
      <dgm:prSet/>
      <dgm:spPr/>
      <dgm:t>
        <a:bodyPr/>
        <a:lstStyle/>
        <a:p>
          <a:r>
            <a:rPr lang="en-US" b="0"/>
            <a:t>Proper Indentation saves lives!</a:t>
          </a:r>
          <a:endParaRPr lang="bg-BG"/>
        </a:p>
      </dgm:t>
    </dgm:pt>
    <dgm:pt modelId="{AFB9D697-B043-4A71-A4E8-2352309E24AE}" type="parTrans" cxnId="{56B1CDA2-AA17-4D44-BFAC-72A57CDADB4A}">
      <dgm:prSet/>
      <dgm:spPr/>
      <dgm:t>
        <a:bodyPr/>
        <a:lstStyle/>
        <a:p>
          <a:endParaRPr lang="bg-BG"/>
        </a:p>
      </dgm:t>
    </dgm:pt>
    <dgm:pt modelId="{45E0EED3-5327-436A-863A-C7A228F8F6AF}" type="sibTrans" cxnId="{56B1CDA2-AA17-4D44-BFAC-72A57CDADB4A}">
      <dgm:prSet/>
      <dgm:spPr/>
      <dgm:t>
        <a:bodyPr/>
        <a:lstStyle/>
        <a:p>
          <a:endParaRPr lang="bg-BG"/>
        </a:p>
      </dgm:t>
    </dgm:pt>
    <dgm:pt modelId="{E067B3B8-0BE2-401B-813C-50FCD2D3BA1B}">
      <dgm:prSet/>
      <dgm:spPr/>
      <dgm:t>
        <a:bodyPr/>
        <a:lstStyle/>
        <a:p>
          <a:r>
            <a:rPr lang="en-US" b="0" dirty="0"/>
            <a:t>Do NOT use word wrap!!!</a:t>
          </a:r>
          <a:endParaRPr lang="bg-BG" dirty="0"/>
        </a:p>
      </dgm:t>
    </dgm:pt>
    <dgm:pt modelId="{EA22F435-7D94-4E9E-AA48-4DD5CF32CECD}" type="parTrans" cxnId="{F3572FDE-A70B-42EA-B8A9-1DDF13D97A06}">
      <dgm:prSet/>
      <dgm:spPr/>
      <dgm:t>
        <a:bodyPr/>
        <a:lstStyle/>
        <a:p>
          <a:endParaRPr lang="bg-BG"/>
        </a:p>
      </dgm:t>
    </dgm:pt>
    <dgm:pt modelId="{34CE3A71-EA0D-4D9B-806A-1933BF43173F}" type="sibTrans" cxnId="{F3572FDE-A70B-42EA-B8A9-1DDF13D97A06}">
      <dgm:prSet/>
      <dgm:spPr/>
      <dgm:t>
        <a:bodyPr/>
        <a:lstStyle/>
        <a:p>
          <a:endParaRPr lang="bg-BG"/>
        </a:p>
      </dgm:t>
    </dgm:pt>
    <dgm:pt modelId="{4CA4AD46-4F0C-428D-8416-FB5D72B42709}" type="pres">
      <dgm:prSet presAssocID="{90B1F902-99AD-48D6-BE84-12AE72EA14BA}" presName="linear" presStyleCnt="0">
        <dgm:presLayoutVars>
          <dgm:animLvl val="lvl"/>
          <dgm:resizeHandles val="exact"/>
        </dgm:presLayoutVars>
      </dgm:prSet>
      <dgm:spPr/>
    </dgm:pt>
    <dgm:pt modelId="{C6988D8E-2B8D-4AA0-9FB8-57FBED803740}" type="pres">
      <dgm:prSet presAssocID="{8605E56A-3BCE-4965-A415-F85944DCF104}" presName="parentText" presStyleLbl="node1" presStyleIdx="0" presStyleCnt="7">
        <dgm:presLayoutVars>
          <dgm:chMax val="0"/>
          <dgm:bulletEnabled val="1"/>
        </dgm:presLayoutVars>
      </dgm:prSet>
      <dgm:spPr/>
    </dgm:pt>
    <dgm:pt modelId="{332DE18C-E3E6-437F-A0E5-018BE02AD060}" type="pres">
      <dgm:prSet presAssocID="{79E04F0D-70F8-46D2-8A55-F2842D492302}" presName="spacer" presStyleCnt="0"/>
      <dgm:spPr/>
    </dgm:pt>
    <dgm:pt modelId="{B93EA36D-49A5-4199-B223-7B8EE7521517}" type="pres">
      <dgm:prSet presAssocID="{067B848B-A729-4752-8ED7-B0566BF9B8D9}" presName="parentText" presStyleLbl="node1" presStyleIdx="1" presStyleCnt="7">
        <dgm:presLayoutVars>
          <dgm:chMax val="0"/>
          <dgm:bulletEnabled val="1"/>
        </dgm:presLayoutVars>
      </dgm:prSet>
      <dgm:spPr/>
    </dgm:pt>
    <dgm:pt modelId="{0C3E6A71-5FCB-46DA-9D26-84BF6BAF12D5}" type="pres">
      <dgm:prSet presAssocID="{03F927B3-211A-4DBA-901E-B0F31F475E0F}" presName="spacer" presStyleCnt="0"/>
      <dgm:spPr/>
    </dgm:pt>
    <dgm:pt modelId="{E6E0C96D-CEA8-44CF-8626-979B5DE16A48}" type="pres">
      <dgm:prSet presAssocID="{A41C575F-F332-48B8-BCF4-6E79098ED1F0}" presName="parentText" presStyleLbl="node1" presStyleIdx="2" presStyleCnt="7">
        <dgm:presLayoutVars>
          <dgm:chMax val="0"/>
          <dgm:bulletEnabled val="1"/>
        </dgm:presLayoutVars>
      </dgm:prSet>
      <dgm:spPr/>
    </dgm:pt>
    <dgm:pt modelId="{2AA1796A-30C4-4411-86CC-58EF5F9AFF59}" type="pres">
      <dgm:prSet presAssocID="{3A804C31-8F36-459D-A376-21D4C1F4821D}" presName="spacer" presStyleCnt="0"/>
      <dgm:spPr/>
    </dgm:pt>
    <dgm:pt modelId="{3E470162-C3C5-473D-B3DA-EF99A461C7B1}" type="pres">
      <dgm:prSet presAssocID="{FAA9755C-A6F4-49B2-895D-795AA0C3745E}" presName="parentText" presStyleLbl="node1" presStyleIdx="3" presStyleCnt="7">
        <dgm:presLayoutVars>
          <dgm:chMax val="0"/>
          <dgm:bulletEnabled val="1"/>
        </dgm:presLayoutVars>
      </dgm:prSet>
      <dgm:spPr/>
    </dgm:pt>
    <dgm:pt modelId="{D375049C-3297-44C3-A673-F4CB20699CC2}" type="pres">
      <dgm:prSet presAssocID="{DA5487E5-954F-4C56-8FD7-CE5317759C89}" presName="spacer" presStyleCnt="0"/>
      <dgm:spPr/>
    </dgm:pt>
    <dgm:pt modelId="{8BF1D0E1-B7F4-4E1F-9BAF-BAC08435DA07}" type="pres">
      <dgm:prSet presAssocID="{C1693218-E7B3-4414-935F-52E0010218D8}" presName="parentText" presStyleLbl="node1" presStyleIdx="4" presStyleCnt="7">
        <dgm:presLayoutVars>
          <dgm:chMax val="0"/>
          <dgm:bulletEnabled val="1"/>
        </dgm:presLayoutVars>
      </dgm:prSet>
      <dgm:spPr/>
    </dgm:pt>
    <dgm:pt modelId="{25D9B876-FCD0-4612-A2E3-6DED96322633}" type="pres">
      <dgm:prSet presAssocID="{B471DE66-BE10-4130-AD43-F77D6001D497}" presName="spacer" presStyleCnt="0"/>
      <dgm:spPr/>
    </dgm:pt>
    <dgm:pt modelId="{2B262CBF-625A-4F41-9E05-BEC9053BE189}" type="pres">
      <dgm:prSet presAssocID="{295BED3D-6F14-4EE3-A66B-8B7F682F0CAC}" presName="parentText" presStyleLbl="node1" presStyleIdx="5" presStyleCnt="7">
        <dgm:presLayoutVars>
          <dgm:chMax val="0"/>
          <dgm:bulletEnabled val="1"/>
        </dgm:presLayoutVars>
      </dgm:prSet>
      <dgm:spPr/>
    </dgm:pt>
    <dgm:pt modelId="{B469920C-73B2-4408-8D2F-F17D3A6D0D59}" type="pres">
      <dgm:prSet presAssocID="{45E0EED3-5327-436A-863A-C7A228F8F6AF}" presName="spacer" presStyleCnt="0"/>
      <dgm:spPr/>
    </dgm:pt>
    <dgm:pt modelId="{ADC8573F-B3DB-439A-AE4B-746E2DD90FEA}" type="pres">
      <dgm:prSet presAssocID="{E067B3B8-0BE2-401B-813C-50FCD2D3BA1B}" presName="parentText" presStyleLbl="node1" presStyleIdx="6" presStyleCnt="7">
        <dgm:presLayoutVars>
          <dgm:chMax val="0"/>
          <dgm:bulletEnabled val="1"/>
        </dgm:presLayoutVars>
      </dgm:prSet>
      <dgm:spPr/>
    </dgm:pt>
  </dgm:ptLst>
  <dgm:cxnLst>
    <dgm:cxn modelId="{1CE90B0F-33B0-44E3-B505-0159E8DA2604}" srcId="{90B1F902-99AD-48D6-BE84-12AE72EA14BA}" destId="{FAA9755C-A6F4-49B2-895D-795AA0C3745E}" srcOrd="3" destOrd="0" parTransId="{02D1E5CC-14E7-4BFB-BDA4-745CBFEEF8EC}" sibTransId="{DA5487E5-954F-4C56-8FD7-CE5317759C89}"/>
    <dgm:cxn modelId="{9302831E-7896-4E98-B381-082D1FD9C752}" type="presOf" srcId="{8605E56A-3BCE-4965-A415-F85944DCF104}" destId="{C6988D8E-2B8D-4AA0-9FB8-57FBED803740}" srcOrd="0" destOrd="0" presId="urn:microsoft.com/office/officeart/2005/8/layout/vList2"/>
    <dgm:cxn modelId="{82CCD537-9863-44B1-B2F5-42CCB4DD2495}" type="presOf" srcId="{E067B3B8-0BE2-401B-813C-50FCD2D3BA1B}" destId="{ADC8573F-B3DB-439A-AE4B-746E2DD90FEA}" srcOrd="0" destOrd="0" presId="urn:microsoft.com/office/officeart/2005/8/layout/vList2"/>
    <dgm:cxn modelId="{3D1A065B-569F-442C-B530-FCC579B4A96F}" srcId="{90B1F902-99AD-48D6-BE84-12AE72EA14BA}" destId="{A41C575F-F332-48B8-BCF4-6E79098ED1F0}" srcOrd="2" destOrd="0" parTransId="{4A266D4A-7BD4-4C99-A545-6132B4CF4456}" sibTransId="{3A804C31-8F36-459D-A376-21D4C1F4821D}"/>
    <dgm:cxn modelId="{8533D15D-5A43-4DAB-BF10-BFFCCAA8FD50}" type="presOf" srcId="{067B848B-A729-4752-8ED7-B0566BF9B8D9}" destId="{B93EA36D-49A5-4199-B223-7B8EE7521517}" srcOrd="0" destOrd="0" presId="urn:microsoft.com/office/officeart/2005/8/layout/vList2"/>
    <dgm:cxn modelId="{38D80743-D5A4-4F7F-99F7-0BE2F6488BD8}" type="presOf" srcId="{A41C575F-F332-48B8-BCF4-6E79098ED1F0}" destId="{E6E0C96D-CEA8-44CF-8626-979B5DE16A48}" srcOrd="0" destOrd="0" presId="urn:microsoft.com/office/officeart/2005/8/layout/vList2"/>
    <dgm:cxn modelId="{B0F32264-856D-44A2-9AB3-AF8BF5FA8B7E}" srcId="{90B1F902-99AD-48D6-BE84-12AE72EA14BA}" destId="{8605E56A-3BCE-4965-A415-F85944DCF104}" srcOrd="0" destOrd="0" parTransId="{B7557455-0890-46B0-87E8-17D5B6E7FB93}" sibTransId="{79E04F0D-70F8-46D2-8A55-F2842D492302}"/>
    <dgm:cxn modelId="{389B3E8D-7A6B-40FF-93DA-651B4EFCE26C}" type="presOf" srcId="{295BED3D-6F14-4EE3-A66B-8B7F682F0CAC}" destId="{2B262CBF-625A-4F41-9E05-BEC9053BE189}" srcOrd="0" destOrd="0" presId="urn:microsoft.com/office/officeart/2005/8/layout/vList2"/>
    <dgm:cxn modelId="{56B1CDA2-AA17-4D44-BFAC-72A57CDADB4A}" srcId="{90B1F902-99AD-48D6-BE84-12AE72EA14BA}" destId="{295BED3D-6F14-4EE3-A66B-8B7F682F0CAC}" srcOrd="5" destOrd="0" parTransId="{AFB9D697-B043-4A71-A4E8-2352309E24AE}" sibTransId="{45E0EED3-5327-436A-863A-C7A228F8F6AF}"/>
    <dgm:cxn modelId="{8C6290C2-3460-4220-A9C2-044F56620F20}" type="presOf" srcId="{C1693218-E7B3-4414-935F-52E0010218D8}" destId="{8BF1D0E1-B7F4-4E1F-9BAF-BAC08435DA07}" srcOrd="0" destOrd="0" presId="urn:microsoft.com/office/officeart/2005/8/layout/vList2"/>
    <dgm:cxn modelId="{F58275C4-A020-4F31-814E-8BD202A2CD6E}" type="presOf" srcId="{90B1F902-99AD-48D6-BE84-12AE72EA14BA}" destId="{4CA4AD46-4F0C-428D-8416-FB5D72B42709}" srcOrd="0" destOrd="0" presId="urn:microsoft.com/office/officeart/2005/8/layout/vList2"/>
    <dgm:cxn modelId="{3B37C8D8-1DA9-42B9-926E-5CB7A43F9CA1}" srcId="{90B1F902-99AD-48D6-BE84-12AE72EA14BA}" destId="{C1693218-E7B3-4414-935F-52E0010218D8}" srcOrd="4" destOrd="0" parTransId="{EBA60E8A-4FF4-401E-8143-23190A9278A6}" sibTransId="{B471DE66-BE10-4130-AD43-F77D6001D497}"/>
    <dgm:cxn modelId="{F3572FDE-A70B-42EA-B8A9-1DDF13D97A06}" srcId="{90B1F902-99AD-48D6-BE84-12AE72EA14BA}" destId="{E067B3B8-0BE2-401B-813C-50FCD2D3BA1B}" srcOrd="6" destOrd="0" parTransId="{EA22F435-7D94-4E9E-AA48-4DD5CF32CECD}" sibTransId="{34CE3A71-EA0D-4D9B-806A-1933BF43173F}"/>
    <dgm:cxn modelId="{94F63BF6-F02F-4A4D-86C4-02CF78B7F768}" type="presOf" srcId="{FAA9755C-A6F4-49B2-895D-795AA0C3745E}" destId="{3E470162-C3C5-473D-B3DA-EF99A461C7B1}" srcOrd="0" destOrd="0" presId="urn:microsoft.com/office/officeart/2005/8/layout/vList2"/>
    <dgm:cxn modelId="{97DC40FD-0261-4408-80E9-4A0BC8DDB57A}" srcId="{90B1F902-99AD-48D6-BE84-12AE72EA14BA}" destId="{067B848B-A729-4752-8ED7-B0566BF9B8D9}" srcOrd="1" destOrd="0" parTransId="{2C0BCA13-246C-4FCF-B7E8-CA30A8840772}" sibTransId="{03F927B3-211A-4DBA-901E-B0F31F475E0F}"/>
    <dgm:cxn modelId="{76A1B98B-49AE-4E24-8BEB-0C4E76D1C1FB}" type="presParOf" srcId="{4CA4AD46-4F0C-428D-8416-FB5D72B42709}" destId="{C6988D8E-2B8D-4AA0-9FB8-57FBED803740}" srcOrd="0" destOrd="0" presId="urn:microsoft.com/office/officeart/2005/8/layout/vList2"/>
    <dgm:cxn modelId="{24C27EF6-6DF7-440F-99F4-883744331498}" type="presParOf" srcId="{4CA4AD46-4F0C-428D-8416-FB5D72B42709}" destId="{332DE18C-E3E6-437F-A0E5-018BE02AD060}" srcOrd="1" destOrd="0" presId="urn:microsoft.com/office/officeart/2005/8/layout/vList2"/>
    <dgm:cxn modelId="{F2AA24E2-8AE0-47D7-B777-F835E408ECD7}" type="presParOf" srcId="{4CA4AD46-4F0C-428D-8416-FB5D72B42709}" destId="{B93EA36D-49A5-4199-B223-7B8EE7521517}" srcOrd="2" destOrd="0" presId="urn:microsoft.com/office/officeart/2005/8/layout/vList2"/>
    <dgm:cxn modelId="{4DF068E3-7CB9-40CD-8174-AF1C4C7AFF78}" type="presParOf" srcId="{4CA4AD46-4F0C-428D-8416-FB5D72B42709}" destId="{0C3E6A71-5FCB-46DA-9D26-84BF6BAF12D5}" srcOrd="3" destOrd="0" presId="urn:microsoft.com/office/officeart/2005/8/layout/vList2"/>
    <dgm:cxn modelId="{CF56FA88-3F5A-4D77-B16D-CBCC7D50B13E}" type="presParOf" srcId="{4CA4AD46-4F0C-428D-8416-FB5D72B42709}" destId="{E6E0C96D-CEA8-44CF-8626-979B5DE16A48}" srcOrd="4" destOrd="0" presId="urn:microsoft.com/office/officeart/2005/8/layout/vList2"/>
    <dgm:cxn modelId="{8F76F66B-55EF-4CB4-9DA9-801E8614D611}" type="presParOf" srcId="{4CA4AD46-4F0C-428D-8416-FB5D72B42709}" destId="{2AA1796A-30C4-4411-86CC-58EF5F9AFF59}" srcOrd="5" destOrd="0" presId="urn:microsoft.com/office/officeart/2005/8/layout/vList2"/>
    <dgm:cxn modelId="{2F6B3D0C-305C-4EF2-BE80-8935504E1A4A}" type="presParOf" srcId="{4CA4AD46-4F0C-428D-8416-FB5D72B42709}" destId="{3E470162-C3C5-473D-B3DA-EF99A461C7B1}" srcOrd="6" destOrd="0" presId="urn:microsoft.com/office/officeart/2005/8/layout/vList2"/>
    <dgm:cxn modelId="{8379B745-9CFA-4350-9357-28CF34FF6D54}" type="presParOf" srcId="{4CA4AD46-4F0C-428D-8416-FB5D72B42709}" destId="{D375049C-3297-44C3-A673-F4CB20699CC2}" srcOrd="7" destOrd="0" presId="urn:microsoft.com/office/officeart/2005/8/layout/vList2"/>
    <dgm:cxn modelId="{4F60758D-FE76-4106-86A7-CA8E9A7EAF08}" type="presParOf" srcId="{4CA4AD46-4F0C-428D-8416-FB5D72B42709}" destId="{8BF1D0E1-B7F4-4E1F-9BAF-BAC08435DA07}" srcOrd="8" destOrd="0" presId="urn:microsoft.com/office/officeart/2005/8/layout/vList2"/>
    <dgm:cxn modelId="{65D45779-BBDD-4DC8-B91D-129242092E89}" type="presParOf" srcId="{4CA4AD46-4F0C-428D-8416-FB5D72B42709}" destId="{25D9B876-FCD0-4612-A2E3-6DED96322633}" srcOrd="9" destOrd="0" presId="urn:microsoft.com/office/officeart/2005/8/layout/vList2"/>
    <dgm:cxn modelId="{2E1C691B-ED85-46AA-B437-F34B44278E87}" type="presParOf" srcId="{4CA4AD46-4F0C-428D-8416-FB5D72B42709}" destId="{2B262CBF-625A-4F41-9E05-BEC9053BE189}" srcOrd="10" destOrd="0" presId="urn:microsoft.com/office/officeart/2005/8/layout/vList2"/>
    <dgm:cxn modelId="{391CCF64-AF40-4E0D-9619-5D3FAF2FAC72}" type="presParOf" srcId="{4CA4AD46-4F0C-428D-8416-FB5D72B42709}" destId="{B469920C-73B2-4408-8D2F-F17D3A6D0D59}" srcOrd="11" destOrd="0" presId="urn:microsoft.com/office/officeart/2005/8/layout/vList2"/>
    <dgm:cxn modelId="{DD052DD9-C1B7-4E44-B679-5C4DCC1E3577}" type="presParOf" srcId="{4CA4AD46-4F0C-428D-8416-FB5D72B42709}" destId="{ADC8573F-B3DB-439A-AE4B-746E2DD90FEA}"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88D8E-2B8D-4AA0-9FB8-57FBED803740}">
      <dsp:nvSpPr>
        <dsp:cNvPr id="0" name=""/>
        <dsp:cNvSpPr/>
      </dsp:nvSpPr>
      <dsp:spPr>
        <a:xfrm>
          <a:off x="0" y="84889"/>
          <a:ext cx="104744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We will be using tabs that are 4 spaces long for indentation.</a:t>
          </a:r>
          <a:endParaRPr lang="bg-BG" sz="2400" kern="1200" dirty="0"/>
        </a:p>
      </dsp:txBody>
      <dsp:txXfrm>
        <a:off x="28100" y="112989"/>
        <a:ext cx="10418211" cy="519439"/>
      </dsp:txXfrm>
    </dsp:sp>
    <dsp:sp modelId="{B93EA36D-49A5-4199-B223-7B8EE7521517}">
      <dsp:nvSpPr>
        <dsp:cNvPr id="0" name=""/>
        <dsp:cNvSpPr/>
      </dsp:nvSpPr>
      <dsp:spPr>
        <a:xfrm>
          <a:off x="0" y="729649"/>
          <a:ext cx="104744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Indentation is extreemply important!</a:t>
          </a:r>
          <a:endParaRPr lang="bg-BG" sz="2400" kern="1200" dirty="0"/>
        </a:p>
      </dsp:txBody>
      <dsp:txXfrm>
        <a:off x="28100" y="757749"/>
        <a:ext cx="10418211" cy="519439"/>
      </dsp:txXfrm>
    </dsp:sp>
    <dsp:sp modelId="{E6E0C96D-CEA8-44CF-8626-979B5DE16A48}">
      <dsp:nvSpPr>
        <dsp:cNvPr id="0" name=""/>
        <dsp:cNvSpPr/>
      </dsp:nvSpPr>
      <dsp:spPr>
        <a:xfrm>
          <a:off x="0" y="1374409"/>
          <a:ext cx="104744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Bad indentation is shameful!</a:t>
          </a:r>
          <a:endParaRPr lang="bg-BG" sz="2400" kern="1200" dirty="0"/>
        </a:p>
      </dsp:txBody>
      <dsp:txXfrm>
        <a:off x="28100" y="1402509"/>
        <a:ext cx="10418211" cy="519439"/>
      </dsp:txXfrm>
    </dsp:sp>
    <dsp:sp modelId="{3E470162-C3C5-473D-B3DA-EF99A461C7B1}">
      <dsp:nvSpPr>
        <dsp:cNvPr id="0" name=""/>
        <dsp:cNvSpPr/>
      </dsp:nvSpPr>
      <dsp:spPr>
        <a:xfrm>
          <a:off x="0" y="2019169"/>
          <a:ext cx="104744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I will KILL YOU for bad indentation!</a:t>
          </a:r>
          <a:endParaRPr lang="bg-BG" sz="2400" kern="1200"/>
        </a:p>
      </dsp:txBody>
      <dsp:txXfrm>
        <a:off x="28100" y="2047269"/>
        <a:ext cx="10418211" cy="519439"/>
      </dsp:txXfrm>
    </dsp:sp>
    <dsp:sp modelId="{8BF1D0E1-B7F4-4E1F-9BAF-BAC08435DA07}">
      <dsp:nvSpPr>
        <dsp:cNvPr id="0" name=""/>
        <dsp:cNvSpPr/>
      </dsp:nvSpPr>
      <dsp:spPr>
        <a:xfrm>
          <a:off x="0" y="2663928"/>
          <a:ext cx="104744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Do NOT use word wrap!!!</a:t>
          </a:r>
          <a:endParaRPr lang="bg-BG" sz="2400" kern="1200" dirty="0"/>
        </a:p>
      </dsp:txBody>
      <dsp:txXfrm>
        <a:off x="28100" y="2692028"/>
        <a:ext cx="10418211" cy="519439"/>
      </dsp:txXfrm>
    </dsp:sp>
    <dsp:sp modelId="{2B262CBF-625A-4F41-9E05-BEC9053BE189}">
      <dsp:nvSpPr>
        <dsp:cNvPr id="0" name=""/>
        <dsp:cNvSpPr/>
      </dsp:nvSpPr>
      <dsp:spPr>
        <a:xfrm>
          <a:off x="0" y="3308688"/>
          <a:ext cx="104744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a:t>Proper Indentation saves lives!</a:t>
          </a:r>
          <a:endParaRPr lang="bg-BG" sz="2400" kern="1200"/>
        </a:p>
      </dsp:txBody>
      <dsp:txXfrm>
        <a:off x="28100" y="3336788"/>
        <a:ext cx="10418211" cy="519439"/>
      </dsp:txXfrm>
    </dsp:sp>
    <dsp:sp modelId="{ADC8573F-B3DB-439A-AE4B-746E2DD90FEA}">
      <dsp:nvSpPr>
        <dsp:cNvPr id="0" name=""/>
        <dsp:cNvSpPr/>
      </dsp:nvSpPr>
      <dsp:spPr>
        <a:xfrm>
          <a:off x="0" y="3953448"/>
          <a:ext cx="1047441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t>Do NOT use word wrap!!!</a:t>
          </a:r>
          <a:endParaRPr lang="bg-BG" sz="2400" kern="1200" dirty="0"/>
        </a:p>
      </dsp:txBody>
      <dsp:txXfrm>
        <a:off x="28100" y="3981548"/>
        <a:ext cx="10418211"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286B-3537-4467-8B69-1475C3130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44BC196D-A956-4E0F-A7F8-510372353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B9DCE230-DE5C-424B-84B4-8AD5B46F4B2D}"/>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5" name="Footer Placeholder 4">
            <a:extLst>
              <a:ext uri="{FF2B5EF4-FFF2-40B4-BE49-F238E27FC236}">
                <a16:creationId xmlns:a16="http://schemas.microsoft.com/office/drawing/2014/main" id="{3E7817C4-B115-40A5-8F0A-BA6B4636A1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F1223695-CE19-4647-B7BC-7FDC0FB82AC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13813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047D-796C-47AF-8188-63DB23605A5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2E03762B-A1A5-4A77-9ACE-BDFF5E95FB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F9DAD271-7128-4524-B1D2-F93621473E63}"/>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5" name="Footer Placeholder 4">
            <a:extLst>
              <a:ext uri="{FF2B5EF4-FFF2-40B4-BE49-F238E27FC236}">
                <a16:creationId xmlns:a16="http://schemas.microsoft.com/office/drawing/2014/main" id="{9B471DCE-401E-416E-8DEC-A42B797C9AF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4AFB389-78D2-4EF2-BB02-A17867EC23F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03578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C12E2-33A9-4D97-93E4-9D40C4DA25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9391594B-A976-4FCE-90E6-5D25A299FD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40E0649-1C8C-4992-86D9-BED8D79F82B3}"/>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5" name="Footer Placeholder 4">
            <a:extLst>
              <a:ext uri="{FF2B5EF4-FFF2-40B4-BE49-F238E27FC236}">
                <a16:creationId xmlns:a16="http://schemas.microsoft.com/office/drawing/2014/main" id="{6187B045-0280-4BF1-B81D-A88F98ADBA71}"/>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F2AD743-2F66-469C-AB63-BEF9D4A5519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52348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67AD-A97E-4671-A415-5103E38137BA}"/>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85300F2B-5C7F-4A04-BE97-EAB96D0B07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67EA19A5-FEE4-4F18-A67C-669BC82353DE}"/>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5" name="Footer Placeholder 4">
            <a:extLst>
              <a:ext uri="{FF2B5EF4-FFF2-40B4-BE49-F238E27FC236}">
                <a16:creationId xmlns:a16="http://schemas.microsoft.com/office/drawing/2014/main" id="{EF96C6EB-14E1-4D5B-BC2F-BAD8E463862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3FFB97E9-1C96-4E06-9A7C-CA2C2C49DF90}"/>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39655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592B-B54B-4F06-AD29-C77ED84166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1F4C350-08ED-4754-A95A-1EBDEB6E4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A03C36-13DC-40CD-9996-3378B420773E}"/>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5" name="Footer Placeholder 4">
            <a:extLst>
              <a:ext uri="{FF2B5EF4-FFF2-40B4-BE49-F238E27FC236}">
                <a16:creationId xmlns:a16="http://schemas.microsoft.com/office/drawing/2014/main" id="{BFD385B7-6BA8-4DBD-845F-9AB86EA6727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8591561E-582D-4FA5-9D2C-332394EF9CC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423517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2365-4D7D-4C8D-957D-819D731455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2B6AAFEA-B08D-448F-A971-A031B1D679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98CBD0FC-5E32-418A-814E-8012347876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DA50FD6D-5489-413A-B209-D031C7B48C8B}"/>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6" name="Footer Placeholder 5">
            <a:extLst>
              <a:ext uri="{FF2B5EF4-FFF2-40B4-BE49-F238E27FC236}">
                <a16:creationId xmlns:a16="http://schemas.microsoft.com/office/drawing/2014/main" id="{EEEE7C4C-8A86-40EF-9C81-484E2ACD42F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69CC46E9-6B2E-4BF5-9948-938F00E69475}"/>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89141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D09D-D284-4D5B-B66E-CE5E3ED0A9D6}"/>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8307025-3177-4E8D-9020-E9A67340A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2948B-CC8E-4C2D-8905-97C73F73C5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2546EAE-C497-4BAD-A33C-23ABF2BC2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EECAD-B19B-4BD6-892C-64176D7996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2FC9B40-448D-4C4B-821E-CAEB7BC11497}"/>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8" name="Footer Placeholder 7">
            <a:extLst>
              <a:ext uri="{FF2B5EF4-FFF2-40B4-BE49-F238E27FC236}">
                <a16:creationId xmlns:a16="http://schemas.microsoft.com/office/drawing/2014/main" id="{D0413AD9-7E02-4792-BC21-2AC2C1F42FEB}"/>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35F42CDD-414C-4478-9C3C-CCC1E293B342}"/>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63165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C4F6-9F47-4EA1-A9BF-43661F647772}"/>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580889B-7E86-4A13-8A6F-410E7CBF06F5}"/>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4" name="Footer Placeholder 3">
            <a:extLst>
              <a:ext uri="{FF2B5EF4-FFF2-40B4-BE49-F238E27FC236}">
                <a16:creationId xmlns:a16="http://schemas.microsoft.com/office/drawing/2014/main" id="{58B818BE-230A-4AB8-B8F0-47D785BC1E33}"/>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3B45EE0-3FAC-49F7-9A9E-FE82BEE89584}"/>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349923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33792-5313-4E97-92C8-20D8BEAB7B65}"/>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3" name="Footer Placeholder 2">
            <a:extLst>
              <a:ext uri="{FF2B5EF4-FFF2-40B4-BE49-F238E27FC236}">
                <a16:creationId xmlns:a16="http://schemas.microsoft.com/office/drawing/2014/main" id="{5C7C3FB3-F90D-4E21-8582-49B376617A69}"/>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F09A105B-9E7D-4A1E-9CE6-C9014ED8885C}"/>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71933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464B-A46B-49A3-97B2-0A8678B72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B871989E-FF26-4E1E-A066-729816C69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CAE603A-0471-4A2C-BEE7-2E1FC7BC3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3E1177-572E-43ED-9824-BD9822DB5365}"/>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6" name="Footer Placeholder 5">
            <a:extLst>
              <a:ext uri="{FF2B5EF4-FFF2-40B4-BE49-F238E27FC236}">
                <a16:creationId xmlns:a16="http://schemas.microsoft.com/office/drawing/2014/main" id="{C3060E66-C0C5-4E68-8EF9-D7082FA22DDB}"/>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19A9BF4D-C60C-4266-9F93-8EEE6232EA83}"/>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10244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2E9-DEA4-404F-AEA1-844639950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9724F4B9-C127-4B7D-A708-AB911C3C9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393A5A8-8F5F-4A51-A7CE-16CC342CF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997467-65AE-4158-A9F4-784D85D5C6CD}"/>
              </a:ext>
            </a:extLst>
          </p:cNvPr>
          <p:cNvSpPr>
            <a:spLocks noGrp="1"/>
          </p:cNvSpPr>
          <p:nvPr>
            <p:ph type="dt" sz="half" idx="10"/>
          </p:nvPr>
        </p:nvSpPr>
        <p:spPr/>
        <p:txBody>
          <a:bodyPr/>
          <a:lstStyle/>
          <a:p>
            <a:fld id="{44BF7E79-A73C-4B14-A500-2DC639C8360F}" type="datetimeFigureOut">
              <a:rPr lang="bg-BG" smtClean="0"/>
              <a:t>25.02.2019</a:t>
            </a:fld>
            <a:endParaRPr lang="bg-BG"/>
          </a:p>
        </p:txBody>
      </p:sp>
      <p:sp>
        <p:nvSpPr>
          <p:cNvPr id="6" name="Footer Placeholder 5">
            <a:extLst>
              <a:ext uri="{FF2B5EF4-FFF2-40B4-BE49-F238E27FC236}">
                <a16:creationId xmlns:a16="http://schemas.microsoft.com/office/drawing/2014/main" id="{C58FB64D-7D9B-440E-9F58-745FEE6055E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092A8F2-BC04-450A-821C-FCEBA7801EAF}"/>
              </a:ext>
            </a:extLst>
          </p:cNvPr>
          <p:cNvSpPr>
            <a:spLocks noGrp="1"/>
          </p:cNvSpPr>
          <p:nvPr>
            <p:ph type="sldNum" sz="quarter" idx="12"/>
          </p:nvPr>
        </p:nvSpPr>
        <p:spPr/>
        <p:txBody>
          <a:bodyPr/>
          <a:lstStyle/>
          <a:p>
            <a:fld id="{DC0134EE-D1D0-45CC-A1C0-9DDA8607C30D}" type="slidenum">
              <a:rPr lang="bg-BG" smtClean="0"/>
              <a:t>‹#›</a:t>
            </a:fld>
            <a:endParaRPr lang="bg-BG"/>
          </a:p>
        </p:txBody>
      </p:sp>
    </p:spTree>
    <p:extLst>
      <p:ext uri="{BB962C8B-B14F-4D97-AF65-F5344CB8AC3E}">
        <p14:creationId xmlns:p14="http://schemas.microsoft.com/office/powerpoint/2010/main" val="23732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F979B-10ED-4AD2-8658-9C46AEF1E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3157597E-5127-4DCD-8F86-17001C89C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B05EDEE2-FD83-4D8C-9992-63745DC8B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BF7E79-A73C-4B14-A500-2DC639C8360F}" type="datetimeFigureOut">
              <a:rPr lang="bg-BG" smtClean="0"/>
              <a:t>25.02.2019</a:t>
            </a:fld>
            <a:endParaRPr lang="bg-BG"/>
          </a:p>
        </p:txBody>
      </p:sp>
      <p:sp>
        <p:nvSpPr>
          <p:cNvPr id="5" name="Footer Placeholder 4">
            <a:extLst>
              <a:ext uri="{FF2B5EF4-FFF2-40B4-BE49-F238E27FC236}">
                <a16:creationId xmlns:a16="http://schemas.microsoft.com/office/drawing/2014/main" id="{27837215-59B9-44FB-A99D-2A47FB505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81039B12-DBBB-4790-B0FE-F847B9AC5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134EE-D1D0-45CC-A1C0-9DDA8607C30D}" type="slidenum">
              <a:rPr lang="bg-BG" smtClean="0"/>
              <a:t>‹#›</a:t>
            </a:fld>
            <a:endParaRPr lang="bg-BG"/>
          </a:p>
        </p:txBody>
      </p:sp>
    </p:spTree>
    <p:extLst>
      <p:ext uri="{BB962C8B-B14F-4D97-AF65-F5344CB8AC3E}">
        <p14:creationId xmlns:p14="http://schemas.microsoft.com/office/powerpoint/2010/main" val="425175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docs.webplatform.org/wiki/html/attribut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eveloper.mozilla.org/en-US/docs/Learn/CSS/Introduction_to_CSS?redirectlocale=en-US&amp;redirectslug=CSS%2FGetting_Started" TargetMode="External"/><Relationship Id="rId4" Type="http://schemas.openxmlformats.org/officeDocument/2006/relationships/hyperlink" Target="https://developer.mozilla.org/en-US/docs/Web/CSS/Referenc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787-D925-4018-B654-B08DDAB85464}"/>
              </a:ext>
            </a:extLst>
          </p:cNvPr>
          <p:cNvSpPr>
            <a:spLocks noGrp="1"/>
          </p:cNvSpPr>
          <p:nvPr>
            <p:ph type="ctrTitle"/>
          </p:nvPr>
        </p:nvSpPr>
        <p:spPr>
          <a:xfrm>
            <a:off x="1524000" y="2463800"/>
            <a:ext cx="9144000" cy="1930400"/>
          </a:xfrm>
        </p:spPr>
        <p:txBody>
          <a:bodyPr>
            <a:normAutofit/>
          </a:bodyPr>
          <a:lstStyle/>
          <a:p>
            <a:r>
              <a:rPr lang="en-GB" dirty="0">
                <a:solidFill>
                  <a:schemeClr val="accent1">
                    <a:lumMod val="50000"/>
                  </a:schemeClr>
                </a:solidFill>
                <a:latin typeface="Source Sans Pro" panose="020B0604020202020204" pitchFamily="34" charset="0"/>
              </a:rPr>
              <a:t>INTRODUCTION TO HTML AND CSS</a:t>
            </a:r>
            <a:endParaRPr lang="bg-BG" dirty="0">
              <a:solidFill>
                <a:schemeClr val="accent1">
                  <a:lumMod val="50000"/>
                </a:schemeClr>
              </a:solidFill>
              <a:latin typeface="Source Sans Pro" panose="020B0604020202020204" pitchFamily="34" charset="0"/>
            </a:endParaRPr>
          </a:p>
        </p:txBody>
      </p:sp>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Tree>
    <p:extLst>
      <p:ext uri="{BB962C8B-B14F-4D97-AF65-F5344CB8AC3E}">
        <p14:creationId xmlns:p14="http://schemas.microsoft.com/office/powerpoint/2010/main" val="13117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75000"/>
                  </a:schemeClr>
                </a:solidFill>
                <a:latin typeface="Source Sans Pro" panose="020B0503030403020204" pitchFamily="34" charset="0"/>
                <a:ea typeface="Source Sans Pro" panose="020B0503030403020204" pitchFamily="34" charset="0"/>
              </a:rPr>
              <a:t>MAIN HTML TAGS</a:t>
            </a:r>
          </a:p>
        </p:txBody>
      </p:sp>
      <p:sp>
        <p:nvSpPr>
          <p:cNvPr id="8" name="TextBox 7">
            <a:extLst>
              <a:ext uri="{FF2B5EF4-FFF2-40B4-BE49-F238E27FC236}">
                <a16:creationId xmlns:a16="http://schemas.microsoft.com/office/drawing/2014/main" id="{0FA0F551-7629-491D-980C-F8889BFEE410}"/>
              </a:ext>
            </a:extLst>
          </p:cNvPr>
          <p:cNvSpPr txBox="1"/>
          <p:nvPr/>
        </p:nvSpPr>
        <p:spPr>
          <a:xfrm>
            <a:off x="1523999" y="1600200"/>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html</a:t>
            </a:r>
            <a:r>
              <a:rPr lang="en-GB" dirty="0">
                <a:solidFill>
                  <a:schemeClr val="accent1">
                    <a:lumMod val="75000"/>
                  </a:schemeClr>
                </a:solidFill>
                <a:latin typeface="Source Sans Pro" panose="020B0503030403020204" pitchFamily="34" charset="0"/>
                <a:ea typeface="Source Sans Pro" panose="020B0503030403020204" pitchFamily="34" charset="0"/>
              </a:rPr>
              <a:t>&gt; &lt;/</a:t>
            </a:r>
            <a:r>
              <a:rPr lang="en-GB" dirty="0">
                <a:solidFill>
                  <a:srgbClr val="00B0F0"/>
                </a:solidFill>
                <a:latin typeface="Source Sans Pro" panose="020B0503030403020204" pitchFamily="34" charset="0"/>
                <a:ea typeface="Source Sans Pro" panose="020B0503030403020204" pitchFamily="34" charset="0"/>
              </a:rPr>
              <a:t>html</a:t>
            </a:r>
            <a:r>
              <a:rPr lang="en-GB" dirty="0">
                <a:solidFill>
                  <a:schemeClr val="accent1">
                    <a:lumMod val="75000"/>
                  </a:schemeClr>
                </a:solidFill>
                <a:latin typeface="Source Sans Pro" panose="020B0503030403020204" pitchFamily="34" charset="0"/>
                <a:ea typeface="Source Sans Pro" panose="020B0503030403020204" pitchFamily="34" charset="0"/>
              </a:rPr>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9" name="Content Placeholder 4">
            <a:extLst>
              <a:ext uri="{FF2B5EF4-FFF2-40B4-BE49-F238E27FC236}">
                <a16:creationId xmlns:a16="http://schemas.microsoft.com/office/drawing/2014/main" id="{EB5A4FE5-9A2D-47EB-B00E-E4A2BE8704F1}"/>
              </a:ext>
            </a:extLst>
          </p:cNvPr>
          <p:cNvSpPr>
            <a:spLocks noGrp="1"/>
          </p:cNvSpPr>
          <p:nvPr/>
        </p:nvSpPr>
        <p:spPr>
          <a:xfrm>
            <a:off x="1523999" y="227838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Describes the start and end of the web page/document</a:t>
            </a:r>
          </a:p>
        </p:txBody>
      </p:sp>
      <p:sp>
        <p:nvSpPr>
          <p:cNvPr id="10" name="TextBox 9">
            <a:extLst>
              <a:ext uri="{FF2B5EF4-FFF2-40B4-BE49-F238E27FC236}">
                <a16:creationId xmlns:a16="http://schemas.microsoft.com/office/drawing/2014/main" id="{39F5FA97-1325-49B5-AB80-EF216540AD2F}"/>
              </a:ext>
            </a:extLst>
          </p:cNvPr>
          <p:cNvSpPr txBox="1"/>
          <p:nvPr/>
        </p:nvSpPr>
        <p:spPr>
          <a:xfrm>
            <a:off x="1523999" y="3059668"/>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head</a:t>
            </a:r>
            <a:r>
              <a:rPr lang="en-GB" dirty="0">
                <a:solidFill>
                  <a:schemeClr val="accent1">
                    <a:lumMod val="75000"/>
                  </a:schemeClr>
                </a:solidFill>
                <a:latin typeface="Source Sans Pro" panose="020B0503030403020204" pitchFamily="34" charset="0"/>
                <a:ea typeface="Source Sans Pro" panose="020B0503030403020204" pitchFamily="34" charset="0"/>
              </a:rPr>
              <a:t>&gt; &lt;/</a:t>
            </a:r>
            <a:r>
              <a:rPr lang="en-GB" dirty="0">
                <a:solidFill>
                  <a:srgbClr val="00B0F0"/>
                </a:solidFill>
                <a:latin typeface="Source Sans Pro" panose="020B0503030403020204" pitchFamily="34" charset="0"/>
                <a:ea typeface="Source Sans Pro" panose="020B0503030403020204" pitchFamily="34" charset="0"/>
              </a:rPr>
              <a:t>head</a:t>
            </a:r>
            <a:r>
              <a:rPr lang="en-GB" dirty="0">
                <a:solidFill>
                  <a:schemeClr val="accent1">
                    <a:lumMod val="75000"/>
                  </a:schemeClr>
                </a:solidFill>
                <a:latin typeface="Source Sans Pro" panose="020B0503030403020204" pitchFamily="34" charset="0"/>
                <a:ea typeface="Source Sans Pro" panose="020B0503030403020204" pitchFamily="34" charset="0"/>
              </a:rPr>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11" name="Content Placeholder 4">
            <a:extLst>
              <a:ext uri="{FF2B5EF4-FFF2-40B4-BE49-F238E27FC236}">
                <a16:creationId xmlns:a16="http://schemas.microsoft.com/office/drawing/2014/main" id="{2F2D1A2E-DDC9-4196-99CF-1ED40C0B3BB3}"/>
              </a:ext>
            </a:extLst>
          </p:cNvPr>
          <p:cNvSpPr>
            <a:spLocks noGrp="1"/>
          </p:cNvSpPr>
          <p:nvPr/>
        </p:nvSpPr>
        <p:spPr>
          <a:xfrm>
            <a:off x="1523998" y="3737848"/>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Describes the start and end of the metadata section of the document</a:t>
            </a:r>
          </a:p>
        </p:txBody>
      </p:sp>
      <p:sp>
        <p:nvSpPr>
          <p:cNvPr id="12" name="TextBox 11">
            <a:extLst>
              <a:ext uri="{FF2B5EF4-FFF2-40B4-BE49-F238E27FC236}">
                <a16:creationId xmlns:a16="http://schemas.microsoft.com/office/drawing/2014/main" id="{DEEE7752-6604-41B0-8AE7-0D1D3761C56D}"/>
              </a:ext>
            </a:extLst>
          </p:cNvPr>
          <p:cNvSpPr txBox="1"/>
          <p:nvPr/>
        </p:nvSpPr>
        <p:spPr>
          <a:xfrm>
            <a:off x="1523999" y="4519136"/>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body</a:t>
            </a:r>
            <a:r>
              <a:rPr lang="en-GB" dirty="0">
                <a:solidFill>
                  <a:schemeClr val="accent1">
                    <a:lumMod val="75000"/>
                  </a:schemeClr>
                </a:solidFill>
                <a:latin typeface="Source Sans Pro" panose="020B0503030403020204" pitchFamily="34" charset="0"/>
                <a:ea typeface="Source Sans Pro" panose="020B0503030403020204" pitchFamily="34" charset="0"/>
              </a:rPr>
              <a:t>&gt; &lt;/</a:t>
            </a:r>
            <a:r>
              <a:rPr lang="en-GB" dirty="0">
                <a:solidFill>
                  <a:srgbClr val="00B0F0"/>
                </a:solidFill>
                <a:latin typeface="Source Sans Pro" panose="020B0503030403020204" pitchFamily="34" charset="0"/>
                <a:ea typeface="Source Sans Pro" panose="020B0503030403020204" pitchFamily="34" charset="0"/>
              </a:rPr>
              <a:t>body</a:t>
            </a:r>
            <a:r>
              <a:rPr lang="en-GB" dirty="0">
                <a:solidFill>
                  <a:schemeClr val="accent1">
                    <a:lumMod val="75000"/>
                  </a:schemeClr>
                </a:solidFill>
                <a:latin typeface="Source Sans Pro" panose="020B0503030403020204" pitchFamily="34" charset="0"/>
                <a:ea typeface="Source Sans Pro" panose="020B0503030403020204" pitchFamily="34" charset="0"/>
              </a:rPr>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13" name="Content Placeholder 4">
            <a:extLst>
              <a:ext uri="{FF2B5EF4-FFF2-40B4-BE49-F238E27FC236}">
                <a16:creationId xmlns:a16="http://schemas.microsoft.com/office/drawing/2014/main" id="{6AE1E492-45F1-4406-B28B-BB4D8083AB78}"/>
              </a:ext>
            </a:extLst>
          </p:cNvPr>
          <p:cNvSpPr>
            <a:spLocks noGrp="1"/>
          </p:cNvSpPr>
          <p:nvPr/>
        </p:nvSpPr>
        <p:spPr>
          <a:xfrm>
            <a:off x="1523997" y="5197316"/>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Describes the start and end of the visible page content</a:t>
            </a:r>
          </a:p>
        </p:txBody>
      </p:sp>
    </p:spTree>
    <p:extLst>
      <p:ext uri="{BB962C8B-B14F-4D97-AF65-F5344CB8AC3E}">
        <p14:creationId xmlns:p14="http://schemas.microsoft.com/office/powerpoint/2010/main" val="390627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HTML PAGE/DOCUMENT STRUCTURE</a:t>
            </a:r>
          </a:p>
        </p:txBody>
      </p:sp>
      <p:sp>
        <p:nvSpPr>
          <p:cNvPr id="2" name="TextBox 1">
            <a:extLst>
              <a:ext uri="{FF2B5EF4-FFF2-40B4-BE49-F238E27FC236}">
                <a16:creationId xmlns:a16="http://schemas.microsoft.com/office/drawing/2014/main" id="{4AD4614E-2A77-49F8-95D8-6F55A7A947D9}"/>
              </a:ext>
            </a:extLst>
          </p:cNvPr>
          <p:cNvSpPr txBox="1"/>
          <p:nvPr/>
        </p:nvSpPr>
        <p:spPr>
          <a:xfrm>
            <a:off x="1524000" y="1600200"/>
            <a:ext cx="9577598" cy="230832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html</a:t>
            </a:r>
            <a:r>
              <a:rPr lang="en-GB" dirty="0">
                <a:solidFill>
                  <a:schemeClr val="accent1">
                    <a:lumMod val="75000"/>
                  </a:schemeClr>
                </a:solidFill>
                <a:latin typeface="Source Sans Pro" panose="020B0503030403020204" pitchFamily="34" charset="0"/>
                <a:ea typeface="Source Sans Pro" panose="020B0503030403020204" pitchFamily="34" charset="0"/>
              </a:rPr>
              <a:t>&gt;</a:t>
            </a:r>
          </a:p>
          <a:p>
            <a:pPr lvl="1"/>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head</a:t>
            </a:r>
            <a:r>
              <a:rPr lang="en-GB" dirty="0">
                <a:solidFill>
                  <a:schemeClr val="accent1">
                    <a:lumMod val="75000"/>
                  </a:schemeClr>
                </a:solidFill>
                <a:latin typeface="Source Sans Pro" panose="020B0503030403020204" pitchFamily="34" charset="0"/>
                <a:ea typeface="Source Sans Pro" panose="020B0503030403020204" pitchFamily="34" charset="0"/>
              </a:rPr>
              <a:t>&gt;</a:t>
            </a:r>
          </a:p>
          <a:p>
            <a:pPr lvl="2"/>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title</a:t>
            </a:r>
            <a:r>
              <a:rPr lang="en-GB" dirty="0">
                <a:solidFill>
                  <a:schemeClr val="accent1">
                    <a:lumMod val="75000"/>
                  </a:schemeClr>
                </a:solidFill>
                <a:latin typeface="Source Sans Pro" panose="020B0503030403020204" pitchFamily="34" charset="0"/>
                <a:ea typeface="Source Sans Pro" panose="020B0503030403020204" pitchFamily="34" charset="0"/>
              </a:rPr>
              <a:t>&gt;Simple HTML document example&lt;/</a:t>
            </a:r>
            <a:r>
              <a:rPr lang="en-GB" dirty="0">
                <a:solidFill>
                  <a:srgbClr val="00B0F0"/>
                </a:solidFill>
                <a:latin typeface="Source Sans Pro" panose="020B0503030403020204" pitchFamily="34" charset="0"/>
                <a:ea typeface="Source Sans Pro" panose="020B0503030403020204" pitchFamily="34" charset="0"/>
              </a:rPr>
              <a:t>title</a:t>
            </a:r>
            <a:r>
              <a:rPr lang="en-GB" dirty="0">
                <a:solidFill>
                  <a:schemeClr val="accent1">
                    <a:lumMod val="75000"/>
                  </a:schemeClr>
                </a:solidFill>
                <a:latin typeface="Source Sans Pro" panose="020B0503030403020204" pitchFamily="34" charset="0"/>
                <a:ea typeface="Source Sans Pro" panose="020B0503030403020204" pitchFamily="34" charset="0"/>
              </a:rPr>
              <a:t>&gt;</a:t>
            </a:r>
          </a:p>
          <a:p>
            <a:pPr lvl="1"/>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head</a:t>
            </a:r>
            <a:r>
              <a:rPr lang="en-GB" dirty="0">
                <a:solidFill>
                  <a:schemeClr val="accent1">
                    <a:lumMod val="75000"/>
                  </a:schemeClr>
                </a:solidFill>
                <a:latin typeface="Source Sans Pro" panose="020B0503030403020204" pitchFamily="34" charset="0"/>
                <a:ea typeface="Source Sans Pro" panose="020B0503030403020204" pitchFamily="34" charset="0"/>
              </a:rPr>
              <a:t>&gt;</a:t>
            </a:r>
          </a:p>
          <a:p>
            <a:pPr lvl="1"/>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body</a:t>
            </a:r>
            <a:r>
              <a:rPr lang="en-GB" dirty="0">
                <a:solidFill>
                  <a:schemeClr val="accent1">
                    <a:lumMod val="75000"/>
                  </a:schemeClr>
                </a:solidFill>
                <a:latin typeface="Source Sans Pro" panose="020B0503030403020204" pitchFamily="34" charset="0"/>
                <a:ea typeface="Source Sans Pro" panose="020B0503030403020204" pitchFamily="34" charset="0"/>
              </a:rPr>
              <a:t>&gt;</a:t>
            </a:r>
          </a:p>
          <a:p>
            <a:pPr lvl="2"/>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h1</a:t>
            </a:r>
            <a:r>
              <a:rPr lang="en-GB" dirty="0">
                <a:solidFill>
                  <a:schemeClr val="accent1">
                    <a:lumMod val="75000"/>
                  </a:schemeClr>
                </a:solidFill>
                <a:latin typeface="Source Sans Pro" panose="020B0503030403020204" pitchFamily="34" charset="0"/>
                <a:ea typeface="Source Sans Pro" panose="020B0503030403020204" pitchFamily="34" charset="0"/>
              </a:rPr>
              <a:t>&gt;Simple HTML document example&lt;/</a:t>
            </a:r>
            <a:r>
              <a:rPr lang="en-GB" dirty="0">
                <a:solidFill>
                  <a:srgbClr val="00B0F0"/>
                </a:solidFill>
                <a:latin typeface="Source Sans Pro" panose="020B0503030403020204" pitchFamily="34" charset="0"/>
                <a:ea typeface="Source Sans Pro" panose="020B0503030403020204" pitchFamily="34" charset="0"/>
              </a:rPr>
              <a:t>h1</a:t>
            </a:r>
            <a:r>
              <a:rPr lang="en-GB" dirty="0">
                <a:solidFill>
                  <a:schemeClr val="accent1">
                    <a:lumMod val="75000"/>
                  </a:schemeClr>
                </a:solidFill>
                <a:latin typeface="Source Sans Pro" panose="020B0503030403020204" pitchFamily="34" charset="0"/>
                <a:ea typeface="Source Sans Pro" panose="020B0503030403020204" pitchFamily="34" charset="0"/>
              </a:rPr>
              <a:t>&gt;</a:t>
            </a:r>
          </a:p>
          <a:p>
            <a:pPr lvl="1"/>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body</a:t>
            </a:r>
            <a:r>
              <a:rPr lang="en-GB" dirty="0">
                <a:solidFill>
                  <a:schemeClr val="accent1">
                    <a:lumMod val="75000"/>
                  </a:schemeClr>
                </a:solidFill>
                <a:latin typeface="Source Sans Pro" panose="020B0503030403020204" pitchFamily="34" charset="0"/>
                <a:ea typeface="Source Sans Pro" panose="020B0503030403020204" pitchFamily="34" charset="0"/>
              </a:rPr>
              <a:t>&gt;</a:t>
            </a:r>
          </a:p>
          <a:p>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en-GB" dirty="0">
                <a:solidFill>
                  <a:srgbClr val="00B0F0"/>
                </a:solidFill>
                <a:latin typeface="Source Sans Pro" panose="020B0503030403020204" pitchFamily="34" charset="0"/>
                <a:ea typeface="Source Sans Pro" panose="020B0503030403020204" pitchFamily="34" charset="0"/>
              </a:rPr>
              <a:t>html</a:t>
            </a:r>
            <a:r>
              <a:rPr lang="en-GB" dirty="0">
                <a:solidFill>
                  <a:schemeClr val="accent1">
                    <a:lumMod val="75000"/>
                  </a:schemeClr>
                </a:solidFill>
                <a:latin typeface="Source Sans Pro" panose="020B0503030403020204" pitchFamily="34" charset="0"/>
                <a:ea typeface="Source Sans Pro" panose="020B0503030403020204" pitchFamily="34" charset="0"/>
              </a:rPr>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1853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HTML VERSIONS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Time passes, people think of new ways to entertain themselves. So new versions of HTML have been created.</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How do we differentiate between the different versions?</a:t>
            </a:r>
          </a:p>
        </p:txBody>
      </p:sp>
    </p:spTree>
    <p:extLst>
      <p:ext uri="{BB962C8B-B14F-4D97-AF65-F5344CB8AC3E}">
        <p14:creationId xmlns:p14="http://schemas.microsoft.com/office/powerpoint/2010/main" val="3020390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75000"/>
                  </a:schemeClr>
                </a:solidFill>
                <a:latin typeface="Source Sans Pro" panose="020B0503030403020204" pitchFamily="34" charset="0"/>
                <a:ea typeface="Source Sans Pro" panose="020B0503030403020204" pitchFamily="34" charset="0"/>
              </a:rPr>
              <a:t>THE &lt;!DOCTYPE&gt; DECLARATION</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104121" cy="47683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There are many different documents on the web, and a browser can only display an HTML page 100% correctly if it knows the HTML type and version used.</a:t>
            </a:r>
          </a:p>
        </p:txBody>
      </p:sp>
    </p:spTree>
    <p:extLst>
      <p:ext uri="{BB962C8B-B14F-4D97-AF65-F5344CB8AC3E}">
        <p14:creationId xmlns:p14="http://schemas.microsoft.com/office/powerpoint/2010/main" val="212503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75000"/>
                  </a:schemeClr>
                </a:solidFill>
                <a:latin typeface="Source Sans Pro" panose="020B0503030403020204" pitchFamily="34" charset="0"/>
                <a:ea typeface="Source Sans Pro" panose="020B0503030403020204" pitchFamily="34" charset="0"/>
              </a:rPr>
              <a:t>COMMON DECLARATIONS – PAGE 1</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HTML 4.01 Strict</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64633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C00000"/>
                </a:solidFill>
                <a:latin typeface="Source Sans Pro" panose="020B0503030403020204" pitchFamily="34" charset="0"/>
                <a:ea typeface="Source Sans Pro" panose="020B0503030403020204" pitchFamily="34" charset="0"/>
              </a:rPr>
              <a:t>&lt;!DOCTYPE HTML PUBLIC "-//W3C//DTD HTML 4.01//EN" "http://www.w3.org/TR/html4/strict.dtd"&gt;</a:t>
            </a:r>
            <a:endParaRPr lang="bg-BG" dirty="0">
              <a:solidFill>
                <a:srgbClr val="C00000"/>
              </a:solidFill>
              <a:latin typeface="Source Sans Pro" panose="020B0503030403020204" pitchFamily="34" charset="0"/>
              <a:ea typeface="Source Sans Pro" panose="020B0503030403020204" pitchFamily="34" charset="0"/>
            </a:endParaRPr>
          </a:p>
        </p:txBody>
      </p:sp>
      <p:sp>
        <p:nvSpPr>
          <p:cNvPr id="10" name="Content Placeholder 4">
            <a:extLst>
              <a:ext uri="{FF2B5EF4-FFF2-40B4-BE49-F238E27FC236}">
                <a16:creationId xmlns:a16="http://schemas.microsoft.com/office/drawing/2014/main" id="{8322AB7C-0259-4938-936E-A14F98DB5D41}"/>
              </a:ext>
            </a:extLst>
          </p:cNvPr>
          <p:cNvSpPr>
            <a:spLocks noGrp="1"/>
          </p:cNvSpPr>
          <p:nvPr/>
        </p:nvSpPr>
        <p:spPr>
          <a:xfrm>
            <a:off x="1523999" y="310722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HTML 4.01 Transitional</a:t>
            </a:r>
          </a:p>
        </p:txBody>
      </p:sp>
      <p:sp>
        <p:nvSpPr>
          <p:cNvPr id="11" name="TextBox 10">
            <a:extLst>
              <a:ext uri="{FF2B5EF4-FFF2-40B4-BE49-F238E27FC236}">
                <a16:creationId xmlns:a16="http://schemas.microsoft.com/office/drawing/2014/main" id="{F0D2E5E4-B49F-4BB3-86E1-95213786F581}"/>
              </a:ext>
            </a:extLst>
          </p:cNvPr>
          <p:cNvSpPr txBox="1"/>
          <p:nvPr/>
        </p:nvSpPr>
        <p:spPr>
          <a:xfrm>
            <a:off x="1523999" y="3671100"/>
            <a:ext cx="9577598" cy="64633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C00000"/>
                </a:solidFill>
                <a:latin typeface="Source Sans Pro" panose="020B0503030403020204" pitchFamily="34" charset="0"/>
                <a:ea typeface="Source Sans Pro" panose="020B0503030403020204" pitchFamily="34" charset="0"/>
              </a:rPr>
              <a:t>&lt;!DOCTYPE HTML PUBLIC "-//W3C//DTD HTML 4.01 Transitional//EN"</a:t>
            </a:r>
          </a:p>
          <a:p>
            <a:r>
              <a:rPr lang="en-US" dirty="0">
                <a:solidFill>
                  <a:srgbClr val="C00000"/>
                </a:solidFill>
                <a:latin typeface="Source Sans Pro" panose="020B0503030403020204" pitchFamily="34" charset="0"/>
                <a:ea typeface="Source Sans Pro" panose="020B0503030403020204" pitchFamily="34" charset="0"/>
              </a:rPr>
              <a:t>"http://www.w3.org/TR/html4/loose.dtd"&gt;</a:t>
            </a:r>
            <a:endParaRPr lang="bg-BG" dirty="0">
              <a:solidFill>
                <a:srgbClr val="C00000"/>
              </a:solidFill>
              <a:latin typeface="Source Sans Pro" panose="020B0503030403020204" pitchFamily="34" charset="0"/>
              <a:ea typeface="Source Sans Pro" panose="020B0503030403020204" pitchFamily="34" charset="0"/>
            </a:endParaRPr>
          </a:p>
        </p:txBody>
      </p:sp>
      <p:sp>
        <p:nvSpPr>
          <p:cNvPr id="12" name="Content Placeholder 4">
            <a:extLst>
              <a:ext uri="{FF2B5EF4-FFF2-40B4-BE49-F238E27FC236}">
                <a16:creationId xmlns:a16="http://schemas.microsoft.com/office/drawing/2014/main" id="{1274AE31-DFB0-4F2A-A1E2-398C7879D83A}"/>
              </a:ext>
            </a:extLst>
          </p:cNvPr>
          <p:cNvSpPr>
            <a:spLocks noGrp="1"/>
          </p:cNvSpPr>
          <p:nvPr/>
        </p:nvSpPr>
        <p:spPr>
          <a:xfrm>
            <a:off x="1523999" y="461424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HTML 4.01 Frameset</a:t>
            </a:r>
          </a:p>
        </p:txBody>
      </p:sp>
      <p:sp>
        <p:nvSpPr>
          <p:cNvPr id="13" name="TextBox 12">
            <a:extLst>
              <a:ext uri="{FF2B5EF4-FFF2-40B4-BE49-F238E27FC236}">
                <a16:creationId xmlns:a16="http://schemas.microsoft.com/office/drawing/2014/main" id="{DF5C009D-825E-4B76-99C5-5CC9F465E711}"/>
              </a:ext>
            </a:extLst>
          </p:cNvPr>
          <p:cNvSpPr txBox="1"/>
          <p:nvPr/>
        </p:nvSpPr>
        <p:spPr>
          <a:xfrm>
            <a:off x="1523999" y="5178120"/>
            <a:ext cx="9577598" cy="64633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C00000"/>
                </a:solidFill>
                <a:latin typeface="Source Sans Pro" panose="020B0503030403020204" pitchFamily="34" charset="0"/>
                <a:ea typeface="Source Sans Pro" panose="020B0503030403020204" pitchFamily="34" charset="0"/>
              </a:rPr>
              <a:t>&lt;!DOCTYPE HTML PUBLIC "-//W3C//DTD HTML 4.01 Frameset//EN"</a:t>
            </a:r>
          </a:p>
          <a:p>
            <a:r>
              <a:rPr lang="en-US" dirty="0">
                <a:solidFill>
                  <a:srgbClr val="C00000"/>
                </a:solidFill>
                <a:latin typeface="Source Sans Pro" panose="020B0503030403020204" pitchFamily="34" charset="0"/>
                <a:ea typeface="Source Sans Pro" panose="020B0503030403020204" pitchFamily="34" charset="0"/>
              </a:rPr>
              <a:t>"http://www.w3.org/TR/html4/frameset.dtd"&gt;</a:t>
            </a:r>
            <a:endParaRPr lang="bg-BG" dirty="0">
              <a:solidFill>
                <a:srgbClr val="C0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2995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75000"/>
                  </a:schemeClr>
                </a:solidFill>
                <a:latin typeface="Source Sans Pro" panose="020B0503030403020204" pitchFamily="34" charset="0"/>
                <a:ea typeface="Source Sans Pro" panose="020B0503030403020204" pitchFamily="34" charset="0"/>
              </a:rPr>
              <a:t>COMMON DECLARATIONS – PAGE 2</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XHTML 1.0 Strict</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64633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C00000"/>
                </a:solidFill>
                <a:latin typeface="Source Sans Pro" panose="020B0503030403020204" pitchFamily="34" charset="0"/>
                <a:ea typeface="Source Sans Pro" panose="020B0503030403020204" pitchFamily="34" charset="0"/>
              </a:rPr>
              <a:t>&lt;!DOCTYPE html PUBLIC "-//W3C//DTD XHTML 1.0 Strict//EN"</a:t>
            </a:r>
          </a:p>
          <a:p>
            <a:r>
              <a:rPr lang="en-US" dirty="0">
                <a:solidFill>
                  <a:srgbClr val="C00000"/>
                </a:solidFill>
                <a:latin typeface="Source Sans Pro" panose="020B0503030403020204" pitchFamily="34" charset="0"/>
                <a:ea typeface="Source Sans Pro" panose="020B0503030403020204" pitchFamily="34" charset="0"/>
              </a:rPr>
              <a:t>"http://www.w3.org/TR/xhtml1/DTD/xhtml1-strict.dtd"&gt;</a:t>
            </a:r>
            <a:endParaRPr lang="bg-BG" dirty="0">
              <a:solidFill>
                <a:srgbClr val="C00000"/>
              </a:solidFill>
              <a:latin typeface="Source Sans Pro" panose="020B0503030403020204" pitchFamily="34" charset="0"/>
              <a:ea typeface="Source Sans Pro" panose="020B0503030403020204" pitchFamily="34" charset="0"/>
            </a:endParaRPr>
          </a:p>
        </p:txBody>
      </p:sp>
      <p:sp>
        <p:nvSpPr>
          <p:cNvPr id="10" name="Content Placeholder 4">
            <a:extLst>
              <a:ext uri="{FF2B5EF4-FFF2-40B4-BE49-F238E27FC236}">
                <a16:creationId xmlns:a16="http://schemas.microsoft.com/office/drawing/2014/main" id="{8322AB7C-0259-4938-936E-A14F98DB5D41}"/>
              </a:ext>
            </a:extLst>
          </p:cNvPr>
          <p:cNvSpPr>
            <a:spLocks noGrp="1"/>
          </p:cNvSpPr>
          <p:nvPr/>
        </p:nvSpPr>
        <p:spPr>
          <a:xfrm>
            <a:off x="1523999" y="310722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XHTML 1.0 Transitional</a:t>
            </a:r>
          </a:p>
        </p:txBody>
      </p:sp>
      <p:sp>
        <p:nvSpPr>
          <p:cNvPr id="11" name="TextBox 10">
            <a:extLst>
              <a:ext uri="{FF2B5EF4-FFF2-40B4-BE49-F238E27FC236}">
                <a16:creationId xmlns:a16="http://schemas.microsoft.com/office/drawing/2014/main" id="{F0D2E5E4-B49F-4BB3-86E1-95213786F581}"/>
              </a:ext>
            </a:extLst>
          </p:cNvPr>
          <p:cNvSpPr txBox="1"/>
          <p:nvPr/>
        </p:nvSpPr>
        <p:spPr>
          <a:xfrm>
            <a:off x="1523999" y="3671100"/>
            <a:ext cx="9577598" cy="64633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C00000"/>
                </a:solidFill>
                <a:latin typeface="Source Sans Pro" panose="020B0503030403020204" pitchFamily="34" charset="0"/>
                <a:ea typeface="Source Sans Pro" panose="020B0503030403020204" pitchFamily="34" charset="0"/>
              </a:rPr>
              <a:t>&lt;!DOCTYPE html PUBLIC "-//W3C//DTD XHTML 1.0 Transitional//EN"</a:t>
            </a:r>
          </a:p>
          <a:p>
            <a:r>
              <a:rPr lang="en-US" dirty="0">
                <a:solidFill>
                  <a:srgbClr val="C00000"/>
                </a:solidFill>
                <a:latin typeface="Source Sans Pro" panose="020B0503030403020204" pitchFamily="34" charset="0"/>
                <a:ea typeface="Source Sans Pro" panose="020B0503030403020204" pitchFamily="34" charset="0"/>
              </a:rPr>
              <a:t>"http://www.w3.org/TR/xhtml1/DTD/xhtml1-transitional.dtd"&gt;</a:t>
            </a:r>
            <a:endParaRPr lang="bg-BG" dirty="0">
              <a:solidFill>
                <a:srgbClr val="C00000"/>
              </a:solidFill>
              <a:latin typeface="Source Sans Pro" panose="020B0503030403020204" pitchFamily="34" charset="0"/>
              <a:ea typeface="Source Sans Pro" panose="020B0503030403020204" pitchFamily="34" charset="0"/>
            </a:endParaRPr>
          </a:p>
        </p:txBody>
      </p:sp>
      <p:sp>
        <p:nvSpPr>
          <p:cNvPr id="12" name="Content Placeholder 4">
            <a:extLst>
              <a:ext uri="{FF2B5EF4-FFF2-40B4-BE49-F238E27FC236}">
                <a16:creationId xmlns:a16="http://schemas.microsoft.com/office/drawing/2014/main" id="{1274AE31-DFB0-4F2A-A1E2-398C7879D83A}"/>
              </a:ext>
            </a:extLst>
          </p:cNvPr>
          <p:cNvSpPr>
            <a:spLocks noGrp="1"/>
          </p:cNvSpPr>
          <p:nvPr/>
        </p:nvSpPr>
        <p:spPr>
          <a:xfrm>
            <a:off x="1523999" y="461424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XHTML 1.1</a:t>
            </a:r>
          </a:p>
        </p:txBody>
      </p:sp>
      <p:sp>
        <p:nvSpPr>
          <p:cNvPr id="13" name="TextBox 12">
            <a:extLst>
              <a:ext uri="{FF2B5EF4-FFF2-40B4-BE49-F238E27FC236}">
                <a16:creationId xmlns:a16="http://schemas.microsoft.com/office/drawing/2014/main" id="{DF5C009D-825E-4B76-99C5-5CC9F465E711}"/>
              </a:ext>
            </a:extLst>
          </p:cNvPr>
          <p:cNvSpPr txBox="1"/>
          <p:nvPr/>
        </p:nvSpPr>
        <p:spPr>
          <a:xfrm>
            <a:off x="1523999" y="5178120"/>
            <a:ext cx="9577598" cy="64633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C00000"/>
                </a:solidFill>
                <a:latin typeface="Source Sans Pro" panose="020B0503030403020204" pitchFamily="34" charset="0"/>
                <a:ea typeface="Source Sans Pro" panose="020B0503030403020204" pitchFamily="34" charset="0"/>
              </a:rPr>
              <a:t>&lt;!DOCTYPE html PUBLIC "-//W3C//DTD XHTML 1.1//EN"</a:t>
            </a:r>
          </a:p>
          <a:p>
            <a:r>
              <a:rPr lang="en-US" dirty="0">
                <a:solidFill>
                  <a:srgbClr val="C00000"/>
                </a:solidFill>
                <a:latin typeface="Source Sans Pro" panose="020B0503030403020204" pitchFamily="34" charset="0"/>
                <a:ea typeface="Source Sans Pro" panose="020B0503030403020204" pitchFamily="34" charset="0"/>
              </a:rPr>
              <a:t>"http://www.w3.org/TR/xhtml11/DTD/xhtml11.dtd"&gt;</a:t>
            </a:r>
            <a:endParaRPr lang="bg-BG" dirty="0">
              <a:solidFill>
                <a:srgbClr val="C0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3838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75000"/>
                  </a:schemeClr>
                </a:solidFill>
                <a:latin typeface="Source Sans Pro" panose="020B0503030403020204" pitchFamily="34" charset="0"/>
                <a:ea typeface="Source Sans Pro" panose="020B0503030403020204" pitchFamily="34" charset="0"/>
              </a:rPr>
              <a:t>COMMON DECLARATIONS – PAGE 3</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HTML5</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C00000"/>
                </a:solidFill>
                <a:latin typeface="Source Sans Pro" panose="020B0503030403020204" pitchFamily="34" charset="0"/>
                <a:ea typeface="Source Sans Pro" panose="020B0503030403020204" pitchFamily="34" charset="0"/>
              </a:rPr>
              <a:t>&lt;!DOCTYPE html&gt;</a:t>
            </a:r>
            <a:endParaRPr lang="bg-BG" dirty="0">
              <a:solidFill>
                <a:srgbClr val="C00000"/>
              </a:solidFill>
              <a:latin typeface="Source Sans Pro" panose="020B0503030403020204" pitchFamily="34" charset="0"/>
              <a:ea typeface="Source Sans Pro" panose="020B0503030403020204" pitchFamily="34" charset="0"/>
            </a:endParaRPr>
          </a:p>
        </p:txBody>
      </p:sp>
      <p:sp>
        <p:nvSpPr>
          <p:cNvPr id="14" name="Content Placeholder 4">
            <a:extLst>
              <a:ext uri="{FF2B5EF4-FFF2-40B4-BE49-F238E27FC236}">
                <a16:creationId xmlns:a16="http://schemas.microsoft.com/office/drawing/2014/main" id="{9AB21E32-FEA4-40E2-800B-073056334340}"/>
              </a:ext>
            </a:extLst>
          </p:cNvPr>
          <p:cNvSpPr>
            <a:spLocks noGrp="1"/>
          </p:cNvSpPr>
          <p:nvPr/>
        </p:nvSpPr>
        <p:spPr>
          <a:xfrm>
            <a:off x="1523998" y="2787634"/>
            <a:ext cx="10474411" cy="3580946"/>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Finally!!!</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Something we can all remember.</a:t>
            </a:r>
          </a:p>
        </p:txBody>
      </p:sp>
    </p:spTree>
    <p:extLst>
      <p:ext uri="{BB962C8B-B14F-4D97-AF65-F5344CB8AC3E}">
        <p14:creationId xmlns:p14="http://schemas.microsoft.com/office/powerpoint/2010/main" val="117192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75000"/>
                  </a:schemeClr>
                </a:solidFill>
                <a:latin typeface="Source Sans Pro" panose="020B0503030403020204" pitchFamily="34" charset="0"/>
                <a:ea typeface="Source Sans Pro" panose="020B0503030403020204" pitchFamily="34" charset="0"/>
              </a:rPr>
              <a:t>NOW, LETS UPDATE OUR HTML DOCUMENT</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1600200"/>
            <a:ext cx="9577598" cy="286232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C00000"/>
                </a:solidFill>
                <a:latin typeface="Source Sans Pro" panose="020B0503030403020204" pitchFamily="34" charset="0"/>
                <a:ea typeface="Source Sans Pro" panose="020B0503030403020204" pitchFamily="34" charset="0"/>
              </a:rPr>
              <a:t>&lt;!DOCTYPE html&gt;</a:t>
            </a: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html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1"/>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head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2"/>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title</a:t>
            </a:r>
            <a:r>
              <a:rPr lang="en-US" dirty="0">
                <a:solidFill>
                  <a:srgbClr val="808080"/>
                </a:solidFill>
                <a:latin typeface="Consolas" panose="020B0609020204030204" pitchFamily="49" charset="0"/>
              </a:rPr>
              <a:t>&gt;</a:t>
            </a:r>
            <a:r>
              <a:rPr lang="en-US" dirty="0">
                <a:solidFill>
                  <a:schemeClr val="accent1">
                    <a:lumMod val="50000"/>
                  </a:schemeClr>
                </a:solidFill>
                <a:latin typeface="Consolas" panose="020B0609020204030204" pitchFamily="49" charset="0"/>
              </a:rPr>
              <a:t>Simple HTML document example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title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1"/>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head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1"/>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2"/>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chemeClr val="accent1">
                    <a:lumMod val="50000"/>
                  </a:schemeClr>
                </a:solidFill>
                <a:latin typeface="Consolas" panose="020B0609020204030204" pitchFamily="49" charset="0"/>
              </a:rPr>
              <a:t>Simple HTML document example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2"/>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r>
              <a:rPr lang="en-US" dirty="0">
                <a:solidFill>
                  <a:schemeClr val="accent1">
                    <a:lumMod val="50000"/>
                  </a:schemeClr>
                </a:solidFill>
                <a:latin typeface="Consolas" panose="020B0609020204030204" pitchFamily="49" charset="0"/>
              </a:rPr>
              <a:t>Something very cool goes here...</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p</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pPr lvl="1"/>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html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58751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QUICK OVERVIEW OF THE MOST USED TAGS</a:t>
            </a:r>
          </a:p>
        </p:txBody>
      </p:sp>
      <p:sp>
        <p:nvSpPr>
          <p:cNvPr id="9" name="Content Placeholder 4">
            <a:extLst>
              <a:ext uri="{FF2B5EF4-FFF2-40B4-BE49-F238E27FC236}">
                <a16:creationId xmlns:a16="http://schemas.microsoft.com/office/drawing/2014/main" id="{EB5A4FE5-9A2D-47EB-B00E-E4A2BE8704F1}"/>
              </a:ext>
            </a:extLst>
          </p:cNvPr>
          <p:cNvSpPr>
            <a:spLocks noGrp="1"/>
          </p:cNvSpPr>
          <p:nvPr/>
        </p:nvSpPr>
        <p:spPr>
          <a:xfrm>
            <a:off x="1523996" y="1655734"/>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HEADINGS</a:t>
            </a:r>
          </a:p>
        </p:txBody>
      </p:sp>
      <p:sp>
        <p:nvSpPr>
          <p:cNvPr id="10" name="TextBox 9">
            <a:extLst>
              <a:ext uri="{FF2B5EF4-FFF2-40B4-BE49-F238E27FC236}">
                <a16:creationId xmlns:a16="http://schemas.microsoft.com/office/drawing/2014/main" id="{39F5FA97-1325-49B5-AB80-EF216540AD2F}"/>
              </a:ext>
            </a:extLst>
          </p:cNvPr>
          <p:cNvSpPr txBox="1"/>
          <p:nvPr/>
        </p:nvSpPr>
        <p:spPr>
          <a:xfrm>
            <a:off x="1523999" y="2189508"/>
            <a:ext cx="9577598" cy="1754326"/>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h1</a:t>
            </a:r>
            <a:r>
              <a:rPr lang="en-US" dirty="0"/>
              <a:t>&gt;This is a heading&lt;/</a:t>
            </a:r>
            <a:r>
              <a:rPr lang="en-US" dirty="0">
                <a:solidFill>
                  <a:srgbClr val="00B0F0"/>
                </a:solidFill>
              </a:rPr>
              <a:t>h1</a:t>
            </a:r>
            <a:r>
              <a:rPr lang="en-US" dirty="0"/>
              <a:t>&gt;</a:t>
            </a:r>
          </a:p>
          <a:p>
            <a:r>
              <a:rPr lang="en-US" dirty="0"/>
              <a:t>&lt;</a:t>
            </a:r>
            <a:r>
              <a:rPr lang="en-US" dirty="0">
                <a:solidFill>
                  <a:srgbClr val="00B0F0"/>
                </a:solidFill>
              </a:rPr>
              <a:t>h2</a:t>
            </a:r>
            <a:r>
              <a:rPr lang="en-US" dirty="0"/>
              <a:t>&gt;This is a heading&lt;/</a:t>
            </a:r>
            <a:r>
              <a:rPr lang="en-US" dirty="0">
                <a:solidFill>
                  <a:srgbClr val="00B0F0"/>
                </a:solidFill>
              </a:rPr>
              <a:t>h2</a:t>
            </a:r>
            <a:r>
              <a:rPr lang="en-US" dirty="0"/>
              <a:t>&gt; </a:t>
            </a:r>
          </a:p>
          <a:p>
            <a:r>
              <a:rPr lang="en-US" dirty="0"/>
              <a:t>&lt;</a:t>
            </a:r>
            <a:r>
              <a:rPr lang="en-US" dirty="0">
                <a:solidFill>
                  <a:srgbClr val="00B0F0"/>
                </a:solidFill>
              </a:rPr>
              <a:t>h3</a:t>
            </a:r>
            <a:r>
              <a:rPr lang="en-US" dirty="0"/>
              <a:t>&gt;This is a heading&lt;/</a:t>
            </a:r>
            <a:r>
              <a:rPr lang="en-US" dirty="0">
                <a:solidFill>
                  <a:srgbClr val="00B0F0"/>
                </a:solidFill>
              </a:rPr>
              <a:t>h3</a:t>
            </a:r>
            <a:r>
              <a:rPr lang="en-US" dirty="0"/>
              <a:t>&gt;</a:t>
            </a:r>
          </a:p>
          <a:p>
            <a:r>
              <a:rPr lang="en-US" dirty="0"/>
              <a:t>&lt;</a:t>
            </a:r>
            <a:r>
              <a:rPr lang="en-US" dirty="0">
                <a:solidFill>
                  <a:srgbClr val="00B0F0"/>
                </a:solidFill>
              </a:rPr>
              <a:t>h4</a:t>
            </a:r>
            <a:r>
              <a:rPr lang="en-US" dirty="0"/>
              <a:t>&gt;This is a heading&lt;/</a:t>
            </a:r>
            <a:r>
              <a:rPr lang="en-US" dirty="0">
                <a:solidFill>
                  <a:srgbClr val="00B0F0"/>
                </a:solidFill>
              </a:rPr>
              <a:t>h4</a:t>
            </a:r>
            <a:r>
              <a:rPr lang="en-US" dirty="0"/>
              <a:t>&gt;</a:t>
            </a:r>
          </a:p>
          <a:p>
            <a:r>
              <a:rPr lang="en-US" dirty="0"/>
              <a:t>&lt;</a:t>
            </a:r>
            <a:r>
              <a:rPr lang="en-US" dirty="0">
                <a:solidFill>
                  <a:srgbClr val="00B0F0"/>
                </a:solidFill>
              </a:rPr>
              <a:t>h5</a:t>
            </a:r>
            <a:r>
              <a:rPr lang="en-US" dirty="0"/>
              <a:t>&gt;This is a heading&lt;/</a:t>
            </a:r>
            <a:r>
              <a:rPr lang="en-US" dirty="0">
                <a:solidFill>
                  <a:srgbClr val="00B0F0"/>
                </a:solidFill>
              </a:rPr>
              <a:t>h5</a:t>
            </a:r>
            <a:r>
              <a:rPr lang="en-US" dirty="0"/>
              <a:t>&gt; </a:t>
            </a:r>
          </a:p>
          <a:p>
            <a:r>
              <a:rPr lang="en-US" dirty="0"/>
              <a:t>&lt;</a:t>
            </a:r>
            <a:r>
              <a:rPr lang="en-US" dirty="0">
                <a:solidFill>
                  <a:srgbClr val="00B0F0"/>
                </a:solidFill>
              </a:rPr>
              <a:t>h6</a:t>
            </a:r>
            <a:r>
              <a:rPr lang="en-US" dirty="0"/>
              <a:t>&gt;This is a heading&lt;/</a:t>
            </a:r>
            <a:r>
              <a:rPr lang="en-US" dirty="0">
                <a:solidFill>
                  <a:srgbClr val="00B0F0"/>
                </a:solidFill>
              </a:rPr>
              <a:t>h6</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14" name="Content Placeholder 4">
            <a:extLst>
              <a:ext uri="{FF2B5EF4-FFF2-40B4-BE49-F238E27FC236}">
                <a16:creationId xmlns:a16="http://schemas.microsoft.com/office/drawing/2014/main" id="{A309B020-186B-4DA3-BF19-F9ADB440FEFD}"/>
              </a:ext>
            </a:extLst>
          </p:cNvPr>
          <p:cNvSpPr>
            <a:spLocks noGrp="1"/>
          </p:cNvSpPr>
          <p:nvPr/>
        </p:nvSpPr>
        <p:spPr>
          <a:xfrm>
            <a:off x="1523996" y="4257387"/>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b="1"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PARAGRAPHS</a:t>
            </a:r>
          </a:p>
        </p:txBody>
      </p:sp>
      <p:sp>
        <p:nvSpPr>
          <p:cNvPr id="15" name="TextBox 14">
            <a:extLst>
              <a:ext uri="{FF2B5EF4-FFF2-40B4-BE49-F238E27FC236}">
                <a16:creationId xmlns:a16="http://schemas.microsoft.com/office/drawing/2014/main" id="{4953EBE8-AA1C-40FE-935C-76F5D574DE6F}"/>
              </a:ext>
            </a:extLst>
          </p:cNvPr>
          <p:cNvSpPr txBox="1"/>
          <p:nvPr/>
        </p:nvSpPr>
        <p:spPr>
          <a:xfrm>
            <a:off x="1523999" y="4791161"/>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p</a:t>
            </a:r>
            <a:r>
              <a:rPr lang="en-US" dirty="0"/>
              <a:t>&gt;Something smart&lt;/</a:t>
            </a:r>
            <a:r>
              <a:rPr lang="en-US" dirty="0">
                <a:solidFill>
                  <a:srgbClr val="00B0F0"/>
                </a:solidFill>
              </a:rPr>
              <a:t>p</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7743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QUICK OVERVIEW OF THE MOST USED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TEXT FORMATTING</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64633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strong</a:t>
            </a:r>
            <a:r>
              <a:rPr lang="en-US" dirty="0"/>
              <a:t>&gt;&lt;/</a:t>
            </a:r>
            <a:r>
              <a:rPr lang="en-US" dirty="0">
                <a:solidFill>
                  <a:srgbClr val="00B0F0"/>
                </a:solidFill>
              </a:rPr>
              <a:t>strong</a:t>
            </a:r>
            <a:r>
              <a:rPr lang="en-US" dirty="0"/>
              <a:t>&gt; </a:t>
            </a:r>
          </a:p>
          <a:p>
            <a:r>
              <a:rPr lang="en-US" dirty="0"/>
              <a:t>&lt;</a:t>
            </a:r>
            <a:r>
              <a:rPr lang="en-US" dirty="0">
                <a:solidFill>
                  <a:srgbClr val="00B0F0"/>
                </a:solidFill>
              </a:rPr>
              <a:t>em</a:t>
            </a:r>
            <a:r>
              <a:rPr lang="en-US" dirty="0"/>
              <a:t>&gt;&lt;/</a:t>
            </a:r>
            <a:r>
              <a:rPr lang="en-US" dirty="0">
                <a:solidFill>
                  <a:srgbClr val="00B0F0"/>
                </a:solidFill>
              </a:rPr>
              <a:t>em</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1000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INTRODUCTION TO HTML</a:t>
            </a:r>
            <a:endParaRPr lang="bg-BG" dirty="0">
              <a:solidFill>
                <a:schemeClr val="accent1">
                  <a:lumMod val="50000"/>
                </a:schemeClr>
              </a:solidFill>
              <a:latin typeface="Source Sans Pro" panose="020B0604020202020204" pitchFamily="34" charset="0"/>
            </a:endParaRPr>
          </a:p>
        </p:txBody>
      </p:sp>
    </p:spTree>
    <p:extLst>
      <p:ext uri="{BB962C8B-B14F-4D97-AF65-F5344CB8AC3E}">
        <p14:creationId xmlns:p14="http://schemas.microsoft.com/office/powerpoint/2010/main" val="218344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QUICK OVERVIEW OF THE MOST USED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LINKS</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a</a:t>
            </a:r>
            <a:r>
              <a:rPr lang="en-US" dirty="0"/>
              <a:t> </a:t>
            </a:r>
            <a:r>
              <a:rPr lang="en-US" dirty="0">
                <a:solidFill>
                  <a:schemeClr val="accent2">
                    <a:lumMod val="75000"/>
                  </a:schemeClr>
                </a:solidFill>
              </a:rPr>
              <a:t>href</a:t>
            </a:r>
            <a:r>
              <a:rPr lang="en-US" dirty="0"/>
              <a:t>="</a:t>
            </a:r>
            <a:r>
              <a:rPr lang="en-US" dirty="0">
                <a:solidFill>
                  <a:schemeClr val="accent6">
                    <a:lumMod val="75000"/>
                  </a:schemeClr>
                </a:solidFill>
              </a:rPr>
              <a:t>http://initlab.org</a:t>
            </a:r>
            <a:r>
              <a:rPr lang="en-US" dirty="0"/>
              <a:t>"&gt;</a:t>
            </a:r>
            <a:r>
              <a:rPr lang="en-US" dirty="0">
                <a:solidFill>
                  <a:schemeClr val="accent1">
                    <a:lumMod val="50000"/>
                  </a:schemeClr>
                </a:solidFill>
              </a:rPr>
              <a:t>init Lab</a:t>
            </a:r>
            <a:r>
              <a:rPr lang="en-US" dirty="0"/>
              <a:t>&lt;/</a:t>
            </a:r>
            <a:r>
              <a:rPr lang="en-US" dirty="0">
                <a:solidFill>
                  <a:srgbClr val="00B0F0"/>
                </a:solidFill>
              </a:rPr>
              <a:t>a</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9" name="Content Placeholder 4">
            <a:extLst>
              <a:ext uri="{FF2B5EF4-FFF2-40B4-BE49-F238E27FC236}">
                <a16:creationId xmlns:a16="http://schemas.microsoft.com/office/drawing/2014/main" id="{B2C6F261-918C-49B7-97C7-D03131CE0859}"/>
              </a:ext>
            </a:extLst>
          </p:cNvPr>
          <p:cNvSpPr>
            <a:spLocks noGrp="1"/>
          </p:cNvSpPr>
          <p:nvPr/>
        </p:nvSpPr>
        <p:spPr>
          <a:xfrm>
            <a:off x="1523999" y="2766514"/>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IMAGES</a:t>
            </a:r>
          </a:p>
        </p:txBody>
      </p:sp>
      <p:sp>
        <p:nvSpPr>
          <p:cNvPr id="10" name="TextBox 9">
            <a:extLst>
              <a:ext uri="{FF2B5EF4-FFF2-40B4-BE49-F238E27FC236}">
                <a16:creationId xmlns:a16="http://schemas.microsoft.com/office/drawing/2014/main" id="{EC1494CB-046D-4CB6-9AD1-94DE6919B4A1}"/>
              </a:ext>
            </a:extLst>
          </p:cNvPr>
          <p:cNvSpPr txBox="1"/>
          <p:nvPr/>
        </p:nvSpPr>
        <p:spPr>
          <a:xfrm>
            <a:off x="1523999" y="3330394"/>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img</a:t>
            </a:r>
            <a:r>
              <a:rPr lang="en-US" dirty="0"/>
              <a:t> </a:t>
            </a:r>
            <a:r>
              <a:rPr lang="en-US" dirty="0">
                <a:solidFill>
                  <a:schemeClr val="accent2">
                    <a:lumMod val="75000"/>
                  </a:schemeClr>
                </a:solidFill>
              </a:rPr>
              <a:t>src</a:t>
            </a:r>
            <a:r>
              <a:rPr lang="en-US" dirty="0"/>
              <a:t>="</a:t>
            </a:r>
            <a:r>
              <a:rPr lang="en-US" dirty="0">
                <a:solidFill>
                  <a:schemeClr val="accent6">
                    <a:lumMod val="75000"/>
                  </a:schemeClr>
                </a:solidFill>
              </a:rPr>
              <a:t>/images/icons/terminal.png</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11" name="AutoShape 7">
            <a:extLst>
              <a:ext uri="{FF2B5EF4-FFF2-40B4-BE49-F238E27FC236}">
                <a16:creationId xmlns:a16="http://schemas.microsoft.com/office/drawing/2014/main" id="{2097F5AE-88C1-4A37-8D2D-8717FE9D6A8F}"/>
              </a:ext>
            </a:extLst>
          </p:cNvPr>
          <p:cNvSpPr>
            <a:spLocks noChangeArrowheads="1"/>
          </p:cNvSpPr>
          <p:nvPr/>
        </p:nvSpPr>
        <p:spPr bwMode="auto">
          <a:xfrm>
            <a:off x="3895272" y="4419600"/>
            <a:ext cx="3124200" cy="838200"/>
          </a:xfrm>
          <a:prstGeom prst="wedgeRoundRectCallout">
            <a:avLst>
              <a:gd name="adj1" fmla="val -100044"/>
              <a:gd name="adj2" fmla="val -147703"/>
              <a:gd name="adj3" fmla="val 16667"/>
            </a:avLst>
          </a:prstGeom>
          <a:solidFill>
            <a:schemeClr val="accent1">
              <a:lumMod val="20000"/>
              <a:lumOff val="80000"/>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eaLnBrk="0" hangingPunct="0">
              <a:lnSpc>
                <a:spcPts val="3000"/>
              </a:lnSpc>
              <a:buClr>
                <a:schemeClr val="accent5">
                  <a:lumMod val="40000"/>
                  <a:lumOff val="60000"/>
                </a:schemeClr>
              </a:buClr>
              <a:buSzPct val="70000"/>
            </a:pPr>
            <a:r>
              <a:rPr lang="en-US" sz="2600" noProof="1">
                <a:solidFill>
                  <a:schemeClr val="accent1">
                    <a:lumMod val="50000"/>
                  </a:schemeClr>
                </a:solidFill>
                <a:effectLst>
                  <a:outerShdw blurRad="38100" dist="38100" dir="2700000" algn="tl">
                    <a:srgbClr val="000000">
                      <a:alpha val="43137"/>
                    </a:srgbClr>
                  </a:outerShdw>
                </a:effectLst>
                <a:cs typeface="Consolas" pitchFamily="49" charset="0"/>
              </a:rPr>
              <a:t>Attribute</a:t>
            </a:r>
          </a:p>
        </p:txBody>
      </p:sp>
    </p:spTree>
    <p:extLst>
      <p:ext uri="{BB962C8B-B14F-4D97-AF65-F5344CB8AC3E}">
        <p14:creationId xmlns:p14="http://schemas.microsoft.com/office/powerpoint/2010/main" val="151828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QUICK OVERVIEW OF THE MOST USED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QUOTES</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cite</a:t>
            </a:r>
            <a:r>
              <a:rPr lang="en-US" dirty="0"/>
              <a:t>&gt;&lt;/</a:t>
            </a:r>
            <a:r>
              <a:rPr lang="en-US" dirty="0">
                <a:solidFill>
                  <a:srgbClr val="00B0F0"/>
                </a:solidFill>
              </a:rPr>
              <a:t>cite</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9" name="Content Placeholder 4">
            <a:extLst>
              <a:ext uri="{FF2B5EF4-FFF2-40B4-BE49-F238E27FC236}">
                <a16:creationId xmlns:a16="http://schemas.microsoft.com/office/drawing/2014/main" id="{B2C6F261-918C-49B7-97C7-D03131CE0859}"/>
              </a:ext>
            </a:extLst>
          </p:cNvPr>
          <p:cNvSpPr>
            <a:spLocks noGrp="1"/>
          </p:cNvSpPr>
          <p:nvPr/>
        </p:nvSpPr>
        <p:spPr>
          <a:xfrm>
            <a:off x="1523999" y="2766514"/>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MULTIPLE PARAGRAPH QUOTES</a:t>
            </a:r>
          </a:p>
        </p:txBody>
      </p:sp>
      <p:sp>
        <p:nvSpPr>
          <p:cNvPr id="10" name="TextBox 9">
            <a:extLst>
              <a:ext uri="{FF2B5EF4-FFF2-40B4-BE49-F238E27FC236}">
                <a16:creationId xmlns:a16="http://schemas.microsoft.com/office/drawing/2014/main" id="{EC1494CB-046D-4CB6-9AD1-94DE6919B4A1}"/>
              </a:ext>
            </a:extLst>
          </p:cNvPr>
          <p:cNvSpPr txBox="1"/>
          <p:nvPr/>
        </p:nvSpPr>
        <p:spPr>
          <a:xfrm>
            <a:off x="1523999" y="3330394"/>
            <a:ext cx="9577598" cy="92333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blockquote</a:t>
            </a:r>
            <a:r>
              <a:rPr lang="en-US" dirty="0"/>
              <a:t>&gt;</a:t>
            </a:r>
          </a:p>
          <a:p>
            <a:pPr lvl="1"/>
            <a:r>
              <a:rPr lang="en-US" dirty="0"/>
              <a:t>&lt;</a:t>
            </a:r>
            <a:r>
              <a:rPr lang="en-US" dirty="0">
                <a:solidFill>
                  <a:srgbClr val="00B0F0"/>
                </a:solidFill>
              </a:rPr>
              <a:t>p</a:t>
            </a:r>
            <a:r>
              <a:rPr lang="en-US" dirty="0"/>
              <a:t>&gt;Smart quote&lt;/</a:t>
            </a:r>
            <a:r>
              <a:rPr lang="en-US" dirty="0">
                <a:solidFill>
                  <a:srgbClr val="00B0F0"/>
                </a:solidFill>
              </a:rPr>
              <a:t>p</a:t>
            </a:r>
            <a:r>
              <a:rPr lang="en-US" dirty="0"/>
              <a:t>&gt; </a:t>
            </a:r>
          </a:p>
          <a:p>
            <a:r>
              <a:rPr lang="en-US" dirty="0"/>
              <a:t>&lt;/</a:t>
            </a:r>
            <a:r>
              <a:rPr lang="en-US" dirty="0">
                <a:solidFill>
                  <a:srgbClr val="00B0F0"/>
                </a:solidFill>
              </a:rPr>
              <a:t>blockquote</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0856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QUICK OVERVIEW OF THE MOST USED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ORDERED LIST</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t>&lt;</a:t>
            </a:r>
            <a:r>
              <a:rPr lang="it-IT" dirty="0">
                <a:solidFill>
                  <a:srgbClr val="00B0F0"/>
                </a:solidFill>
              </a:rPr>
              <a:t>ol</a:t>
            </a:r>
            <a:r>
              <a:rPr lang="it-IT" dirty="0"/>
              <a:t>&gt;</a:t>
            </a:r>
          </a:p>
          <a:p>
            <a:pPr lvl="1"/>
            <a:r>
              <a:rPr lang="it-IT" dirty="0"/>
              <a:t>&lt;</a:t>
            </a:r>
            <a:r>
              <a:rPr lang="it-IT" dirty="0">
                <a:solidFill>
                  <a:srgbClr val="00B0F0"/>
                </a:solidFill>
              </a:rPr>
              <a:t>li</a:t>
            </a:r>
            <a:r>
              <a:rPr lang="it-IT" dirty="0"/>
              <a:t>&gt;List item&lt;/</a:t>
            </a:r>
            <a:r>
              <a:rPr lang="it-IT" dirty="0">
                <a:solidFill>
                  <a:srgbClr val="00B0F0"/>
                </a:solidFill>
              </a:rPr>
              <a:t>li</a:t>
            </a:r>
            <a:r>
              <a:rPr lang="it-IT" dirty="0"/>
              <a:t>&gt; </a:t>
            </a:r>
          </a:p>
          <a:p>
            <a:pPr lvl="1"/>
            <a:r>
              <a:rPr lang="it-IT" dirty="0"/>
              <a:t>&lt;</a:t>
            </a:r>
            <a:r>
              <a:rPr lang="it-IT" dirty="0">
                <a:solidFill>
                  <a:srgbClr val="00B0F0"/>
                </a:solidFill>
              </a:rPr>
              <a:t>li</a:t>
            </a:r>
            <a:r>
              <a:rPr lang="it-IT" dirty="0"/>
              <a:t>&gt;List item&lt;/</a:t>
            </a:r>
            <a:r>
              <a:rPr lang="it-IT" dirty="0">
                <a:solidFill>
                  <a:srgbClr val="00B0F0"/>
                </a:solidFill>
              </a:rPr>
              <a:t>li</a:t>
            </a:r>
            <a:r>
              <a:rPr lang="it-IT" dirty="0"/>
              <a:t>&gt;</a:t>
            </a:r>
          </a:p>
          <a:p>
            <a:r>
              <a:rPr lang="it-IT" dirty="0"/>
              <a:t>&lt;/</a:t>
            </a:r>
            <a:r>
              <a:rPr lang="it-IT" dirty="0">
                <a:solidFill>
                  <a:srgbClr val="00B0F0"/>
                </a:solidFill>
              </a:rPr>
              <a:t>ol</a:t>
            </a:r>
            <a:r>
              <a:rPr lang="it-IT"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9" name="Content Placeholder 4">
            <a:extLst>
              <a:ext uri="{FF2B5EF4-FFF2-40B4-BE49-F238E27FC236}">
                <a16:creationId xmlns:a16="http://schemas.microsoft.com/office/drawing/2014/main" id="{B2C6F261-918C-49B7-97C7-D03131CE0859}"/>
              </a:ext>
            </a:extLst>
          </p:cNvPr>
          <p:cNvSpPr>
            <a:spLocks noGrp="1"/>
          </p:cNvSpPr>
          <p:nvPr/>
        </p:nvSpPr>
        <p:spPr>
          <a:xfrm>
            <a:off x="1523999" y="377059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UNORDERED LIST</a:t>
            </a:r>
          </a:p>
        </p:txBody>
      </p:sp>
      <p:sp>
        <p:nvSpPr>
          <p:cNvPr id="10" name="TextBox 9">
            <a:extLst>
              <a:ext uri="{FF2B5EF4-FFF2-40B4-BE49-F238E27FC236}">
                <a16:creationId xmlns:a16="http://schemas.microsoft.com/office/drawing/2014/main" id="{EC1494CB-046D-4CB6-9AD1-94DE6919B4A1}"/>
              </a:ext>
            </a:extLst>
          </p:cNvPr>
          <p:cNvSpPr txBox="1"/>
          <p:nvPr/>
        </p:nvSpPr>
        <p:spPr>
          <a:xfrm>
            <a:off x="1523999" y="4334470"/>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t>&lt;</a:t>
            </a:r>
            <a:r>
              <a:rPr lang="it-IT" dirty="0">
                <a:solidFill>
                  <a:srgbClr val="00B0F0"/>
                </a:solidFill>
              </a:rPr>
              <a:t>ul</a:t>
            </a:r>
            <a:r>
              <a:rPr lang="it-IT" dirty="0"/>
              <a:t>&gt;</a:t>
            </a:r>
          </a:p>
          <a:p>
            <a:r>
              <a:rPr lang="it-IT" dirty="0"/>
              <a:t>    &lt;</a:t>
            </a:r>
            <a:r>
              <a:rPr lang="it-IT" dirty="0">
                <a:solidFill>
                  <a:srgbClr val="00B0F0"/>
                </a:solidFill>
              </a:rPr>
              <a:t>li</a:t>
            </a:r>
            <a:r>
              <a:rPr lang="it-IT" dirty="0"/>
              <a:t>&gt;List item&lt;/</a:t>
            </a:r>
            <a:r>
              <a:rPr lang="it-IT" dirty="0">
                <a:solidFill>
                  <a:srgbClr val="00B0F0"/>
                </a:solidFill>
              </a:rPr>
              <a:t>li</a:t>
            </a:r>
            <a:r>
              <a:rPr lang="it-IT" dirty="0"/>
              <a:t>&gt;</a:t>
            </a:r>
          </a:p>
          <a:p>
            <a:r>
              <a:rPr lang="it-IT" dirty="0"/>
              <a:t>    &lt;</a:t>
            </a:r>
            <a:r>
              <a:rPr lang="it-IT" dirty="0">
                <a:solidFill>
                  <a:srgbClr val="00B0F0"/>
                </a:solidFill>
              </a:rPr>
              <a:t>li</a:t>
            </a:r>
            <a:r>
              <a:rPr lang="it-IT" dirty="0"/>
              <a:t>&gt;List item&lt;/</a:t>
            </a:r>
            <a:r>
              <a:rPr lang="it-IT" dirty="0">
                <a:solidFill>
                  <a:srgbClr val="00B0F0"/>
                </a:solidFill>
              </a:rPr>
              <a:t>li</a:t>
            </a:r>
            <a:r>
              <a:rPr lang="it-IT" dirty="0"/>
              <a:t>&gt;</a:t>
            </a:r>
          </a:p>
          <a:p>
            <a:r>
              <a:rPr lang="it-IT" dirty="0"/>
              <a:t>&lt;/</a:t>
            </a:r>
            <a:r>
              <a:rPr lang="it-IT" dirty="0">
                <a:solidFill>
                  <a:srgbClr val="00B0F0"/>
                </a:solidFill>
              </a:rPr>
              <a:t>ul</a:t>
            </a:r>
            <a:r>
              <a:rPr lang="it-IT" dirty="0"/>
              <a:t>&gt;</a:t>
            </a:r>
          </a:p>
        </p:txBody>
      </p:sp>
    </p:spTree>
    <p:extLst>
      <p:ext uri="{BB962C8B-B14F-4D97-AF65-F5344CB8AC3E}">
        <p14:creationId xmlns:p14="http://schemas.microsoft.com/office/powerpoint/2010/main" val="290925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QUICK OVERVIEW OF THE MOST USED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DEFINITION LIST</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1754326"/>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it-IT" dirty="0"/>
              <a:t>&lt;</a:t>
            </a:r>
            <a:r>
              <a:rPr lang="it-IT" dirty="0">
                <a:solidFill>
                  <a:srgbClr val="00B0F0"/>
                </a:solidFill>
              </a:rPr>
              <a:t>dl</a:t>
            </a:r>
            <a:r>
              <a:rPr lang="it-IT" dirty="0"/>
              <a:t>&gt;</a:t>
            </a:r>
          </a:p>
          <a:p>
            <a:r>
              <a:rPr lang="it-IT" dirty="0"/>
              <a:t>    &lt;</a:t>
            </a:r>
            <a:r>
              <a:rPr lang="it-IT" dirty="0">
                <a:solidFill>
                  <a:srgbClr val="00B0F0"/>
                </a:solidFill>
              </a:rPr>
              <a:t>dt</a:t>
            </a:r>
            <a:r>
              <a:rPr lang="it-IT" dirty="0"/>
              <a:t>&gt;Definition title&lt;/</a:t>
            </a:r>
            <a:r>
              <a:rPr lang="it-IT" dirty="0">
                <a:solidFill>
                  <a:srgbClr val="00B0F0"/>
                </a:solidFill>
              </a:rPr>
              <a:t>dt</a:t>
            </a:r>
            <a:r>
              <a:rPr lang="it-IT" dirty="0"/>
              <a:t>&gt;</a:t>
            </a:r>
          </a:p>
          <a:p>
            <a:r>
              <a:rPr lang="it-IT" dirty="0"/>
              <a:t>    &lt;</a:t>
            </a:r>
            <a:r>
              <a:rPr lang="it-IT" dirty="0">
                <a:solidFill>
                  <a:srgbClr val="00B0F0"/>
                </a:solidFill>
              </a:rPr>
              <a:t>dd</a:t>
            </a:r>
            <a:r>
              <a:rPr lang="it-IT" dirty="0"/>
              <a:t>&gt;Definition description&lt;/</a:t>
            </a:r>
            <a:r>
              <a:rPr lang="it-IT" dirty="0">
                <a:solidFill>
                  <a:srgbClr val="00B0F0"/>
                </a:solidFill>
              </a:rPr>
              <a:t>dd</a:t>
            </a:r>
            <a:r>
              <a:rPr lang="it-IT" dirty="0"/>
              <a:t>&gt;</a:t>
            </a:r>
          </a:p>
          <a:p>
            <a:r>
              <a:rPr lang="it-IT" dirty="0"/>
              <a:t>    &lt;</a:t>
            </a:r>
            <a:r>
              <a:rPr lang="it-IT" dirty="0">
                <a:solidFill>
                  <a:srgbClr val="00B0F0"/>
                </a:solidFill>
              </a:rPr>
              <a:t>dt</a:t>
            </a:r>
            <a:r>
              <a:rPr lang="it-IT" dirty="0"/>
              <a:t>&gt;Definition title&lt;/</a:t>
            </a:r>
            <a:r>
              <a:rPr lang="it-IT" dirty="0">
                <a:solidFill>
                  <a:srgbClr val="00B0F0"/>
                </a:solidFill>
              </a:rPr>
              <a:t>dt</a:t>
            </a:r>
            <a:r>
              <a:rPr lang="it-IT" dirty="0"/>
              <a:t>&gt;</a:t>
            </a:r>
          </a:p>
          <a:p>
            <a:r>
              <a:rPr lang="it-IT" dirty="0"/>
              <a:t>    &lt;</a:t>
            </a:r>
            <a:r>
              <a:rPr lang="it-IT" dirty="0">
                <a:solidFill>
                  <a:srgbClr val="00B0F0"/>
                </a:solidFill>
              </a:rPr>
              <a:t>dd</a:t>
            </a:r>
            <a:r>
              <a:rPr lang="it-IT" dirty="0"/>
              <a:t>&gt;Definition description&lt;/</a:t>
            </a:r>
            <a:r>
              <a:rPr lang="it-IT" dirty="0">
                <a:solidFill>
                  <a:srgbClr val="00B0F0"/>
                </a:solidFill>
              </a:rPr>
              <a:t>dd</a:t>
            </a:r>
            <a:r>
              <a:rPr lang="it-IT" dirty="0"/>
              <a:t>&gt;</a:t>
            </a:r>
          </a:p>
          <a:p>
            <a:r>
              <a:rPr lang="it-IT" dirty="0"/>
              <a:t>&lt;/</a:t>
            </a:r>
            <a:r>
              <a:rPr lang="it-IT" dirty="0">
                <a:solidFill>
                  <a:srgbClr val="00B0F0"/>
                </a:solidFill>
              </a:rPr>
              <a:t>dl</a:t>
            </a:r>
            <a:r>
              <a:rPr lang="it-IT"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8554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QUICK OVERVIEW OF THE MOST USED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TABLES</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8" y="2072640"/>
            <a:ext cx="9577598" cy="397031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table</a:t>
            </a:r>
            <a:r>
              <a:rPr lang="en-US" dirty="0"/>
              <a:t>&gt;</a:t>
            </a:r>
          </a:p>
          <a:p>
            <a:pPr lvl="1"/>
            <a:r>
              <a:rPr lang="en-US" dirty="0"/>
              <a:t>&lt;</a:t>
            </a:r>
            <a:r>
              <a:rPr lang="en-US" dirty="0">
                <a:solidFill>
                  <a:srgbClr val="00B0F0"/>
                </a:solidFill>
              </a:rPr>
              <a:t>thead</a:t>
            </a:r>
            <a:r>
              <a:rPr lang="en-US" dirty="0"/>
              <a:t>&gt;</a:t>
            </a:r>
          </a:p>
          <a:p>
            <a:pPr lvl="2"/>
            <a:r>
              <a:rPr lang="en-US" dirty="0"/>
              <a:t>&lt;</a:t>
            </a:r>
            <a:r>
              <a:rPr lang="en-US" dirty="0">
                <a:solidFill>
                  <a:srgbClr val="00B0F0"/>
                </a:solidFill>
              </a:rPr>
              <a:t>tr</a:t>
            </a:r>
            <a:r>
              <a:rPr lang="en-US" dirty="0"/>
              <a:t>&gt;</a:t>
            </a:r>
          </a:p>
          <a:p>
            <a:pPr lvl="3"/>
            <a:r>
              <a:rPr lang="en-US" dirty="0"/>
              <a:t>&lt;</a:t>
            </a:r>
            <a:r>
              <a:rPr lang="en-US" dirty="0">
                <a:solidFill>
                  <a:srgbClr val="00B0F0"/>
                </a:solidFill>
              </a:rPr>
              <a:t>th</a:t>
            </a:r>
            <a:r>
              <a:rPr lang="en-US" dirty="0"/>
              <a:t>&gt;Table header 1&lt;/</a:t>
            </a:r>
            <a:r>
              <a:rPr lang="en-US" dirty="0">
                <a:solidFill>
                  <a:srgbClr val="00B0F0"/>
                </a:solidFill>
              </a:rPr>
              <a:t>th</a:t>
            </a:r>
            <a:r>
              <a:rPr lang="en-US" dirty="0"/>
              <a:t>&gt;</a:t>
            </a:r>
          </a:p>
          <a:p>
            <a:pPr lvl="3"/>
            <a:r>
              <a:rPr lang="en-US" dirty="0"/>
              <a:t>&lt;</a:t>
            </a:r>
            <a:r>
              <a:rPr lang="en-US" dirty="0">
                <a:solidFill>
                  <a:srgbClr val="00B0F0"/>
                </a:solidFill>
              </a:rPr>
              <a:t>th</a:t>
            </a:r>
            <a:r>
              <a:rPr lang="en-US" dirty="0"/>
              <a:t>&gt;Table header 2&lt;/</a:t>
            </a:r>
            <a:r>
              <a:rPr lang="en-US" dirty="0">
                <a:solidFill>
                  <a:srgbClr val="00B0F0"/>
                </a:solidFill>
              </a:rPr>
              <a:t>th</a:t>
            </a:r>
            <a:r>
              <a:rPr lang="en-US" dirty="0"/>
              <a:t>&gt;</a:t>
            </a:r>
          </a:p>
          <a:p>
            <a:r>
              <a:rPr lang="en-US" dirty="0"/>
              <a:t>       	 &lt;/</a:t>
            </a:r>
            <a:r>
              <a:rPr lang="en-US" dirty="0">
                <a:solidFill>
                  <a:srgbClr val="00B0F0"/>
                </a:solidFill>
              </a:rPr>
              <a:t>tr</a:t>
            </a:r>
            <a:r>
              <a:rPr lang="en-US" dirty="0"/>
              <a:t>&gt;</a:t>
            </a:r>
          </a:p>
          <a:p>
            <a:pPr lvl="1"/>
            <a:r>
              <a:rPr lang="en-US" dirty="0"/>
              <a:t>&lt;/</a:t>
            </a:r>
            <a:r>
              <a:rPr lang="en-US" dirty="0">
                <a:solidFill>
                  <a:srgbClr val="00B0F0"/>
                </a:solidFill>
              </a:rPr>
              <a:t>thead</a:t>
            </a:r>
            <a:r>
              <a:rPr lang="en-US" dirty="0"/>
              <a:t>&gt;</a:t>
            </a:r>
          </a:p>
          <a:p>
            <a:pPr lvl="1"/>
            <a:r>
              <a:rPr lang="en-US" dirty="0"/>
              <a:t>&lt;</a:t>
            </a:r>
            <a:r>
              <a:rPr lang="en-US" dirty="0">
                <a:solidFill>
                  <a:srgbClr val="00B0F0"/>
                </a:solidFill>
              </a:rPr>
              <a:t>tbody</a:t>
            </a:r>
            <a:r>
              <a:rPr lang="en-US" dirty="0"/>
              <a:t>&gt;</a:t>
            </a:r>
          </a:p>
          <a:p>
            <a:pPr lvl="2"/>
            <a:r>
              <a:rPr lang="en-US" dirty="0"/>
              <a:t>&lt;</a:t>
            </a:r>
            <a:r>
              <a:rPr lang="en-US" dirty="0">
                <a:solidFill>
                  <a:srgbClr val="00B0F0"/>
                </a:solidFill>
              </a:rPr>
              <a:t>tr</a:t>
            </a:r>
            <a:r>
              <a:rPr lang="en-US" dirty="0"/>
              <a:t>&gt;</a:t>
            </a:r>
          </a:p>
          <a:p>
            <a:pPr lvl="3"/>
            <a:r>
              <a:rPr lang="en-US" dirty="0"/>
              <a:t>&lt;</a:t>
            </a:r>
            <a:r>
              <a:rPr lang="en-US" dirty="0">
                <a:solidFill>
                  <a:srgbClr val="00B0F0"/>
                </a:solidFill>
              </a:rPr>
              <a:t>td</a:t>
            </a:r>
            <a:r>
              <a:rPr lang="en-US" dirty="0"/>
              <a:t>&gt;Table cell 1&lt;/</a:t>
            </a:r>
            <a:r>
              <a:rPr lang="en-US" dirty="0">
                <a:solidFill>
                  <a:srgbClr val="00B0F0"/>
                </a:solidFill>
              </a:rPr>
              <a:t>td</a:t>
            </a:r>
            <a:r>
              <a:rPr lang="en-US" dirty="0"/>
              <a:t>&gt;</a:t>
            </a:r>
          </a:p>
          <a:p>
            <a:pPr lvl="3"/>
            <a:r>
              <a:rPr lang="en-US" dirty="0"/>
              <a:t>&lt;</a:t>
            </a:r>
            <a:r>
              <a:rPr lang="en-US" dirty="0">
                <a:solidFill>
                  <a:srgbClr val="00B0F0"/>
                </a:solidFill>
              </a:rPr>
              <a:t>td</a:t>
            </a:r>
            <a:r>
              <a:rPr lang="en-US" dirty="0"/>
              <a:t>&gt;Table cell 1&lt;/</a:t>
            </a:r>
            <a:r>
              <a:rPr lang="en-US" dirty="0">
                <a:solidFill>
                  <a:srgbClr val="00B0F0"/>
                </a:solidFill>
              </a:rPr>
              <a:t>td</a:t>
            </a:r>
            <a:r>
              <a:rPr lang="en-US" dirty="0"/>
              <a:t>&gt;</a:t>
            </a:r>
          </a:p>
          <a:p>
            <a:r>
              <a:rPr lang="en-US" dirty="0"/>
              <a:t>        	&lt;/</a:t>
            </a:r>
            <a:r>
              <a:rPr lang="en-US" dirty="0">
                <a:solidFill>
                  <a:srgbClr val="00B0F0"/>
                </a:solidFill>
              </a:rPr>
              <a:t>tr</a:t>
            </a:r>
            <a:r>
              <a:rPr lang="en-US" dirty="0"/>
              <a:t>&gt;</a:t>
            </a:r>
          </a:p>
          <a:p>
            <a:pPr lvl="1"/>
            <a:r>
              <a:rPr lang="en-US" dirty="0"/>
              <a:t>&lt;/</a:t>
            </a:r>
            <a:r>
              <a:rPr lang="en-US" dirty="0">
                <a:solidFill>
                  <a:srgbClr val="00B0F0"/>
                </a:solidFill>
              </a:rPr>
              <a:t>tbody</a:t>
            </a:r>
            <a:r>
              <a:rPr lang="en-US" dirty="0"/>
              <a:t>&gt;</a:t>
            </a:r>
          </a:p>
          <a:p>
            <a:r>
              <a:rPr lang="en-US" dirty="0"/>
              <a:t>&lt;/</a:t>
            </a:r>
            <a:r>
              <a:rPr lang="en-US" dirty="0">
                <a:solidFill>
                  <a:srgbClr val="00B0F0"/>
                </a:solidFill>
              </a:rPr>
              <a:t>table</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90891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QUICK OVERVIEW OF THE MOST USED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FORMS</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8" y="2072640"/>
            <a:ext cx="9577598" cy="286232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form</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action</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method</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get</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fieldset</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pPr lvl="2"/>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legend</a:t>
            </a:r>
            <a:r>
              <a:rPr lang="en-US" dirty="0">
                <a:solidFill>
                  <a:schemeClr val="accent1">
                    <a:lumMod val="75000"/>
                  </a:schemeClr>
                </a:solidFill>
                <a:latin typeface="Source Sans Pro" panose="020B0503030403020204" pitchFamily="34" charset="0"/>
                <a:ea typeface="Source Sans Pro" panose="020B0503030403020204" pitchFamily="34" charset="0"/>
              </a:rPr>
              <a:t>&gt;Login information&lt;/</a:t>
            </a:r>
            <a:r>
              <a:rPr lang="en-US" dirty="0">
                <a:solidFill>
                  <a:srgbClr val="00B0F0"/>
                </a:solidFill>
                <a:latin typeface="Source Sans Pro" panose="020B0503030403020204" pitchFamily="34" charset="0"/>
                <a:ea typeface="Source Sans Pro" panose="020B0503030403020204" pitchFamily="34" charset="0"/>
              </a:rPr>
              <a:t>legend</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pPr lvl="2"/>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label</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for</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username</a:t>
            </a:r>
            <a:r>
              <a:rPr lang="en-US" dirty="0">
                <a:solidFill>
                  <a:schemeClr val="accent1">
                    <a:lumMod val="75000"/>
                  </a:schemeClr>
                </a:solidFill>
                <a:latin typeface="Source Sans Pro" panose="020B0503030403020204" pitchFamily="34" charset="0"/>
                <a:ea typeface="Source Sans Pro" panose="020B0503030403020204" pitchFamily="34" charset="0"/>
              </a:rPr>
              <a:t>"&gt;Username&lt;/</a:t>
            </a:r>
            <a:r>
              <a:rPr lang="en-US" dirty="0">
                <a:solidFill>
                  <a:srgbClr val="00B0F0"/>
                </a:solidFill>
                <a:latin typeface="Source Sans Pro" panose="020B0503030403020204" pitchFamily="34" charset="0"/>
                <a:ea typeface="Source Sans Pro" panose="020B0503030403020204" pitchFamily="34" charset="0"/>
              </a:rPr>
              <a:t>label</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pPr lvl="2"/>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p</a:t>
            </a:r>
            <a:r>
              <a:rPr lang="en-US" dirty="0">
                <a:solidFill>
                  <a:schemeClr val="accent1">
                    <a:lumMod val="75000"/>
                  </a:schemeClr>
                </a:solidFill>
                <a:latin typeface="Source Sans Pro" panose="020B0503030403020204" pitchFamily="34" charset="0"/>
                <a:ea typeface="Source Sans Pro" panose="020B0503030403020204" pitchFamily="34" charset="0"/>
              </a:rPr>
              <a:t>&gt;&lt;</a:t>
            </a:r>
            <a:r>
              <a:rPr lang="en-US" dirty="0">
                <a:solidFill>
                  <a:srgbClr val="00B0F0"/>
                </a:solidFill>
                <a:latin typeface="Source Sans Pro" panose="020B0503030403020204" pitchFamily="34" charset="0"/>
                <a:ea typeface="Source Sans Pro" panose="020B0503030403020204" pitchFamily="34" charset="0"/>
              </a:rPr>
              <a:t>input</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type</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text</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name</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username</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value</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id</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username</a:t>
            </a:r>
            <a:r>
              <a:rPr lang="en-US" dirty="0">
                <a:solidFill>
                  <a:schemeClr val="accent1">
                    <a:lumMod val="75000"/>
                  </a:schemeClr>
                </a:solidFill>
                <a:latin typeface="Source Sans Pro" panose="020B0503030403020204" pitchFamily="34" charset="0"/>
                <a:ea typeface="Source Sans Pro" panose="020B0503030403020204" pitchFamily="34" charset="0"/>
              </a:rPr>
              <a:t>" /&gt;&lt;/</a:t>
            </a:r>
            <a:r>
              <a:rPr lang="en-US" dirty="0">
                <a:solidFill>
                  <a:srgbClr val="00B0F0"/>
                </a:solidFill>
                <a:latin typeface="Source Sans Pro" panose="020B0503030403020204" pitchFamily="34" charset="0"/>
                <a:ea typeface="Source Sans Pro" panose="020B0503030403020204" pitchFamily="34" charset="0"/>
              </a:rPr>
              <a:t>p</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pPr lvl="2"/>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label</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for</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password</a:t>
            </a:r>
            <a:r>
              <a:rPr lang="en-US" dirty="0">
                <a:solidFill>
                  <a:schemeClr val="accent1">
                    <a:lumMod val="75000"/>
                  </a:schemeClr>
                </a:solidFill>
                <a:latin typeface="Source Sans Pro" panose="020B0503030403020204" pitchFamily="34" charset="0"/>
                <a:ea typeface="Source Sans Pro" panose="020B0503030403020204" pitchFamily="34" charset="0"/>
              </a:rPr>
              <a:t>"&gt;Password&lt;/</a:t>
            </a:r>
            <a:r>
              <a:rPr lang="en-US" dirty="0">
                <a:solidFill>
                  <a:srgbClr val="00B0F0"/>
                </a:solidFill>
                <a:latin typeface="Source Sans Pro" panose="020B0503030403020204" pitchFamily="34" charset="0"/>
                <a:ea typeface="Source Sans Pro" panose="020B0503030403020204" pitchFamily="34" charset="0"/>
              </a:rPr>
              <a:t>label</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pPr lvl="2"/>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p</a:t>
            </a:r>
            <a:r>
              <a:rPr lang="en-US" dirty="0">
                <a:solidFill>
                  <a:schemeClr val="accent1">
                    <a:lumMod val="75000"/>
                  </a:schemeClr>
                </a:solidFill>
                <a:latin typeface="Source Sans Pro" panose="020B0503030403020204" pitchFamily="34" charset="0"/>
                <a:ea typeface="Source Sans Pro" panose="020B0503030403020204" pitchFamily="34" charset="0"/>
              </a:rPr>
              <a:t>&gt;&lt;</a:t>
            </a:r>
            <a:r>
              <a:rPr lang="en-US" dirty="0">
                <a:solidFill>
                  <a:srgbClr val="00B0F0"/>
                </a:solidFill>
                <a:latin typeface="Source Sans Pro" panose="020B0503030403020204" pitchFamily="34" charset="0"/>
                <a:ea typeface="Source Sans Pro" panose="020B0503030403020204" pitchFamily="34" charset="0"/>
              </a:rPr>
              <a:t>input</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type</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text</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name</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password</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value</a:t>
            </a:r>
            <a:r>
              <a:rPr lang="en-US" dirty="0">
                <a:solidFill>
                  <a:schemeClr val="accent1">
                    <a:lumMod val="75000"/>
                  </a:schemeClr>
                </a:solidFill>
                <a:latin typeface="Source Sans Pro" panose="020B0503030403020204" pitchFamily="34" charset="0"/>
                <a:ea typeface="Source Sans Pro" panose="020B0503030403020204" pitchFamily="34" charset="0"/>
              </a:rPr>
              <a:t>="" </a:t>
            </a:r>
            <a:r>
              <a:rPr lang="en-US" dirty="0">
                <a:solidFill>
                  <a:schemeClr val="accent2">
                    <a:lumMod val="75000"/>
                  </a:schemeClr>
                </a:solidFill>
                <a:latin typeface="Source Sans Pro" panose="020B0503030403020204" pitchFamily="34" charset="0"/>
                <a:ea typeface="Source Sans Pro" panose="020B0503030403020204" pitchFamily="34" charset="0"/>
              </a:rPr>
              <a:t>id</a:t>
            </a:r>
            <a:r>
              <a:rPr lang="en-US" dirty="0">
                <a:solidFill>
                  <a:schemeClr val="accent1">
                    <a:lumMod val="75000"/>
                  </a:schemeClr>
                </a:solidFill>
                <a:latin typeface="Source Sans Pro" panose="020B0503030403020204" pitchFamily="34" charset="0"/>
                <a:ea typeface="Source Sans Pro" panose="020B0503030403020204" pitchFamily="34" charset="0"/>
              </a:rPr>
              <a:t>="</a:t>
            </a:r>
            <a:r>
              <a:rPr lang="en-US" dirty="0">
                <a:solidFill>
                  <a:schemeClr val="accent6">
                    <a:lumMod val="75000"/>
                  </a:schemeClr>
                </a:solidFill>
                <a:latin typeface="Source Sans Pro" panose="020B0503030403020204" pitchFamily="34" charset="0"/>
                <a:ea typeface="Source Sans Pro" panose="020B0503030403020204" pitchFamily="34" charset="0"/>
              </a:rPr>
              <a:t>password</a:t>
            </a:r>
            <a:r>
              <a:rPr lang="en-US" dirty="0">
                <a:solidFill>
                  <a:schemeClr val="accent1">
                    <a:lumMod val="75000"/>
                  </a:schemeClr>
                </a:solidFill>
                <a:latin typeface="Source Sans Pro" panose="020B0503030403020204" pitchFamily="34" charset="0"/>
                <a:ea typeface="Source Sans Pro" panose="020B0503030403020204" pitchFamily="34" charset="0"/>
              </a:rPr>
              <a:t>" /&gt;&lt;/</a:t>
            </a:r>
            <a:r>
              <a:rPr lang="en-US" dirty="0">
                <a:solidFill>
                  <a:srgbClr val="00B0F0"/>
                </a:solidFill>
                <a:latin typeface="Source Sans Pro" panose="020B0503030403020204" pitchFamily="34" charset="0"/>
                <a:ea typeface="Source Sans Pro" panose="020B0503030403020204" pitchFamily="34" charset="0"/>
              </a:rPr>
              <a:t>p</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fieldset</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pPr lvl="1"/>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p</a:t>
            </a:r>
            <a:r>
              <a:rPr lang="en-US" dirty="0">
                <a:solidFill>
                  <a:schemeClr val="accent1">
                    <a:lumMod val="75000"/>
                  </a:schemeClr>
                </a:solidFill>
                <a:latin typeface="Source Sans Pro" panose="020B0503030403020204" pitchFamily="34" charset="0"/>
                <a:ea typeface="Source Sans Pro" panose="020B0503030403020204" pitchFamily="34" charset="0"/>
              </a:rPr>
              <a:t>&gt;&lt;input type="submit" value="Continue &amp;rarr;"&gt;&lt;/</a:t>
            </a:r>
            <a:r>
              <a:rPr lang="en-US" dirty="0">
                <a:solidFill>
                  <a:srgbClr val="00B0F0"/>
                </a:solidFill>
                <a:latin typeface="Source Sans Pro" panose="020B0503030403020204" pitchFamily="34" charset="0"/>
                <a:ea typeface="Source Sans Pro" panose="020B0503030403020204" pitchFamily="34" charset="0"/>
              </a:rPr>
              <a:t>p</a:t>
            </a:r>
            <a:r>
              <a:rPr lang="en-US" dirty="0">
                <a:solidFill>
                  <a:schemeClr val="accent1">
                    <a:lumMod val="75000"/>
                  </a:schemeClr>
                </a:solidFill>
                <a:latin typeface="Source Sans Pro" panose="020B0503030403020204" pitchFamily="34" charset="0"/>
                <a:ea typeface="Source Sans Pro" panose="020B0503030403020204" pitchFamily="34" charset="0"/>
              </a:rPr>
              <a:t>&gt;</a:t>
            </a:r>
          </a:p>
          <a:p>
            <a:r>
              <a:rPr lang="en-US" dirty="0">
                <a:solidFill>
                  <a:schemeClr val="accent1">
                    <a:lumMod val="75000"/>
                  </a:schemeClr>
                </a:solidFill>
                <a:latin typeface="Source Sans Pro" panose="020B0503030403020204" pitchFamily="34" charset="0"/>
                <a:ea typeface="Source Sans Pro" panose="020B0503030403020204" pitchFamily="34" charset="0"/>
              </a:rPr>
              <a:t>&lt;/</a:t>
            </a:r>
            <a:r>
              <a:rPr lang="en-US" dirty="0">
                <a:solidFill>
                  <a:srgbClr val="00B0F0"/>
                </a:solidFill>
                <a:latin typeface="Source Sans Pro" panose="020B0503030403020204" pitchFamily="34" charset="0"/>
                <a:ea typeface="Source Sans Pro" panose="020B0503030403020204" pitchFamily="34" charset="0"/>
              </a:rPr>
              <a:t>form</a:t>
            </a:r>
            <a:r>
              <a:rPr lang="en-US" dirty="0">
                <a:solidFill>
                  <a:schemeClr val="accent1">
                    <a:lumMod val="75000"/>
                  </a:schemeClr>
                </a:solidFill>
                <a:latin typeface="Source Sans Pro" panose="020B0503030403020204" pitchFamily="34" charset="0"/>
                <a:ea typeface="Source Sans Pro" panose="020B0503030403020204" pitchFamily="34" charset="0"/>
              </a:rPr>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04994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TAG ATTRIBUTES</a:t>
            </a:r>
          </a:p>
        </p:txBody>
      </p:sp>
    </p:spTree>
    <p:extLst>
      <p:ext uri="{BB962C8B-B14F-4D97-AF65-F5344CB8AC3E}">
        <p14:creationId xmlns:p14="http://schemas.microsoft.com/office/powerpoint/2010/main" val="2405361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TAG ATTRIBUTES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Attributes provide additional information about HTML elements.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Tag elements can have attributes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Attributes provide additional information about an element</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Attributes are always specified in the start tag</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Attributes come in name/value pairs like: </a:t>
            </a:r>
            <a:r>
              <a:rPr lang="en-US" sz="2400" dirty="0">
                <a:solidFill>
                  <a:schemeClr val="accent2">
                    <a:lumMod val="75000"/>
                  </a:schemeClr>
                </a:solidFill>
                <a:latin typeface="Source Sans Pro" panose="020B0503030403020204" pitchFamily="34" charset="0"/>
                <a:ea typeface="Source Sans Pro" panose="020B0503030403020204" pitchFamily="34" charset="0"/>
              </a:rPr>
              <a:t>name</a:t>
            </a:r>
            <a:r>
              <a:rPr lang="en-US" sz="2400" dirty="0">
                <a:solidFill>
                  <a:schemeClr val="accent1">
                    <a:lumMod val="75000"/>
                  </a:schemeClr>
                </a:solidFill>
                <a:latin typeface="Source Sans Pro" panose="020B0503030403020204" pitchFamily="34" charset="0"/>
                <a:ea typeface="Source Sans Pro" panose="020B0503030403020204" pitchFamily="34" charset="0"/>
              </a:rPr>
              <a:t>="</a:t>
            </a:r>
            <a:r>
              <a:rPr lang="en-US" sz="2400" dirty="0">
                <a:solidFill>
                  <a:schemeClr val="accent6">
                    <a:lumMod val="75000"/>
                  </a:schemeClr>
                </a:solidFill>
                <a:latin typeface="Source Sans Pro" panose="020B0503030403020204" pitchFamily="34" charset="0"/>
                <a:ea typeface="Source Sans Pro" panose="020B0503030403020204" pitchFamily="34" charset="0"/>
              </a:rPr>
              <a:t>value</a:t>
            </a:r>
            <a:r>
              <a:rPr lang="en-US" sz="2400" dirty="0">
                <a:solidFill>
                  <a:schemeClr val="accent1">
                    <a:lumMod val="75000"/>
                  </a:schemeClr>
                </a:solidFill>
                <a:latin typeface="Source Sans Pro" panose="020B0503030403020204" pitchFamily="34" charset="0"/>
                <a:ea typeface="Source Sans Pro" panose="020B0503030403020204" pitchFamily="34" charset="0"/>
              </a:rPr>
              <a:t>"</a:t>
            </a:r>
          </a:p>
        </p:txBody>
      </p:sp>
    </p:spTree>
    <p:extLst>
      <p:ext uri="{BB962C8B-B14F-4D97-AF65-F5344CB8AC3E}">
        <p14:creationId xmlns:p14="http://schemas.microsoft.com/office/powerpoint/2010/main" val="503008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QUICK OVERVIEW OF THE MOST USED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LINKS</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a</a:t>
            </a:r>
            <a:r>
              <a:rPr lang="en-US" dirty="0"/>
              <a:t> </a:t>
            </a:r>
            <a:r>
              <a:rPr lang="en-US" dirty="0">
                <a:solidFill>
                  <a:schemeClr val="accent2">
                    <a:lumMod val="75000"/>
                  </a:schemeClr>
                </a:solidFill>
              </a:rPr>
              <a:t>href</a:t>
            </a:r>
            <a:r>
              <a:rPr lang="en-US" dirty="0"/>
              <a:t>="</a:t>
            </a:r>
            <a:r>
              <a:rPr lang="en-US" dirty="0">
                <a:solidFill>
                  <a:schemeClr val="accent6">
                    <a:lumMod val="75000"/>
                  </a:schemeClr>
                </a:solidFill>
              </a:rPr>
              <a:t>http://initlab.org</a:t>
            </a:r>
            <a:r>
              <a:rPr lang="en-US" dirty="0"/>
              <a:t>"&gt;</a:t>
            </a:r>
            <a:r>
              <a:rPr lang="en-US" dirty="0">
                <a:solidFill>
                  <a:schemeClr val="accent1">
                    <a:lumMod val="50000"/>
                  </a:schemeClr>
                </a:solidFill>
              </a:rPr>
              <a:t>init Lab</a:t>
            </a:r>
            <a:r>
              <a:rPr lang="en-US" dirty="0"/>
              <a:t>&lt;/</a:t>
            </a:r>
            <a:r>
              <a:rPr lang="en-US" dirty="0">
                <a:solidFill>
                  <a:srgbClr val="00B0F0"/>
                </a:solidFill>
              </a:rPr>
              <a:t>a</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9" name="Content Placeholder 4">
            <a:extLst>
              <a:ext uri="{FF2B5EF4-FFF2-40B4-BE49-F238E27FC236}">
                <a16:creationId xmlns:a16="http://schemas.microsoft.com/office/drawing/2014/main" id="{B2C6F261-918C-49B7-97C7-D03131CE0859}"/>
              </a:ext>
            </a:extLst>
          </p:cNvPr>
          <p:cNvSpPr>
            <a:spLocks noGrp="1"/>
          </p:cNvSpPr>
          <p:nvPr/>
        </p:nvSpPr>
        <p:spPr>
          <a:xfrm>
            <a:off x="1523999" y="2766514"/>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IMAGES</a:t>
            </a:r>
          </a:p>
        </p:txBody>
      </p:sp>
      <p:sp>
        <p:nvSpPr>
          <p:cNvPr id="10" name="TextBox 9">
            <a:extLst>
              <a:ext uri="{FF2B5EF4-FFF2-40B4-BE49-F238E27FC236}">
                <a16:creationId xmlns:a16="http://schemas.microsoft.com/office/drawing/2014/main" id="{EC1494CB-046D-4CB6-9AD1-94DE6919B4A1}"/>
              </a:ext>
            </a:extLst>
          </p:cNvPr>
          <p:cNvSpPr txBox="1"/>
          <p:nvPr/>
        </p:nvSpPr>
        <p:spPr>
          <a:xfrm>
            <a:off x="1523999" y="3330394"/>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00B0F0"/>
                </a:solidFill>
              </a:rPr>
              <a:t>img</a:t>
            </a:r>
            <a:r>
              <a:rPr lang="en-US" dirty="0"/>
              <a:t> </a:t>
            </a:r>
            <a:r>
              <a:rPr lang="en-US" dirty="0">
                <a:solidFill>
                  <a:schemeClr val="accent2">
                    <a:lumMod val="75000"/>
                  </a:schemeClr>
                </a:solidFill>
              </a:rPr>
              <a:t>src</a:t>
            </a:r>
            <a:r>
              <a:rPr lang="en-US" dirty="0"/>
              <a:t>="</a:t>
            </a:r>
            <a:r>
              <a:rPr lang="en-US" dirty="0">
                <a:solidFill>
                  <a:schemeClr val="accent6">
                    <a:lumMod val="75000"/>
                  </a:schemeClr>
                </a:solidFill>
              </a:rPr>
              <a:t>/images/icons/terminal.png</a:t>
            </a:r>
            <a:r>
              <a:rPr lang="en-US" dirty="0"/>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12" name="Content Placeholder 4">
            <a:extLst>
              <a:ext uri="{FF2B5EF4-FFF2-40B4-BE49-F238E27FC236}">
                <a16:creationId xmlns:a16="http://schemas.microsoft.com/office/drawing/2014/main" id="{F7E27C33-AFE7-4A45-A1DB-7E272DBC528D}"/>
              </a:ext>
            </a:extLst>
          </p:cNvPr>
          <p:cNvSpPr>
            <a:spLocks noGrp="1"/>
          </p:cNvSpPr>
          <p:nvPr/>
        </p:nvSpPr>
        <p:spPr>
          <a:xfrm>
            <a:off x="1523999" y="3932828"/>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TABLES</a:t>
            </a:r>
          </a:p>
        </p:txBody>
      </p:sp>
      <p:sp>
        <p:nvSpPr>
          <p:cNvPr id="13" name="TextBox 12">
            <a:extLst>
              <a:ext uri="{FF2B5EF4-FFF2-40B4-BE49-F238E27FC236}">
                <a16:creationId xmlns:a16="http://schemas.microsoft.com/office/drawing/2014/main" id="{BFC46C1E-2778-4DA1-8257-CF21189D2AB6}"/>
              </a:ext>
            </a:extLst>
          </p:cNvPr>
          <p:cNvSpPr txBox="1"/>
          <p:nvPr/>
        </p:nvSpPr>
        <p:spPr>
          <a:xfrm>
            <a:off x="1523999" y="4496708"/>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1">
                    <a:lumMod val="75000"/>
                  </a:schemeClr>
                </a:solidFill>
                <a:latin typeface="Calibri" panose="020F0502020204030204" pitchFamily="34" charset="0"/>
                <a:cs typeface="Calibri" panose="020F0502020204030204" pitchFamily="34" charset="0"/>
              </a:rPr>
              <a:t>&lt;</a:t>
            </a:r>
            <a:r>
              <a:rPr lang="en-US" dirty="0">
                <a:solidFill>
                  <a:srgbClr val="268BD2"/>
                </a:solidFill>
                <a:latin typeface="Calibri" panose="020F0502020204030204" pitchFamily="34" charset="0"/>
                <a:cs typeface="Calibri" panose="020F0502020204030204" pitchFamily="34" charset="0"/>
              </a:rPr>
              <a:t>table</a:t>
            </a:r>
            <a:r>
              <a:rPr lang="en-US" dirty="0">
                <a:solidFill>
                  <a:srgbClr val="657B83"/>
                </a:solidFill>
                <a:latin typeface="Calibri" panose="020F050202020403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cs typeface="Calibri" panose="020F0502020204030204" pitchFamily="34" charset="0"/>
              </a:rPr>
              <a:t>width</a:t>
            </a:r>
            <a:r>
              <a:rPr lang="en-US" dirty="0">
                <a:solidFill>
                  <a:schemeClr val="accent1">
                    <a:lumMod val="75000"/>
                  </a:schemeClr>
                </a:solidFill>
                <a:latin typeface="Calibri" panose="020F0502020204030204" pitchFamily="34" charset="0"/>
                <a:cs typeface="Calibri" panose="020F0502020204030204" pitchFamily="34" charset="0"/>
              </a:rPr>
              <a:t>="</a:t>
            </a:r>
            <a:r>
              <a:rPr lang="en-US" dirty="0">
                <a:solidFill>
                  <a:schemeClr val="accent6">
                    <a:lumMod val="75000"/>
                  </a:schemeClr>
                </a:solidFill>
                <a:latin typeface="Calibri" panose="020F0502020204030204" pitchFamily="34" charset="0"/>
                <a:cs typeface="Calibri" panose="020F0502020204030204" pitchFamily="34" charset="0"/>
              </a:rPr>
              <a:t>100%</a:t>
            </a:r>
            <a:r>
              <a:rPr lang="en-US" dirty="0">
                <a:solidFill>
                  <a:schemeClr val="accent1">
                    <a:lumMod val="75000"/>
                  </a:schemeClr>
                </a:solidFill>
                <a:latin typeface="Calibri" panose="020F0502020204030204" pitchFamily="34" charset="0"/>
                <a:cs typeface="Calibri" panose="020F0502020204030204" pitchFamily="34" charset="0"/>
              </a:rPr>
              <a:t>"</a:t>
            </a:r>
            <a:r>
              <a:rPr lang="en-US" dirty="0">
                <a:solidFill>
                  <a:srgbClr val="657B83"/>
                </a:solidFill>
                <a:latin typeface="Calibri" panose="020F050202020403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cs typeface="Calibri" panose="020F0502020204030204" pitchFamily="34" charset="0"/>
              </a:rPr>
              <a:t>cellspacing</a:t>
            </a:r>
            <a:r>
              <a:rPr lang="en-US" dirty="0">
                <a:solidFill>
                  <a:schemeClr val="accent1">
                    <a:lumMod val="75000"/>
                  </a:schemeClr>
                </a:solidFill>
                <a:latin typeface="Calibri" panose="020F0502020204030204" pitchFamily="34" charset="0"/>
                <a:cs typeface="Calibri" panose="020F0502020204030204" pitchFamily="34" charset="0"/>
              </a:rPr>
              <a:t>="</a:t>
            </a:r>
            <a:r>
              <a:rPr lang="en-US" dirty="0">
                <a:solidFill>
                  <a:schemeClr val="accent6">
                    <a:lumMod val="75000"/>
                  </a:schemeClr>
                </a:solidFill>
                <a:latin typeface="Calibri" panose="020F0502020204030204" pitchFamily="34" charset="0"/>
                <a:cs typeface="Calibri" panose="020F0502020204030204" pitchFamily="34" charset="0"/>
              </a:rPr>
              <a:t>0</a:t>
            </a:r>
            <a:r>
              <a:rPr lang="en-US" dirty="0">
                <a:solidFill>
                  <a:schemeClr val="accent1">
                    <a:lumMod val="75000"/>
                  </a:schemeClr>
                </a:solidFill>
                <a:latin typeface="Calibri" panose="020F0502020204030204" pitchFamily="34" charset="0"/>
                <a:cs typeface="Calibri" panose="020F0502020204030204" pitchFamily="34" charset="0"/>
              </a:rPr>
              <a:t>"</a:t>
            </a:r>
            <a:r>
              <a:rPr lang="en-US" dirty="0">
                <a:solidFill>
                  <a:srgbClr val="657B83"/>
                </a:solidFill>
                <a:latin typeface="Calibri" panose="020F050202020403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cs typeface="Calibri" panose="020F0502020204030204" pitchFamily="34" charset="0"/>
              </a:rPr>
              <a:t>cellpadding</a:t>
            </a:r>
            <a:r>
              <a:rPr lang="en-US" dirty="0">
                <a:solidFill>
                  <a:schemeClr val="accent1">
                    <a:lumMod val="75000"/>
                  </a:schemeClr>
                </a:solidFill>
                <a:latin typeface="Calibri" panose="020F0502020204030204" pitchFamily="34" charset="0"/>
                <a:cs typeface="Calibri" panose="020F0502020204030204" pitchFamily="34" charset="0"/>
              </a:rPr>
              <a:t>="</a:t>
            </a:r>
            <a:r>
              <a:rPr lang="en-US" dirty="0">
                <a:solidFill>
                  <a:schemeClr val="accent6">
                    <a:lumMod val="75000"/>
                  </a:schemeClr>
                </a:solidFill>
                <a:latin typeface="Calibri" panose="020F0502020204030204" pitchFamily="34" charset="0"/>
                <a:cs typeface="Calibri" panose="020F0502020204030204" pitchFamily="34" charset="0"/>
              </a:rPr>
              <a:t>0</a:t>
            </a:r>
            <a:r>
              <a:rPr lang="en-US" dirty="0">
                <a:solidFill>
                  <a:schemeClr val="accent1">
                    <a:lumMod val="75000"/>
                  </a:schemeClr>
                </a:solidFill>
                <a:latin typeface="Calibri" panose="020F0502020204030204" pitchFamily="34" charset="0"/>
                <a:cs typeface="Calibri" panose="020F0502020204030204" pitchFamily="34" charset="0"/>
              </a:rPr>
              <a:t>"&gt;</a:t>
            </a:r>
            <a:endParaRPr lang="bg-BG"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endParaRPr>
          </a:p>
        </p:txBody>
      </p:sp>
    </p:spTree>
    <p:extLst>
      <p:ext uri="{BB962C8B-B14F-4D97-AF65-F5344CB8AC3E}">
        <p14:creationId xmlns:p14="http://schemas.microsoft.com/office/powerpoint/2010/main" val="1538537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GLOBAL ATTRIBUTES REFERENCE</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rgbClr val="F3BE60"/>
                </a:solidFill>
                <a:latin typeface="Source Sans Pro" panose="020B0503030403020204" pitchFamily="34" charset="0"/>
                <a:ea typeface="Source Sans Pro" panose="020B0503030403020204" pitchFamily="34" charset="0"/>
                <a:cs typeface="Consolas" panose="020B0609020204030204" pitchFamily="49" charset="0"/>
                <a:hlinkClick r:id="rId4">
                  <a:extLst>
                    <a:ext uri="{A12FA001-AC4F-418D-AE19-62706E023703}">
                      <ahyp:hlinkClr xmlns:ahyp="http://schemas.microsoft.com/office/drawing/2018/hyperlinkcolor" val="tx"/>
                    </a:ext>
                  </a:extLst>
                </a:hlinkClick>
              </a:rPr>
              <a:t>http://docs.webplatform.org/wiki/html/attributes</a:t>
            </a:r>
            <a:endParaRPr lang="en-US" sz="2400" dirty="0">
              <a:solidFill>
                <a:srgbClr val="F3BE60"/>
              </a:solidFill>
              <a:latin typeface="Source Sans Pro" panose="020B0503030403020204" pitchFamily="34" charset="0"/>
              <a:ea typeface="Source Sans Pro" panose="020B0503030403020204" pitchFamily="34" charset="0"/>
              <a:cs typeface="Consolas" panose="020B0609020204030204" pitchFamily="49" charset="0"/>
            </a:endParaRPr>
          </a:p>
        </p:txBody>
      </p:sp>
    </p:spTree>
    <p:extLst>
      <p:ext uri="{BB962C8B-B14F-4D97-AF65-F5344CB8AC3E}">
        <p14:creationId xmlns:p14="http://schemas.microsoft.com/office/powerpoint/2010/main" val="267988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WHAT IS HTML?</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HTML is a markup language</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HTML is the basis for creating web pages and other information that can be displayed in web browser.</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Language for expressing semantic structure in textual documents</a:t>
            </a:r>
          </a:p>
        </p:txBody>
      </p:sp>
    </p:spTree>
    <p:extLst>
      <p:ext uri="{BB962C8B-B14F-4D97-AF65-F5344CB8AC3E}">
        <p14:creationId xmlns:p14="http://schemas.microsoft.com/office/powerpoint/2010/main" val="3372594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cap="all" dirty="0">
                <a:latin typeface="Source Sans Pro" panose="020B0503030403020204" pitchFamily="34" charset="0"/>
                <a:ea typeface="Source Sans Pro" panose="020B0503030403020204" pitchFamily="34" charset="0"/>
              </a:rPr>
              <a:t>FEW TIPS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Always Quote Attribute Values. Attribute values should always be enclosed in quotes.</a:t>
            </a:r>
          </a:p>
          <a:p>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Double style quotes are the most common, but single style quotes are also allowed.</a:t>
            </a:r>
          </a:p>
          <a:p>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Be careful when combining single and double quotes, make sure you use only one type.</a:t>
            </a:r>
          </a:p>
        </p:txBody>
      </p:sp>
    </p:spTree>
    <p:extLst>
      <p:ext uri="{BB962C8B-B14F-4D97-AF65-F5344CB8AC3E}">
        <p14:creationId xmlns:p14="http://schemas.microsoft.com/office/powerpoint/2010/main" val="1565446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METADATA SECTION</a:t>
            </a:r>
          </a:p>
        </p:txBody>
      </p:sp>
    </p:spTree>
    <p:extLst>
      <p:ext uri="{BB962C8B-B14F-4D97-AF65-F5344CB8AC3E}">
        <p14:creationId xmlns:p14="http://schemas.microsoft.com/office/powerpoint/2010/main" val="609117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METADATA SECTION</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&lt;head&gt; TAG</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The &lt;head&gt; element is a container for all the head elements. Elements inside &lt;head&gt; can include scripts, instruct the browser where to find style sheets, provide meta information, and more.</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The following tags can be added to the head section:  &lt;title&gt;, &lt;style&gt;, &lt;meta&gt;, &lt;link&gt;, &lt;script&gt;, &lt;noscript&gt;</a:t>
            </a:r>
          </a:p>
          <a:p>
            <a:r>
              <a:rPr lang="en-US" sz="2400" b="1" dirty="0">
                <a:solidFill>
                  <a:srgbClr val="F3BE60"/>
                </a:solidFill>
                <a:latin typeface="Source Sans Pro" panose="020B0503030403020204" pitchFamily="34" charset="0"/>
                <a:ea typeface="Source Sans Pro" panose="020B0503030403020204" pitchFamily="34" charset="0"/>
              </a:rPr>
              <a:t>http://docs.webplatform.org/wiki/html/elements/head</a:t>
            </a:r>
          </a:p>
        </p:txBody>
      </p:sp>
    </p:spTree>
    <p:extLst>
      <p:ext uri="{BB962C8B-B14F-4D97-AF65-F5344CB8AC3E}">
        <p14:creationId xmlns:p14="http://schemas.microsoft.com/office/powerpoint/2010/main" val="3940456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METADATA - INSIDE THE &lt;head&gt; TAG &lt;title&gt; </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1074874"/>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The &lt;title&gt; tag defines the title of the document.</a:t>
            </a:r>
          </a:p>
        </p:txBody>
      </p:sp>
      <p:sp>
        <p:nvSpPr>
          <p:cNvPr id="13" name="TextBox 12">
            <a:extLst>
              <a:ext uri="{FF2B5EF4-FFF2-40B4-BE49-F238E27FC236}">
                <a16:creationId xmlns:a16="http://schemas.microsoft.com/office/drawing/2014/main" id="{BFC46C1E-2778-4DA1-8257-CF21189D2AB6}"/>
              </a:ext>
            </a:extLst>
          </p:cNvPr>
          <p:cNvSpPr txBox="1"/>
          <p:nvPr/>
        </p:nvSpPr>
        <p:spPr>
          <a:xfrm>
            <a:off x="1523998" y="2137637"/>
            <a:ext cx="9577599" cy="92333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1199FF"/>
                </a:solidFill>
              </a:rPr>
              <a:t>head</a:t>
            </a:r>
            <a:r>
              <a:rPr lang="en-US" dirty="0"/>
              <a:t>&gt;</a:t>
            </a:r>
          </a:p>
          <a:p>
            <a:pPr lvl="1"/>
            <a:r>
              <a:rPr lang="en-US" dirty="0"/>
              <a:t>&lt;</a:t>
            </a:r>
            <a:r>
              <a:rPr lang="en-US" dirty="0">
                <a:solidFill>
                  <a:srgbClr val="1199FF"/>
                </a:solidFill>
              </a:rPr>
              <a:t>title</a:t>
            </a:r>
            <a:r>
              <a:rPr lang="en-US" dirty="0"/>
              <a:t>&gt;HTML Document title&lt;/</a:t>
            </a:r>
            <a:r>
              <a:rPr lang="en-US" dirty="0">
                <a:solidFill>
                  <a:srgbClr val="1199FF"/>
                </a:solidFill>
              </a:rPr>
              <a:t>title</a:t>
            </a:r>
            <a:r>
              <a:rPr lang="en-US" dirty="0"/>
              <a:t>&gt;</a:t>
            </a:r>
          </a:p>
          <a:p>
            <a:r>
              <a:rPr lang="en-US" dirty="0"/>
              <a:t>&lt;/</a:t>
            </a:r>
            <a:r>
              <a:rPr lang="en-US" dirty="0">
                <a:solidFill>
                  <a:srgbClr val="1199FF"/>
                </a:solidFill>
              </a:rPr>
              <a:t>head</a:t>
            </a:r>
            <a:r>
              <a:rPr lang="en-US" dirty="0"/>
              <a:t>&gt;</a:t>
            </a:r>
            <a:endParaRPr lang="bg-BG"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endParaRPr>
          </a:p>
        </p:txBody>
      </p:sp>
    </p:spTree>
    <p:extLst>
      <p:ext uri="{BB962C8B-B14F-4D97-AF65-F5344CB8AC3E}">
        <p14:creationId xmlns:p14="http://schemas.microsoft.com/office/powerpoint/2010/main" val="48993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&lt;meta&gt;</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537437"/>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The &lt;meta&gt; tag provides additional information about the HTML document.</a:t>
            </a:r>
          </a:p>
        </p:txBody>
      </p:sp>
      <p:sp>
        <p:nvSpPr>
          <p:cNvPr id="13" name="TextBox 12">
            <a:extLst>
              <a:ext uri="{FF2B5EF4-FFF2-40B4-BE49-F238E27FC236}">
                <a16:creationId xmlns:a16="http://schemas.microsoft.com/office/drawing/2014/main" id="{BFC46C1E-2778-4DA1-8257-CF21189D2AB6}"/>
              </a:ext>
            </a:extLst>
          </p:cNvPr>
          <p:cNvSpPr txBox="1"/>
          <p:nvPr/>
        </p:nvSpPr>
        <p:spPr>
          <a:xfrm>
            <a:off x="1523998" y="2137637"/>
            <a:ext cx="9577599" cy="313932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 Define keywords for search engines: --&gt;</a:t>
            </a:r>
          </a:p>
          <a:p>
            <a:r>
              <a:rPr lang="en-US" dirty="0"/>
              <a:t>&lt;</a:t>
            </a:r>
            <a:r>
              <a:rPr lang="en-US" dirty="0">
                <a:solidFill>
                  <a:srgbClr val="1199FF"/>
                </a:solidFill>
              </a:rPr>
              <a:t>meta</a:t>
            </a:r>
            <a:r>
              <a:rPr lang="en-US" dirty="0"/>
              <a:t> </a:t>
            </a:r>
            <a:r>
              <a:rPr lang="en-US" dirty="0">
                <a:solidFill>
                  <a:schemeClr val="accent2">
                    <a:lumMod val="75000"/>
                  </a:schemeClr>
                </a:solidFill>
              </a:rPr>
              <a:t>name</a:t>
            </a:r>
            <a:r>
              <a:rPr lang="en-US" dirty="0"/>
              <a:t>="</a:t>
            </a:r>
            <a:r>
              <a:rPr lang="en-US" dirty="0">
                <a:solidFill>
                  <a:schemeClr val="accent6">
                    <a:lumMod val="75000"/>
                  </a:schemeClr>
                </a:solidFill>
              </a:rPr>
              <a:t>keywords</a:t>
            </a:r>
            <a:r>
              <a:rPr lang="en-US" dirty="0"/>
              <a:t>" </a:t>
            </a:r>
            <a:r>
              <a:rPr lang="en-US" dirty="0">
                <a:solidFill>
                  <a:schemeClr val="accent2">
                    <a:lumMod val="75000"/>
                  </a:schemeClr>
                </a:solidFill>
              </a:rPr>
              <a:t>content</a:t>
            </a:r>
            <a:r>
              <a:rPr lang="en-US" dirty="0"/>
              <a:t>="</a:t>
            </a:r>
            <a:r>
              <a:rPr lang="en-US" dirty="0">
                <a:solidFill>
                  <a:schemeClr val="accent6">
                    <a:lumMod val="75000"/>
                  </a:schemeClr>
                </a:solidFill>
              </a:rPr>
              <a:t>HTML, CSS, XML, XHTML, JavaScript</a:t>
            </a:r>
            <a:r>
              <a:rPr lang="en-US" dirty="0"/>
              <a:t>"&gt;</a:t>
            </a:r>
          </a:p>
          <a:p>
            <a:endParaRPr lang="en-US" dirty="0"/>
          </a:p>
          <a:p>
            <a:r>
              <a:rPr lang="en-US" dirty="0"/>
              <a:t>&lt;!--Define a description of your web page:--&gt;</a:t>
            </a:r>
          </a:p>
          <a:p>
            <a:r>
              <a:rPr lang="en-US" dirty="0"/>
              <a:t>&lt;</a:t>
            </a:r>
            <a:r>
              <a:rPr lang="en-US" dirty="0">
                <a:solidFill>
                  <a:srgbClr val="1199FF"/>
                </a:solidFill>
              </a:rPr>
              <a:t>meta</a:t>
            </a:r>
            <a:r>
              <a:rPr lang="en-US" dirty="0"/>
              <a:t> </a:t>
            </a:r>
            <a:r>
              <a:rPr lang="en-US" dirty="0">
                <a:solidFill>
                  <a:schemeClr val="accent2">
                    <a:lumMod val="75000"/>
                  </a:schemeClr>
                </a:solidFill>
              </a:rPr>
              <a:t>name</a:t>
            </a:r>
            <a:r>
              <a:rPr lang="en-US" dirty="0"/>
              <a:t>="</a:t>
            </a:r>
            <a:r>
              <a:rPr lang="en-US" dirty="0">
                <a:solidFill>
                  <a:schemeClr val="accent6">
                    <a:lumMod val="75000"/>
                  </a:schemeClr>
                </a:solidFill>
              </a:rPr>
              <a:t>description</a:t>
            </a:r>
            <a:r>
              <a:rPr lang="en-US" dirty="0"/>
              <a:t>" </a:t>
            </a:r>
            <a:r>
              <a:rPr lang="en-US" dirty="0">
                <a:solidFill>
                  <a:schemeClr val="accent2">
                    <a:lumMod val="75000"/>
                  </a:schemeClr>
                </a:solidFill>
              </a:rPr>
              <a:t>content</a:t>
            </a:r>
            <a:r>
              <a:rPr lang="en-US" dirty="0"/>
              <a:t>="</a:t>
            </a:r>
            <a:r>
              <a:rPr lang="en-US" dirty="0">
                <a:solidFill>
                  <a:schemeClr val="accent6">
                    <a:lumMod val="75000"/>
                  </a:schemeClr>
                </a:solidFill>
              </a:rPr>
              <a:t>Free Web tutorials on HTML and </a:t>
            </a:r>
            <a:r>
              <a:rPr lang="en-US" dirty="0">
                <a:solidFill>
                  <a:schemeClr val="accent6">
                    <a:lumMod val="75000"/>
                  </a:schemeClr>
                </a:solidFill>
                <a:latin typeface="Courier New" panose="02070309020205020404" pitchFamily="49" charset="0"/>
              </a:rPr>
              <a:t>CSS</a:t>
            </a:r>
            <a:r>
              <a:rPr lang="en-US" dirty="0"/>
              <a:t>"&gt;</a:t>
            </a:r>
          </a:p>
          <a:p>
            <a:endParaRPr lang="en-US" dirty="0"/>
          </a:p>
          <a:p>
            <a:r>
              <a:rPr lang="en-US" dirty="0"/>
              <a:t>&lt;!--Define the author of a page:--&gt;</a:t>
            </a:r>
          </a:p>
          <a:p>
            <a:r>
              <a:rPr lang="en-US" dirty="0"/>
              <a:t>&lt;</a:t>
            </a:r>
            <a:r>
              <a:rPr lang="en-US" dirty="0">
                <a:solidFill>
                  <a:srgbClr val="1199FF"/>
                </a:solidFill>
              </a:rPr>
              <a:t>meta</a:t>
            </a:r>
            <a:r>
              <a:rPr lang="en-US" dirty="0"/>
              <a:t> </a:t>
            </a:r>
            <a:r>
              <a:rPr lang="en-US" dirty="0">
                <a:solidFill>
                  <a:schemeClr val="accent2">
                    <a:lumMod val="75000"/>
                  </a:schemeClr>
                </a:solidFill>
              </a:rPr>
              <a:t>name</a:t>
            </a:r>
            <a:r>
              <a:rPr lang="en-US" dirty="0"/>
              <a:t>="</a:t>
            </a:r>
            <a:r>
              <a:rPr lang="en-US" dirty="0">
                <a:solidFill>
                  <a:schemeClr val="accent6">
                    <a:lumMod val="75000"/>
                  </a:schemeClr>
                </a:solidFill>
              </a:rPr>
              <a:t>author</a:t>
            </a:r>
            <a:r>
              <a:rPr lang="en-US" dirty="0"/>
              <a:t>" </a:t>
            </a:r>
            <a:r>
              <a:rPr lang="en-US" dirty="0">
                <a:solidFill>
                  <a:schemeClr val="accent2">
                    <a:lumMod val="75000"/>
                  </a:schemeClr>
                </a:solidFill>
              </a:rPr>
              <a:t>content</a:t>
            </a:r>
            <a:r>
              <a:rPr lang="en-US" dirty="0"/>
              <a:t>="</a:t>
            </a:r>
            <a:r>
              <a:rPr lang="en-US" dirty="0">
                <a:solidFill>
                  <a:schemeClr val="accent6">
                    <a:lumMod val="75000"/>
                  </a:schemeClr>
                </a:solidFill>
              </a:rPr>
              <a:t>Hege</a:t>
            </a:r>
            <a:r>
              <a:rPr lang="en-US" dirty="0">
                <a:solidFill>
                  <a:srgbClr val="6A958D"/>
                </a:solidFill>
              </a:rPr>
              <a:t> </a:t>
            </a:r>
            <a:r>
              <a:rPr lang="en-US" dirty="0">
                <a:solidFill>
                  <a:schemeClr val="accent6">
                    <a:lumMod val="75000"/>
                  </a:schemeClr>
                </a:solidFill>
              </a:rPr>
              <a:t>Refsnes</a:t>
            </a:r>
            <a:r>
              <a:rPr lang="en-US" dirty="0"/>
              <a:t>"&gt;</a:t>
            </a:r>
          </a:p>
          <a:p>
            <a:endParaRPr lang="en-US" dirty="0"/>
          </a:p>
          <a:p>
            <a:r>
              <a:rPr lang="en-US" dirty="0"/>
              <a:t>&lt;!--Refresh document every 30 seconds:--&gt;</a:t>
            </a:r>
          </a:p>
          <a:p>
            <a:r>
              <a:rPr lang="en-US" dirty="0"/>
              <a:t>&lt;</a:t>
            </a:r>
            <a:r>
              <a:rPr lang="en-US" dirty="0">
                <a:solidFill>
                  <a:srgbClr val="1199FF"/>
                </a:solidFill>
              </a:rPr>
              <a:t>meta</a:t>
            </a:r>
            <a:r>
              <a:rPr lang="en-US" dirty="0"/>
              <a:t> </a:t>
            </a:r>
            <a:r>
              <a:rPr lang="en-US" dirty="0">
                <a:solidFill>
                  <a:schemeClr val="accent2">
                    <a:lumMod val="75000"/>
                  </a:schemeClr>
                </a:solidFill>
              </a:rPr>
              <a:t>http-</a:t>
            </a:r>
            <a:r>
              <a:rPr lang="en-US" dirty="0" err="1">
                <a:solidFill>
                  <a:schemeClr val="accent2">
                    <a:lumMod val="75000"/>
                  </a:schemeClr>
                </a:solidFill>
              </a:rPr>
              <a:t>equiv</a:t>
            </a:r>
            <a:r>
              <a:rPr lang="en-US" dirty="0"/>
              <a:t>="</a:t>
            </a:r>
            <a:r>
              <a:rPr lang="en-US" dirty="0">
                <a:solidFill>
                  <a:schemeClr val="accent6">
                    <a:lumMod val="75000"/>
                  </a:schemeClr>
                </a:solidFill>
              </a:rPr>
              <a:t>refresh</a:t>
            </a:r>
            <a:r>
              <a:rPr lang="en-US" dirty="0"/>
              <a:t>" </a:t>
            </a:r>
            <a:r>
              <a:rPr lang="en-US" dirty="0">
                <a:solidFill>
                  <a:schemeClr val="accent2">
                    <a:lumMod val="75000"/>
                  </a:schemeClr>
                </a:solidFill>
              </a:rPr>
              <a:t>content</a:t>
            </a:r>
            <a:r>
              <a:rPr lang="en-US" dirty="0"/>
              <a:t>="</a:t>
            </a:r>
            <a:r>
              <a:rPr lang="en-US" dirty="0">
                <a:solidFill>
                  <a:schemeClr val="accent6">
                    <a:lumMod val="75000"/>
                  </a:schemeClr>
                </a:solidFill>
              </a:rPr>
              <a:t>30</a:t>
            </a:r>
            <a:r>
              <a:rPr lang="en-US" dirty="0"/>
              <a:t>"&gt;</a:t>
            </a:r>
            <a:endParaRPr lang="bg-BG"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endParaRPr>
          </a:p>
        </p:txBody>
      </p:sp>
    </p:spTree>
    <p:extLst>
      <p:ext uri="{BB962C8B-B14F-4D97-AF65-F5344CB8AC3E}">
        <p14:creationId xmlns:p14="http://schemas.microsoft.com/office/powerpoint/2010/main" val="3171561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&lt;link&gt;</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92333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The &lt;link&gt; tag defines the relationship between a document and an external resource.</a:t>
            </a:r>
          </a:p>
        </p:txBody>
      </p:sp>
      <p:sp>
        <p:nvSpPr>
          <p:cNvPr id="13" name="TextBox 12">
            <a:extLst>
              <a:ext uri="{FF2B5EF4-FFF2-40B4-BE49-F238E27FC236}">
                <a16:creationId xmlns:a16="http://schemas.microsoft.com/office/drawing/2014/main" id="{BFC46C1E-2778-4DA1-8257-CF21189D2AB6}"/>
              </a:ext>
            </a:extLst>
          </p:cNvPr>
          <p:cNvSpPr txBox="1"/>
          <p:nvPr/>
        </p:nvSpPr>
        <p:spPr>
          <a:xfrm>
            <a:off x="1523998" y="2523530"/>
            <a:ext cx="9577599" cy="92333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1199FF"/>
                </a:solidFill>
              </a:rPr>
              <a:t>head</a:t>
            </a:r>
            <a:r>
              <a:rPr lang="en-US" dirty="0"/>
              <a:t>&gt;</a:t>
            </a:r>
          </a:p>
          <a:p>
            <a:pPr lvl="1"/>
            <a:r>
              <a:rPr lang="en-US" dirty="0"/>
              <a:t>&lt;</a:t>
            </a:r>
            <a:r>
              <a:rPr lang="en-US" dirty="0">
                <a:solidFill>
                  <a:srgbClr val="1199FF"/>
                </a:solidFill>
              </a:rPr>
              <a:t>link</a:t>
            </a:r>
            <a:r>
              <a:rPr lang="en-US" dirty="0"/>
              <a:t> </a:t>
            </a:r>
            <a:r>
              <a:rPr lang="en-US" dirty="0">
                <a:solidFill>
                  <a:schemeClr val="accent2">
                    <a:lumMod val="75000"/>
                  </a:schemeClr>
                </a:solidFill>
              </a:rPr>
              <a:t>rel</a:t>
            </a:r>
            <a:r>
              <a:rPr lang="en-US" dirty="0"/>
              <a:t>="</a:t>
            </a:r>
            <a:r>
              <a:rPr lang="en-US" dirty="0">
                <a:solidFill>
                  <a:schemeClr val="accent6">
                    <a:lumMod val="75000"/>
                  </a:schemeClr>
                </a:solidFill>
              </a:rPr>
              <a:t>stylesheet</a:t>
            </a:r>
            <a:r>
              <a:rPr lang="en-US" dirty="0"/>
              <a:t>" </a:t>
            </a:r>
            <a:r>
              <a:rPr lang="en-US" dirty="0">
                <a:solidFill>
                  <a:schemeClr val="accent2">
                    <a:lumMod val="75000"/>
                  </a:schemeClr>
                </a:solidFill>
              </a:rPr>
              <a:t>type</a:t>
            </a:r>
            <a:r>
              <a:rPr lang="en-US" dirty="0"/>
              <a:t>="</a:t>
            </a:r>
            <a:r>
              <a:rPr lang="en-US" dirty="0">
                <a:solidFill>
                  <a:schemeClr val="accent6">
                    <a:lumMod val="75000"/>
                  </a:schemeClr>
                </a:solidFill>
              </a:rPr>
              <a:t>text/css</a:t>
            </a:r>
            <a:r>
              <a:rPr lang="en-US" dirty="0"/>
              <a:t>" </a:t>
            </a:r>
            <a:r>
              <a:rPr lang="en-US" dirty="0">
                <a:solidFill>
                  <a:schemeClr val="accent2">
                    <a:lumMod val="75000"/>
                  </a:schemeClr>
                </a:solidFill>
              </a:rPr>
              <a:t>href</a:t>
            </a:r>
            <a:r>
              <a:rPr lang="en-US" dirty="0"/>
              <a:t>="</a:t>
            </a:r>
            <a:r>
              <a:rPr lang="en-US" dirty="0">
                <a:solidFill>
                  <a:schemeClr val="accent6">
                    <a:lumMod val="75000"/>
                  </a:schemeClr>
                </a:solidFill>
              </a:rPr>
              <a:t>mystyle.css</a:t>
            </a:r>
            <a:r>
              <a:rPr lang="en-US" dirty="0"/>
              <a:t>"&gt;</a:t>
            </a:r>
          </a:p>
          <a:p>
            <a:r>
              <a:rPr lang="en-US" dirty="0"/>
              <a:t>&lt;/</a:t>
            </a:r>
            <a:r>
              <a:rPr lang="en-US" dirty="0">
                <a:solidFill>
                  <a:srgbClr val="1199FF"/>
                </a:solidFill>
              </a:rPr>
              <a:t>head</a:t>
            </a:r>
            <a:r>
              <a:rPr lang="en-US" dirty="0"/>
              <a:t>&gt;</a:t>
            </a:r>
            <a:endParaRPr lang="bg-BG"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endParaRPr>
          </a:p>
        </p:txBody>
      </p:sp>
      <p:sp>
        <p:nvSpPr>
          <p:cNvPr id="6" name="Content Placeholder 4">
            <a:extLst>
              <a:ext uri="{FF2B5EF4-FFF2-40B4-BE49-F238E27FC236}">
                <a16:creationId xmlns:a16="http://schemas.microsoft.com/office/drawing/2014/main" id="{AF85DA34-1E01-49CA-9EBF-02CEFDA8ABE7}"/>
              </a:ext>
            </a:extLst>
          </p:cNvPr>
          <p:cNvSpPr>
            <a:spLocks noGrp="1"/>
          </p:cNvSpPr>
          <p:nvPr/>
        </p:nvSpPr>
        <p:spPr>
          <a:xfrm>
            <a:off x="1523998" y="3634310"/>
            <a:ext cx="10474411" cy="92333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The &lt;link&gt; tag is most used to link to style sheets.</a:t>
            </a:r>
          </a:p>
        </p:txBody>
      </p:sp>
    </p:spTree>
    <p:extLst>
      <p:ext uri="{BB962C8B-B14F-4D97-AF65-F5344CB8AC3E}">
        <p14:creationId xmlns:p14="http://schemas.microsoft.com/office/powerpoint/2010/main" val="1628564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&lt;style&gt;</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1402534"/>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The &lt;style&gt; tag is used to define style information for an HTML document.</a:t>
            </a:r>
          </a:p>
          <a:p>
            <a:r>
              <a:rPr lang="en-US" sz="2400" dirty="0">
                <a:solidFill>
                  <a:schemeClr val="accent1">
                    <a:lumMod val="50000"/>
                  </a:schemeClr>
                </a:solidFill>
                <a:latin typeface="Source Sans Pro" panose="020B0503030403020204" pitchFamily="34" charset="0"/>
                <a:ea typeface="Source Sans Pro" panose="020B0503030403020204" pitchFamily="34" charset="0"/>
                <a:cs typeface="Consolas" panose="020B0609020204030204" pitchFamily="49" charset="0"/>
              </a:rPr>
              <a:t>Inside the &lt;style&gt; element you specify how HTML elements should render in a browser:</a:t>
            </a:r>
          </a:p>
        </p:txBody>
      </p:sp>
      <p:sp>
        <p:nvSpPr>
          <p:cNvPr id="13" name="TextBox 12">
            <a:extLst>
              <a:ext uri="{FF2B5EF4-FFF2-40B4-BE49-F238E27FC236}">
                <a16:creationId xmlns:a16="http://schemas.microsoft.com/office/drawing/2014/main" id="{BFC46C1E-2778-4DA1-8257-CF21189D2AB6}"/>
              </a:ext>
            </a:extLst>
          </p:cNvPr>
          <p:cNvSpPr txBox="1"/>
          <p:nvPr/>
        </p:nvSpPr>
        <p:spPr>
          <a:xfrm>
            <a:off x="1523998" y="3190184"/>
            <a:ext cx="9577599" cy="147732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1199FF"/>
                </a:solidFill>
              </a:rPr>
              <a:t>head</a:t>
            </a:r>
            <a:r>
              <a:rPr lang="en-US" dirty="0"/>
              <a:t>&gt;</a:t>
            </a:r>
          </a:p>
          <a:p>
            <a:r>
              <a:rPr lang="en-US" dirty="0"/>
              <a:t>    &lt;</a:t>
            </a:r>
            <a:r>
              <a:rPr lang="en-US" dirty="0">
                <a:solidFill>
                  <a:srgbClr val="1199FF"/>
                </a:solidFill>
              </a:rPr>
              <a:t>style</a:t>
            </a:r>
            <a:r>
              <a:rPr lang="en-US" dirty="0"/>
              <a:t> </a:t>
            </a:r>
            <a:r>
              <a:rPr lang="en-US" dirty="0">
                <a:solidFill>
                  <a:schemeClr val="accent2">
                    <a:lumMod val="75000"/>
                  </a:schemeClr>
                </a:solidFill>
              </a:rPr>
              <a:t>type</a:t>
            </a:r>
            <a:r>
              <a:rPr lang="en-US" dirty="0"/>
              <a:t>="</a:t>
            </a:r>
            <a:r>
              <a:rPr lang="en-US" dirty="0">
                <a:solidFill>
                  <a:schemeClr val="accent6">
                    <a:lumMod val="75000"/>
                  </a:schemeClr>
                </a:solidFill>
              </a:rPr>
              <a:t>text/css</a:t>
            </a:r>
            <a:r>
              <a:rPr lang="en-US" dirty="0"/>
              <a:t>"&gt;</a:t>
            </a:r>
          </a:p>
          <a:p>
            <a:r>
              <a:rPr lang="en-US" dirty="0"/>
              <a:t>        </a:t>
            </a:r>
            <a:r>
              <a:rPr lang="en-US" dirty="0">
                <a:solidFill>
                  <a:srgbClr val="7030A0"/>
                </a:solidFill>
              </a:rPr>
              <a:t>p</a:t>
            </a:r>
            <a:r>
              <a:rPr lang="en-US" dirty="0"/>
              <a:t> { </a:t>
            </a:r>
            <a:r>
              <a:rPr lang="en-US" dirty="0">
                <a:solidFill>
                  <a:schemeClr val="accent2">
                    <a:lumMod val="75000"/>
                  </a:schemeClr>
                </a:solidFill>
              </a:rPr>
              <a:t>color</a:t>
            </a:r>
            <a:r>
              <a:rPr lang="en-US" dirty="0"/>
              <a:t>: </a:t>
            </a:r>
            <a:r>
              <a:rPr lang="en-US" dirty="0">
                <a:solidFill>
                  <a:schemeClr val="accent6">
                    <a:lumMod val="75000"/>
                  </a:schemeClr>
                </a:solidFill>
              </a:rPr>
              <a:t>#369</a:t>
            </a:r>
            <a:r>
              <a:rPr lang="en-US" dirty="0"/>
              <a:t>; }</a:t>
            </a:r>
          </a:p>
          <a:p>
            <a:r>
              <a:rPr lang="en-US" dirty="0"/>
              <a:t>    &lt;/</a:t>
            </a:r>
            <a:r>
              <a:rPr lang="en-US" dirty="0">
                <a:solidFill>
                  <a:srgbClr val="1199FF"/>
                </a:solidFill>
              </a:rPr>
              <a:t>style</a:t>
            </a:r>
            <a:r>
              <a:rPr lang="en-US" dirty="0"/>
              <a:t>&gt;</a:t>
            </a:r>
          </a:p>
          <a:p>
            <a:r>
              <a:rPr lang="en-US" dirty="0"/>
              <a:t>&lt;/</a:t>
            </a:r>
            <a:r>
              <a:rPr lang="en-US" dirty="0">
                <a:solidFill>
                  <a:srgbClr val="1199FF"/>
                </a:solidFill>
              </a:rPr>
              <a:t>head</a:t>
            </a:r>
            <a:r>
              <a:rPr lang="en-US" dirty="0"/>
              <a:t>&gt;</a:t>
            </a:r>
            <a:endParaRPr lang="bg-BG"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endParaRPr>
          </a:p>
        </p:txBody>
      </p:sp>
    </p:spTree>
    <p:extLst>
      <p:ext uri="{BB962C8B-B14F-4D97-AF65-F5344CB8AC3E}">
        <p14:creationId xmlns:p14="http://schemas.microsoft.com/office/powerpoint/2010/main" val="4034049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494280"/>
            <a:ext cx="9144000" cy="1869440"/>
          </a:xfrm>
        </p:spPr>
        <p:txBody>
          <a:bodyPr>
            <a:normAutofit/>
          </a:bodyPr>
          <a:lstStyle/>
          <a:p>
            <a:r>
              <a:rPr lang="en-GB" dirty="0">
                <a:solidFill>
                  <a:schemeClr val="accent1">
                    <a:lumMod val="50000"/>
                  </a:schemeClr>
                </a:solidFill>
                <a:latin typeface="Source Sans Pro" panose="020B0604020202020204" pitchFamily="34" charset="0"/>
              </a:rPr>
              <a:t>INDENTATION &amp; CODE FORMATTING</a:t>
            </a:r>
          </a:p>
        </p:txBody>
      </p:sp>
    </p:spTree>
    <p:extLst>
      <p:ext uri="{BB962C8B-B14F-4D97-AF65-F5344CB8AC3E}">
        <p14:creationId xmlns:p14="http://schemas.microsoft.com/office/powerpoint/2010/main" val="2638457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INDENTATION &amp; CODE FORMATTING</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457200" indent="-457200">
              <a:buFont typeface="+mj-lt"/>
              <a:buAutoNum type="arabicPeriod"/>
            </a:pPr>
            <a:endParaRPr lang="en-US" sz="2400" b="1" dirty="0">
              <a:solidFill>
                <a:schemeClr val="accent1">
                  <a:lumMod val="75000"/>
                </a:schemeClr>
              </a:solidFill>
              <a:latin typeface="Source Sans Pro" panose="020B0503030403020204" pitchFamily="34" charset="0"/>
              <a:ea typeface="Source Sans Pro" panose="020B0503030403020204" pitchFamily="34" charset="0"/>
            </a:endParaRPr>
          </a:p>
        </p:txBody>
      </p:sp>
      <p:graphicFrame>
        <p:nvGraphicFramePr>
          <p:cNvPr id="2" name="Diagram 1">
            <a:extLst>
              <a:ext uri="{FF2B5EF4-FFF2-40B4-BE49-F238E27FC236}">
                <a16:creationId xmlns:a16="http://schemas.microsoft.com/office/drawing/2014/main" id="{C2C33B7D-2236-461E-BFF6-416FF7E1AFFC}"/>
              </a:ext>
            </a:extLst>
          </p:cNvPr>
          <p:cNvGraphicFramePr/>
          <p:nvPr/>
        </p:nvGraphicFramePr>
        <p:xfrm>
          <a:off x="1523999" y="1739362"/>
          <a:ext cx="10474411" cy="46139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0311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METADATA SECTION</a:t>
            </a:r>
          </a:p>
        </p:txBody>
      </p:sp>
      <p:sp>
        <p:nvSpPr>
          <p:cNvPr id="6" name="TextBox 5">
            <a:extLst>
              <a:ext uri="{FF2B5EF4-FFF2-40B4-BE49-F238E27FC236}">
                <a16:creationId xmlns:a16="http://schemas.microsoft.com/office/drawing/2014/main" id="{F86933CA-7B1C-47B0-BA76-12333DEA6833}"/>
              </a:ext>
            </a:extLst>
          </p:cNvPr>
          <p:cNvSpPr txBox="1"/>
          <p:nvPr/>
        </p:nvSpPr>
        <p:spPr>
          <a:xfrm>
            <a:off x="1524000" y="1600200"/>
            <a:ext cx="9577599" cy="2308324"/>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1199FF"/>
                </a:solidFill>
              </a:rPr>
              <a:t>form</a:t>
            </a:r>
            <a:r>
              <a:rPr lang="en-US" dirty="0"/>
              <a:t> </a:t>
            </a:r>
            <a:r>
              <a:rPr lang="en-US" dirty="0">
                <a:solidFill>
                  <a:schemeClr val="accent2">
                    <a:lumMod val="75000"/>
                  </a:schemeClr>
                </a:solidFill>
              </a:rPr>
              <a:t>action</a:t>
            </a:r>
            <a:r>
              <a:rPr lang="en-US" dirty="0"/>
              <a:t>="</a:t>
            </a:r>
            <a:r>
              <a:rPr lang="en-US" dirty="0">
                <a:solidFill>
                  <a:schemeClr val="accent6">
                    <a:lumMod val="75000"/>
                  </a:schemeClr>
                </a:solidFill>
              </a:rPr>
              <a:t>#</a:t>
            </a:r>
            <a:r>
              <a:rPr lang="en-US" dirty="0"/>
              <a:t>" </a:t>
            </a:r>
            <a:r>
              <a:rPr lang="en-US" dirty="0">
                <a:solidFill>
                  <a:schemeClr val="accent2">
                    <a:lumMod val="75000"/>
                  </a:schemeClr>
                </a:solidFill>
              </a:rPr>
              <a:t>method</a:t>
            </a:r>
            <a:r>
              <a:rPr lang="en-US" dirty="0"/>
              <a:t>="</a:t>
            </a:r>
            <a:r>
              <a:rPr lang="en-US" dirty="0">
                <a:solidFill>
                  <a:schemeClr val="accent6">
                    <a:lumMod val="75000"/>
                  </a:schemeClr>
                </a:solidFill>
              </a:rPr>
              <a:t>get</a:t>
            </a:r>
            <a:r>
              <a:rPr lang="en-US" dirty="0"/>
              <a:t>"&gt;</a:t>
            </a:r>
          </a:p>
          <a:p>
            <a:pPr lvl="1"/>
            <a:r>
              <a:rPr lang="en-US" dirty="0"/>
              <a:t>&lt;</a:t>
            </a:r>
            <a:r>
              <a:rPr lang="en-US" dirty="0">
                <a:solidFill>
                  <a:srgbClr val="1199FF"/>
                </a:solidFill>
              </a:rPr>
              <a:t>fieldset</a:t>
            </a:r>
            <a:r>
              <a:rPr lang="en-US" dirty="0"/>
              <a:t>&gt;</a:t>
            </a:r>
          </a:p>
          <a:p>
            <a:pPr lvl="2"/>
            <a:r>
              <a:rPr lang="en-US" dirty="0"/>
              <a:t>&lt;</a:t>
            </a:r>
            <a:r>
              <a:rPr lang="en-US" dirty="0">
                <a:solidFill>
                  <a:srgbClr val="1199FF"/>
                </a:solidFill>
              </a:rPr>
              <a:t>legend</a:t>
            </a:r>
            <a:r>
              <a:rPr lang="en-US" dirty="0"/>
              <a:t>&gt;Login information&lt;/</a:t>
            </a:r>
            <a:r>
              <a:rPr lang="en-US" dirty="0">
                <a:solidFill>
                  <a:srgbClr val="1199FF"/>
                </a:solidFill>
              </a:rPr>
              <a:t>legend</a:t>
            </a:r>
            <a:r>
              <a:rPr lang="en-US" dirty="0"/>
              <a:t>&gt;</a:t>
            </a:r>
          </a:p>
          <a:p>
            <a:pPr lvl="2"/>
            <a:r>
              <a:rPr lang="en-US" dirty="0"/>
              <a:t>&lt;</a:t>
            </a:r>
            <a:r>
              <a:rPr lang="en-US" dirty="0">
                <a:solidFill>
                  <a:srgbClr val="1199FF"/>
                </a:solidFill>
              </a:rPr>
              <a:t>label</a:t>
            </a:r>
            <a:r>
              <a:rPr lang="en-US" dirty="0"/>
              <a:t> </a:t>
            </a:r>
            <a:r>
              <a:rPr lang="en-US" dirty="0">
                <a:solidFill>
                  <a:schemeClr val="accent2">
                    <a:lumMod val="75000"/>
                  </a:schemeClr>
                </a:solidFill>
              </a:rPr>
              <a:t>for</a:t>
            </a:r>
            <a:r>
              <a:rPr lang="en-US" dirty="0"/>
              <a:t>="</a:t>
            </a:r>
            <a:r>
              <a:rPr lang="en-US" dirty="0">
                <a:solidFill>
                  <a:schemeClr val="accent6">
                    <a:lumMod val="75000"/>
                  </a:schemeClr>
                </a:solidFill>
              </a:rPr>
              <a:t>username</a:t>
            </a:r>
            <a:r>
              <a:rPr lang="en-US" dirty="0"/>
              <a:t>"&gt;Username&lt;/</a:t>
            </a:r>
            <a:r>
              <a:rPr lang="en-US" dirty="0">
                <a:solidFill>
                  <a:srgbClr val="1199FF"/>
                </a:solidFill>
              </a:rPr>
              <a:t>label</a:t>
            </a:r>
            <a:r>
              <a:rPr lang="en-US" dirty="0"/>
              <a:t>&gt;</a:t>
            </a:r>
          </a:p>
          <a:p>
            <a:pPr lvl="2"/>
            <a:r>
              <a:rPr lang="en-US" dirty="0"/>
              <a:t>&lt;</a:t>
            </a:r>
            <a:r>
              <a:rPr lang="en-US" dirty="0">
                <a:solidFill>
                  <a:srgbClr val="1199FF"/>
                </a:solidFill>
              </a:rPr>
              <a:t>p</a:t>
            </a:r>
            <a:r>
              <a:rPr lang="en-US" dirty="0"/>
              <a:t>&gt;&lt;</a:t>
            </a:r>
            <a:r>
              <a:rPr lang="en-US" dirty="0">
                <a:solidFill>
                  <a:srgbClr val="1199FF"/>
                </a:solidFill>
              </a:rPr>
              <a:t>input</a:t>
            </a:r>
            <a:r>
              <a:rPr lang="en-US" dirty="0"/>
              <a:t> </a:t>
            </a:r>
            <a:r>
              <a:rPr lang="en-US" dirty="0">
                <a:solidFill>
                  <a:schemeClr val="accent2">
                    <a:lumMod val="75000"/>
                  </a:schemeClr>
                </a:solidFill>
              </a:rPr>
              <a:t>type</a:t>
            </a:r>
            <a:r>
              <a:rPr lang="en-US" dirty="0"/>
              <a:t>="</a:t>
            </a:r>
            <a:r>
              <a:rPr lang="en-US" dirty="0">
                <a:solidFill>
                  <a:schemeClr val="accent6">
                    <a:lumMod val="75000"/>
                  </a:schemeClr>
                </a:solidFill>
              </a:rPr>
              <a:t>text</a:t>
            </a:r>
            <a:r>
              <a:rPr lang="en-US" dirty="0"/>
              <a:t>" </a:t>
            </a:r>
            <a:r>
              <a:rPr lang="en-US" dirty="0">
                <a:solidFill>
                  <a:schemeClr val="accent2">
                    <a:lumMod val="75000"/>
                  </a:schemeClr>
                </a:solidFill>
              </a:rPr>
              <a:t>name</a:t>
            </a:r>
            <a:r>
              <a:rPr lang="en-US" dirty="0"/>
              <a:t>="</a:t>
            </a:r>
            <a:r>
              <a:rPr lang="en-US" dirty="0">
                <a:solidFill>
                  <a:schemeClr val="accent6">
                    <a:lumMod val="75000"/>
                  </a:schemeClr>
                </a:solidFill>
              </a:rPr>
              <a:t>usr</a:t>
            </a:r>
            <a:r>
              <a:rPr lang="en-US" dirty="0"/>
              <a:t>" </a:t>
            </a:r>
            <a:r>
              <a:rPr lang="en-US" dirty="0">
                <a:solidFill>
                  <a:schemeClr val="accent2">
                    <a:lumMod val="75000"/>
                  </a:schemeClr>
                </a:solidFill>
              </a:rPr>
              <a:t>id</a:t>
            </a:r>
            <a:r>
              <a:rPr lang="en-US" dirty="0"/>
              <a:t>="</a:t>
            </a:r>
            <a:r>
              <a:rPr lang="en-US" dirty="0">
                <a:solidFill>
                  <a:schemeClr val="accent6">
                    <a:lumMod val="75000"/>
                  </a:schemeClr>
                </a:solidFill>
              </a:rPr>
              <a:t>usr</a:t>
            </a:r>
            <a:r>
              <a:rPr lang="en-US" dirty="0"/>
              <a:t>" /&gt;&lt;/</a:t>
            </a:r>
            <a:r>
              <a:rPr lang="en-US" dirty="0">
                <a:solidFill>
                  <a:srgbClr val="1199FF"/>
                </a:solidFill>
              </a:rPr>
              <a:t>p</a:t>
            </a:r>
            <a:r>
              <a:rPr lang="en-US" dirty="0"/>
              <a:t>&gt;</a:t>
            </a:r>
          </a:p>
          <a:p>
            <a:pPr lvl="2"/>
            <a:r>
              <a:rPr lang="en-US" dirty="0"/>
              <a:t>&lt;</a:t>
            </a:r>
            <a:r>
              <a:rPr lang="en-US" dirty="0">
                <a:solidFill>
                  <a:srgbClr val="1199FF"/>
                </a:solidFill>
              </a:rPr>
              <a:t>label</a:t>
            </a:r>
            <a:r>
              <a:rPr lang="en-US" dirty="0"/>
              <a:t> </a:t>
            </a:r>
            <a:r>
              <a:rPr lang="en-US" dirty="0">
                <a:solidFill>
                  <a:schemeClr val="accent2">
                    <a:lumMod val="75000"/>
                  </a:schemeClr>
                </a:solidFill>
              </a:rPr>
              <a:t>for</a:t>
            </a:r>
            <a:r>
              <a:rPr lang="en-US" dirty="0"/>
              <a:t>="</a:t>
            </a:r>
            <a:r>
              <a:rPr lang="en-US" dirty="0">
                <a:solidFill>
                  <a:schemeClr val="accent6">
                    <a:lumMod val="75000"/>
                  </a:schemeClr>
                </a:solidFill>
              </a:rPr>
              <a:t>password</a:t>
            </a:r>
            <a:r>
              <a:rPr lang="en-US" dirty="0"/>
              <a:t>"&gt;Password&lt;/</a:t>
            </a:r>
            <a:r>
              <a:rPr lang="en-US" dirty="0">
                <a:solidFill>
                  <a:srgbClr val="1199FF"/>
                </a:solidFill>
              </a:rPr>
              <a:t>label</a:t>
            </a:r>
            <a:r>
              <a:rPr lang="en-US" dirty="0"/>
              <a:t>&gt;</a:t>
            </a:r>
          </a:p>
          <a:p>
            <a:pPr lvl="2"/>
            <a:r>
              <a:rPr lang="en-US" dirty="0"/>
              <a:t>&lt;</a:t>
            </a:r>
            <a:r>
              <a:rPr lang="en-US" dirty="0">
                <a:solidFill>
                  <a:srgbClr val="1199FF"/>
                </a:solidFill>
              </a:rPr>
              <a:t>p</a:t>
            </a:r>
            <a:r>
              <a:rPr lang="en-US" dirty="0"/>
              <a:t>&gt;&lt;</a:t>
            </a:r>
            <a:r>
              <a:rPr lang="en-US" dirty="0">
                <a:solidFill>
                  <a:srgbClr val="1199FF"/>
                </a:solidFill>
              </a:rPr>
              <a:t>input</a:t>
            </a:r>
            <a:r>
              <a:rPr lang="en-US" dirty="0"/>
              <a:t> </a:t>
            </a:r>
            <a:r>
              <a:rPr lang="en-US" dirty="0">
                <a:solidFill>
                  <a:schemeClr val="accent2">
                    <a:lumMod val="75000"/>
                  </a:schemeClr>
                </a:solidFill>
              </a:rPr>
              <a:t>type</a:t>
            </a:r>
            <a:r>
              <a:rPr lang="en-US" dirty="0"/>
              <a:t>="</a:t>
            </a:r>
            <a:r>
              <a:rPr lang="en-US" dirty="0">
                <a:solidFill>
                  <a:schemeClr val="accent6">
                    <a:lumMod val="75000"/>
                  </a:schemeClr>
                </a:solidFill>
              </a:rPr>
              <a:t>text</a:t>
            </a:r>
            <a:r>
              <a:rPr lang="en-US" dirty="0"/>
              <a:t>" </a:t>
            </a:r>
            <a:r>
              <a:rPr lang="en-US" dirty="0">
                <a:solidFill>
                  <a:schemeClr val="accent2">
                    <a:lumMod val="75000"/>
                  </a:schemeClr>
                </a:solidFill>
              </a:rPr>
              <a:t>name</a:t>
            </a:r>
            <a:r>
              <a:rPr lang="en-US" dirty="0"/>
              <a:t>="</a:t>
            </a:r>
            <a:r>
              <a:rPr lang="en-US" dirty="0">
                <a:solidFill>
                  <a:schemeClr val="accent6">
                    <a:lumMod val="75000"/>
                  </a:schemeClr>
                </a:solidFill>
              </a:rPr>
              <a:t>pass</a:t>
            </a:r>
            <a:r>
              <a:rPr lang="en-US" dirty="0"/>
              <a:t>" </a:t>
            </a:r>
            <a:r>
              <a:rPr lang="en-US" dirty="0">
                <a:solidFill>
                  <a:schemeClr val="accent2">
                    <a:lumMod val="75000"/>
                  </a:schemeClr>
                </a:solidFill>
              </a:rPr>
              <a:t>id</a:t>
            </a:r>
            <a:r>
              <a:rPr lang="en-US" dirty="0"/>
              <a:t>="</a:t>
            </a:r>
            <a:r>
              <a:rPr lang="en-US" dirty="0">
                <a:solidFill>
                  <a:schemeClr val="accent6">
                    <a:lumMod val="75000"/>
                  </a:schemeClr>
                </a:solidFill>
              </a:rPr>
              <a:t>pass</a:t>
            </a:r>
            <a:r>
              <a:rPr lang="en-US" dirty="0"/>
              <a:t>" /&gt;&lt;/</a:t>
            </a:r>
            <a:r>
              <a:rPr lang="en-US" dirty="0">
                <a:solidFill>
                  <a:srgbClr val="1199FF"/>
                </a:solidFill>
              </a:rPr>
              <a:t>p</a:t>
            </a:r>
            <a:r>
              <a:rPr lang="en-US" dirty="0"/>
              <a:t>&gt;</a:t>
            </a:r>
          </a:p>
          <a:p>
            <a:pPr lvl="1"/>
            <a:r>
              <a:rPr lang="en-US" dirty="0"/>
              <a:t>&lt;/</a:t>
            </a:r>
            <a:r>
              <a:rPr lang="en-US" dirty="0">
                <a:solidFill>
                  <a:srgbClr val="1199FF"/>
                </a:solidFill>
              </a:rPr>
              <a:t>fieldset</a:t>
            </a:r>
            <a:r>
              <a:rPr lang="en-US" dirty="0"/>
              <a:t>&gt;</a:t>
            </a:r>
            <a:endParaRPr lang="bg-BG"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endParaRPr>
          </a:p>
        </p:txBody>
      </p:sp>
    </p:spTree>
    <p:extLst>
      <p:ext uri="{BB962C8B-B14F-4D97-AF65-F5344CB8AC3E}">
        <p14:creationId xmlns:p14="http://schemas.microsoft.com/office/powerpoint/2010/main" val="60174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WHAT IS HTML?</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HTML is a markup language</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HTML is language for describing web pages.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HTML documents contain HTML tags and plain text</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A markup language is a set of markup tags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The tags describe document content</a:t>
            </a:r>
          </a:p>
        </p:txBody>
      </p:sp>
    </p:spTree>
    <p:extLst>
      <p:ext uri="{BB962C8B-B14F-4D97-AF65-F5344CB8AC3E}">
        <p14:creationId xmlns:p14="http://schemas.microsoft.com/office/powerpoint/2010/main" val="1996351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61640"/>
            <a:ext cx="9144000" cy="934720"/>
          </a:xfrm>
        </p:spPr>
        <p:txBody>
          <a:bodyPr>
            <a:normAutofit/>
          </a:bodyPr>
          <a:lstStyle/>
          <a:p>
            <a:r>
              <a:rPr lang="en-GB" dirty="0">
                <a:solidFill>
                  <a:schemeClr val="accent1">
                    <a:lumMod val="50000"/>
                  </a:schemeClr>
                </a:solidFill>
                <a:latin typeface="Source Sans Pro" panose="020B0604020202020204" pitchFamily="34" charset="0"/>
              </a:rPr>
              <a:t>CSS BASICS</a:t>
            </a:r>
          </a:p>
        </p:txBody>
      </p:sp>
    </p:spTree>
    <p:extLst>
      <p:ext uri="{BB962C8B-B14F-4D97-AF65-F5344CB8AC3E}">
        <p14:creationId xmlns:p14="http://schemas.microsoft.com/office/powerpoint/2010/main" val="150758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61640"/>
            <a:ext cx="9144000" cy="934720"/>
          </a:xfrm>
        </p:spPr>
        <p:txBody>
          <a:bodyPr>
            <a:normAutofit/>
          </a:bodyPr>
          <a:lstStyle/>
          <a:p>
            <a:r>
              <a:rPr lang="en-GB" dirty="0">
                <a:solidFill>
                  <a:schemeClr val="accent1">
                    <a:lumMod val="50000"/>
                  </a:schemeClr>
                </a:solidFill>
                <a:latin typeface="Source Sans Pro" panose="020B0604020202020204" pitchFamily="34" charset="0"/>
              </a:rPr>
              <a:t>WHAT IS CSS?</a:t>
            </a:r>
          </a:p>
        </p:txBody>
      </p:sp>
    </p:spTree>
    <p:extLst>
      <p:ext uri="{BB962C8B-B14F-4D97-AF65-F5344CB8AC3E}">
        <p14:creationId xmlns:p14="http://schemas.microsoft.com/office/powerpoint/2010/main" val="2445790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WHAT IS CSS?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CSS stands for Cascading Style Sheets</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Styles define the visual presentation of HTML elements</a:t>
            </a:r>
          </a:p>
        </p:txBody>
      </p:sp>
    </p:spTree>
    <p:extLst>
      <p:ext uri="{BB962C8B-B14F-4D97-AF65-F5344CB8AC3E}">
        <p14:creationId xmlns:p14="http://schemas.microsoft.com/office/powerpoint/2010/main" val="4196477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CSS SOLVED A PROBLEM</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HTML was never intended to contain tags for formatting a document.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With CSS the separation between semantic content and visual presentation can be achieved again.</a:t>
            </a:r>
          </a:p>
        </p:txBody>
      </p:sp>
    </p:spTree>
    <p:extLst>
      <p:ext uri="{BB962C8B-B14F-4D97-AF65-F5344CB8AC3E}">
        <p14:creationId xmlns:p14="http://schemas.microsoft.com/office/powerpoint/2010/main" val="2120032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CSS CAN SAVE YOU A LOT OF WORK!</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External visual style guide shared across all pages of your site.</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Change the style guide - change all pages visual presentation.</a:t>
            </a:r>
          </a:p>
        </p:txBody>
      </p:sp>
    </p:spTree>
    <p:extLst>
      <p:ext uri="{BB962C8B-B14F-4D97-AF65-F5344CB8AC3E}">
        <p14:creationId xmlns:p14="http://schemas.microsoft.com/office/powerpoint/2010/main" val="100477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61640"/>
            <a:ext cx="9144000" cy="934720"/>
          </a:xfrm>
        </p:spPr>
        <p:txBody>
          <a:bodyPr>
            <a:normAutofit/>
          </a:bodyPr>
          <a:lstStyle/>
          <a:p>
            <a:r>
              <a:rPr lang="en-GB" dirty="0">
                <a:solidFill>
                  <a:schemeClr val="accent1">
                    <a:lumMod val="50000"/>
                  </a:schemeClr>
                </a:solidFill>
                <a:latin typeface="Source Sans Pro" panose="020B0604020202020204" pitchFamily="34" charset="0"/>
              </a:rPr>
              <a:t>CSS SYNTAX</a:t>
            </a:r>
          </a:p>
        </p:txBody>
      </p:sp>
    </p:spTree>
    <p:extLst>
      <p:ext uri="{BB962C8B-B14F-4D97-AF65-F5344CB8AC3E}">
        <p14:creationId xmlns:p14="http://schemas.microsoft.com/office/powerpoint/2010/main" val="3319621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CSS SYNTAX</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Every CSS document is a collection of CSS rules.</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CSS rule has two main parts, Select and one or more declarations</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Each declaration consists of a property and a value.</a:t>
            </a:r>
          </a:p>
        </p:txBody>
      </p:sp>
    </p:spTree>
    <p:extLst>
      <p:ext uri="{BB962C8B-B14F-4D97-AF65-F5344CB8AC3E}">
        <p14:creationId xmlns:p14="http://schemas.microsoft.com/office/powerpoint/2010/main" val="478589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CSS RULE</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CSS rule has two main parts:</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Selector</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One or more declarations</a:t>
            </a:r>
          </a:p>
        </p:txBody>
      </p:sp>
    </p:spTree>
    <p:extLst>
      <p:ext uri="{BB962C8B-B14F-4D97-AF65-F5344CB8AC3E}">
        <p14:creationId xmlns:p14="http://schemas.microsoft.com/office/powerpoint/2010/main" val="2707957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CSS RULE</a:t>
            </a:r>
          </a:p>
        </p:txBody>
      </p:sp>
      <p:sp>
        <p:nvSpPr>
          <p:cNvPr id="6" name="TextBox 5">
            <a:extLst>
              <a:ext uri="{FF2B5EF4-FFF2-40B4-BE49-F238E27FC236}">
                <a16:creationId xmlns:a16="http://schemas.microsoft.com/office/drawing/2014/main" id="{CD12388D-E00C-408B-979C-EEEC589CD5CF}"/>
              </a:ext>
            </a:extLst>
          </p:cNvPr>
          <p:cNvSpPr txBox="1"/>
          <p:nvPr/>
        </p:nvSpPr>
        <p:spPr>
          <a:xfrm>
            <a:off x="1524000" y="1600200"/>
            <a:ext cx="9577599"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[selector] </a:t>
            </a:r>
            <a:r>
              <a:rPr lang="en-US"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rPr>
              <a:t>      [declaration]</a:t>
            </a:r>
          </a:p>
          <a:p>
            <a:r>
              <a:rPr lang="en-US"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rPr>
              <a:t>      [declaration]</a:t>
            </a:r>
          </a:p>
          <a:p>
            <a:r>
              <a:rPr lang="en-US"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rPr>
              <a:t>}</a:t>
            </a:r>
          </a:p>
        </p:txBody>
      </p:sp>
    </p:spTree>
    <p:extLst>
      <p:ext uri="{BB962C8B-B14F-4D97-AF65-F5344CB8AC3E}">
        <p14:creationId xmlns:p14="http://schemas.microsoft.com/office/powerpoint/2010/main" val="2524615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CSS SELECTOR</a:t>
            </a:r>
          </a:p>
        </p:txBody>
      </p:sp>
      <p:sp>
        <p:nvSpPr>
          <p:cNvPr id="6" name="TextBox 5">
            <a:extLst>
              <a:ext uri="{FF2B5EF4-FFF2-40B4-BE49-F238E27FC236}">
                <a16:creationId xmlns:a16="http://schemas.microsoft.com/office/drawing/2014/main" id="{CD12388D-E00C-408B-979C-EEEC589CD5CF}"/>
              </a:ext>
            </a:extLst>
          </p:cNvPr>
          <p:cNvSpPr txBox="1"/>
          <p:nvPr/>
        </p:nvSpPr>
        <p:spPr>
          <a:xfrm>
            <a:off x="1524000" y="1600200"/>
            <a:ext cx="9577599" cy="64633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6">
                    <a:lumMod val="75000"/>
                  </a:schemeClr>
                </a:solidFill>
              </a:rPr>
              <a:t>body</a:t>
            </a:r>
            <a:r>
              <a:rPr lang="en-US" dirty="0"/>
              <a:t> { ... </a:t>
            </a:r>
          </a:p>
          <a:p>
            <a:r>
              <a:rPr lang="en-US" dirty="0"/>
              <a:t>}</a:t>
            </a:r>
            <a:endParaRPr lang="en-US" dirty="0">
              <a:solidFill>
                <a:schemeClr val="accent1">
                  <a:lumMod val="75000"/>
                </a:schemeClr>
              </a:solidFill>
              <a:latin typeface="Calibri" panose="020F0502020204030204" pitchFamily="34" charset="0"/>
              <a:ea typeface="Source Sans Pro" panose="020B0503030403020204" pitchFamily="34" charset="0"/>
              <a:cs typeface="Calibri" panose="020F0502020204030204" pitchFamily="34" charset="0"/>
            </a:endParaRPr>
          </a:p>
        </p:txBody>
      </p:sp>
      <p:sp>
        <p:nvSpPr>
          <p:cNvPr id="8" name="Content Placeholder 4">
            <a:extLst>
              <a:ext uri="{FF2B5EF4-FFF2-40B4-BE49-F238E27FC236}">
                <a16:creationId xmlns:a16="http://schemas.microsoft.com/office/drawing/2014/main" id="{0290C87F-0E2F-42EF-9205-3B643E76B3F7}"/>
              </a:ext>
            </a:extLst>
          </p:cNvPr>
          <p:cNvSpPr>
            <a:spLocks noGrp="1"/>
          </p:cNvSpPr>
          <p:nvPr/>
        </p:nvSpPr>
        <p:spPr>
          <a:xfrm>
            <a:off x="1524000" y="2499360"/>
            <a:ext cx="10474411" cy="9296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 selector is a identifier of the HTML element or the group of HTML elements you want to style</a:t>
            </a:r>
          </a:p>
        </p:txBody>
      </p:sp>
    </p:spTree>
    <p:extLst>
      <p:ext uri="{BB962C8B-B14F-4D97-AF65-F5344CB8AC3E}">
        <p14:creationId xmlns:p14="http://schemas.microsoft.com/office/powerpoint/2010/main" val="244340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HTML IS CONSUMED BY WEB BROWSERS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 purpose of a web browser is to read HTML documents and compose them into visible or audible web pages.</a:t>
            </a:r>
          </a:p>
          <a:p>
            <a:r>
              <a:rPr lang="en-US" sz="2400" dirty="0">
                <a:solidFill>
                  <a:schemeClr val="accent1">
                    <a:lumMod val="75000"/>
                  </a:schemeClr>
                </a:solidFill>
                <a:latin typeface="Source Sans Pro" panose="020B0503030403020204" pitchFamily="34" charset="0"/>
                <a:ea typeface="Source Sans Pro" panose="020B0503030403020204" pitchFamily="34" charset="0"/>
              </a:rPr>
              <a:t>The browser does not display the HTML tags, but uses the tags to interpret the content of the page.</a:t>
            </a:r>
          </a:p>
        </p:txBody>
      </p:sp>
    </p:spTree>
    <p:extLst>
      <p:ext uri="{BB962C8B-B14F-4D97-AF65-F5344CB8AC3E}">
        <p14:creationId xmlns:p14="http://schemas.microsoft.com/office/powerpoint/2010/main" val="2446720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CSS DECLARATIONS</a:t>
            </a:r>
          </a:p>
        </p:txBody>
      </p:sp>
      <p:sp>
        <p:nvSpPr>
          <p:cNvPr id="6" name="TextBox 5">
            <a:extLst>
              <a:ext uri="{FF2B5EF4-FFF2-40B4-BE49-F238E27FC236}">
                <a16:creationId xmlns:a16="http://schemas.microsoft.com/office/drawing/2014/main" id="{CD12388D-E00C-408B-979C-EEEC589CD5CF}"/>
              </a:ext>
            </a:extLst>
          </p:cNvPr>
          <p:cNvSpPr txBox="1"/>
          <p:nvPr/>
        </p:nvSpPr>
        <p:spPr>
          <a:xfrm>
            <a:off x="1524000" y="1600200"/>
            <a:ext cx="9577599"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1">
                    <a:lumMod val="50000"/>
                  </a:schemeClr>
                </a:solidFill>
              </a:rPr>
              <a:t>{</a:t>
            </a:r>
          </a:p>
          <a:p>
            <a:r>
              <a:rPr lang="en-US" dirty="0">
                <a:solidFill>
                  <a:schemeClr val="accent1">
                    <a:lumMod val="75000"/>
                  </a:schemeClr>
                </a:solidFill>
              </a:rPr>
              <a:t>    </a:t>
            </a:r>
            <a:r>
              <a:rPr lang="en-US" dirty="0">
                <a:solidFill>
                  <a:schemeClr val="accent2">
                    <a:lumMod val="75000"/>
                  </a:schemeClr>
                </a:solidFill>
              </a:rPr>
              <a:t>font</a:t>
            </a:r>
            <a:r>
              <a:rPr lang="en-US" dirty="0">
                <a:solidFill>
                  <a:schemeClr val="accent1">
                    <a:lumMod val="75000"/>
                  </a:schemeClr>
                </a:solidFill>
              </a:rPr>
              <a:t>: </a:t>
            </a:r>
            <a:r>
              <a:rPr lang="en-US" dirty="0">
                <a:solidFill>
                  <a:schemeClr val="accent6">
                    <a:lumMod val="75000"/>
                  </a:schemeClr>
                </a:solidFill>
              </a:rPr>
              <a:t>16px/1.5</a:t>
            </a:r>
            <a:r>
              <a:rPr lang="en-US" dirty="0">
                <a:solidFill>
                  <a:schemeClr val="accent1">
                    <a:lumMod val="75000"/>
                  </a:schemeClr>
                </a:solidFill>
              </a:rPr>
              <a:t> </a:t>
            </a:r>
            <a:r>
              <a:rPr lang="en-US" dirty="0">
                <a:solidFill>
                  <a:schemeClr val="accent1">
                    <a:lumMod val="50000"/>
                  </a:schemeClr>
                </a:solidFill>
              </a:rPr>
              <a:t>Verdana, sans-serif;</a:t>
            </a:r>
          </a:p>
          <a:p>
            <a:r>
              <a:rPr lang="en-US" dirty="0">
                <a:solidFill>
                  <a:schemeClr val="accent1">
                    <a:lumMod val="75000"/>
                  </a:schemeClr>
                </a:solidFill>
              </a:rPr>
              <a:t>    </a:t>
            </a:r>
            <a:r>
              <a:rPr lang="en-US" dirty="0">
                <a:solidFill>
                  <a:schemeClr val="accent2">
                    <a:lumMod val="75000"/>
                  </a:schemeClr>
                </a:solidFill>
              </a:rPr>
              <a:t>color</a:t>
            </a:r>
            <a:r>
              <a:rPr lang="en-US" dirty="0">
                <a:solidFill>
                  <a:schemeClr val="accent1">
                    <a:lumMod val="75000"/>
                  </a:schemeClr>
                </a:solidFill>
              </a:rPr>
              <a:t>: </a:t>
            </a:r>
            <a:r>
              <a:rPr lang="en-US" dirty="0">
                <a:solidFill>
                  <a:schemeClr val="accent6">
                    <a:lumMod val="75000"/>
                  </a:schemeClr>
                </a:solidFill>
              </a:rPr>
              <a:t>#333</a:t>
            </a:r>
            <a:r>
              <a:rPr lang="en-US" dirty="0">
                <a:solidFill>
                  <a:schemeClr val="accent1">
                    <a:lumMod val="75000"/>
                  </a:schemeClr>
                </a:solidFill>
              </a:rPr>
              <a:t>;</a:t>
            </a:r>
          </a:p>
          <a:p>
            <a:r>
              <a:rPr lang="en-US" dirty="0">
                <a:solidFill>
                  <a:schemeClr val="accent1">
                    <a:lumMod val="50000"/>
                  </a:schemeClr>
                </a:solidFill>
              </a:rPr>
              <a:t>}</a:t>
            </a:r>
            <a:endPar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endParaRPr>
          </a:p>
        </p:txBody>
      </p:sp>
      <p:sp>
        <p:nvSpPr>
          <p:cNvPr id="8" name="Content Placeholder 4">
            <a:extLst>
              <a:ext uri="{FF2B5EF4-FFF2-40B4-BE49-F238E27FC236}">
                <a16:creationId xmlns:a16="http://schemas.microsoft.com/office/drawing/2014/main" id="{0290C87F-0E2F-42EF-9205-3B643E76B3F7}"/>
              </a:ext>
            </a:extLst>
          </p:cNvPr>
          <p:cNvSpPr>
            <a:spLocks noGrp="1"/>
          </p:cNvSpPr>
          <p:nvPr/>
        </p:nvSpPr>
        <p:spPr>
          <a:xfrm>
            <a:off x="1524000" y="2996909"/>
            <a:ext cx="10474411" cy="9296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Declarations end with a semicolon, and declaration groups are surrounded by curly brackets.</a:t>
            </a:r>
          </a:p>
        </p:txBody>
      </p:sp>
    </p:spTree>
    <p:extLst>
      <p:ext uri="{BB962C8B-B14F-4D97-AF65-F5344CB8AC3E}">
        <p14:creationId xmlns:p14="http://schemas.microsoft.com/office/powerpoint/2010/main" val="3269583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61640"/>
            <a:ext cx="9144000" cy="934720"/>
          </a:xfrm>
        </p:spPr>
        <p:txBody>
          <a:bodyPr>
            <a:normAutofit/>
          </a:bodyPr>
          <a:lstStyle/>
          <a:p>
            <a:r>
              <a:rPr lang="en-GB" dirty="0">
                <a:solidFill>
                  <a:schemeClr val="accent1">
                    <a:lumMod val="50000"/>
                  </a:schemeClr>
                </a:solidFill>
                <a:latin typeface="Source Sans Pro" panose="020B0604020202020204" pitchFamily="34" charset="0"/>
              </a:rPr>
              <a:t>CSS SELECTORS</a:t>
            </a:r>
          </a:p>
        </p:txBody>
      </p:sp>
    </p:spTree>
    <p:extLst>
      <p:ext uri="{BB962C8B-B14F-4D97-AF65-F5344CB8AC3E}">
        <p14:creationId xmlns:p14="http://schemas.microsoft.com/office/powerpoint/2010/main" val="1891662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ELEMENT SELECTORS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Using the HTML tag names as selectors will apply styles to all tags in the document.</a:t>
            </a:r>
          </a:p>
        </p:txBody>
      </p:sp>
    </p:spTree>
    <p:extLst>
      <p:ext uri="{BB962C8B-B14F-4D97-AF65-F5344CB8AC3E}">
        <p14:creationId xmlns:p14="http://schemas.microsoft.com/office/powerpoint/2010/main" val="37482323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ELEMENT SELECTORS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643711"/>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Styling all titles of level 1:</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47980EA8-2C86-4ABE-A0D3-796851C10FBC}"/>
              </a:ext>
            </a:extLst>
          </p:cNvPr>
          <p:cNvSpPr txBox="1"/>
          <p:nvPr/>
        </p:nvSpPr>
        <p:spPr>
          <a:xfrm>
            <a:off x="1523998" y="2243911"/>
            <a:ext cx="9577599"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latin typeface="Calibri" panose="020F0502020204030204" pitchFamily="34" charset="0"/>
                <a:ea typeface="Source Sans Pro" panose="020B0503030403020204" pitchFamily="34" charset="0"/>
                <a:cs typeface="Calibri" panose="020F0502020204030204" pitchFamily="34" charset="0"/>
              </a:rPr>
              <a:t>h1</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text-align</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center;</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color</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#000</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p:txBody>
      </p:sp>
      <p:sp>
        <p:nvSpPr>
          <p:cNvPr id="9" name="Content Placeholder 4">
            <a:extLst>
              <a:ext uri="{FF2B5EF4-FFF2-40B4-BE49-F238E27FC236}">
                <a16:creationId xmlns:a16="http://schemas.microsoft.com/office/drawing/2014/main" id="{12747A27-CFA1-406E-A181-60A0786B7377}"/>
              </a:ext>
            </a:extLst>
          </p:cNvPr>
          <p:cNvSpPr>
            <a:spLocks noGrp="1"/>
          </p:cNvSpPr>
          <p:nvPr/>
        </p:nvSpPr>
        <p:spPr>
          <a:xfrm>
            <a:off x="1523999" y="3665316"/>
            <a:ext cx="10474411" cy="643711"/>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Adding more white space after each paragraph:</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
        <p:nvSpPr>
          <p:cNvPr id="10" name="TextBox 9">
            <a:extLst>
              <a:ext uri="{FF2B5EF4-FFF2-40B4-BE49-F238E27FC236}">
                <a16:creationId xmlns:a16="http://schemas.microsoft.com/office/drawing/2014/main" id="{710895CA-FFD5-4062-B13E-82D11BB13608}"/>
              </a:ext>
            </a:extLst>
          </p:cNvPr>
          <p:cNvSpPr txBox="1"/>
          <p:nvPr/>
        </p:nvSpPr>
        <p:spPr>
          <a:xfrm>
            <a:off x="1523998" y="4309027"/>
            <a:ext cx="9577599" cy="92333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latin typeface="Calibri" panose="020F0502020204030204" pitchFamily="34" charset="0"/>
                <a:ea typeface="Source Sans Pro" panose="020B0503030403020204" pitchFamily="34" charset="0"/>
                <a:cs typeface="Calibri" panose="020F0502020204030204" pitchFamily="34" charset="0"/>
              </a:rPr>
              <a:t>p</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padding-bottom: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15px</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p:txBody>
      </p:sp>
    </p:spTree>
    <p:extLst>
      <p:ext uri="{BB962C8B-B14F-4D97-AF65-F5344CB8AC3E}">
        <p14:creationId xmlns:p14="http://schemas.microsoft.com/office/powerpoint/2010/main" val="2198587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THE id SELECTOR</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182880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 id selector uses the id attribute of the HTML element, and is defined</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with a "#".</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Using the id selector will give you the exact element you are referring to.</a:t>
            </a:r>
          </a:p>
        </p:txBody>
      </p:sp>
    </p:spTree>
    <p:extLst>
      <p:ext uri="{BB962C8B-B14F-4D97-AF65-F5344CB8AC3E}">
        <p14:creationId xmlns:p14="http://schemas.microsoft.com/office/powerpoint/2010/main" val="2834137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THE id SELECTOR</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96012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Adding border to the top and bottom of an HTML element with attribute id="header".</a:t>
            </a:r>
          </a:p>
        </p:txBody>
      </p:sp>
      <p:sp>
        <p:nvSpPr>
          <p:cNvPr id="6" name="TextBox 5">
            <a:extLst>
              <a:ext uri="{FF2B5EF4-FFF2-40B4-BE49-F238E27FC236}">
                <a16:creationId xmlns:a16="http://schemas.microsoft.com/office/drawing/2014/main" id="{D4EEC59B-6ACE-44F8-8917-1C0B4025E508}"/>
              </a:ext>
            </a:extLst>
          </p:cNvPr>
          <p:cNvSpPr txBox="1"/>
          <p:nvPr/>
        </p:nvSpPr>
        <p:spPr>
          <a:xfrm>
            <a:off x="1523998" y="2560320"/>
            <a:ext cx="9577599"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1199FF"/>
                </a:solidFill>
              </a:rPr>
              <a:t>#header</a:t>
            </a:r>
            <a:r>
              <a:rPr lang="en-US" dirty="0">
                <a:solidFill>
                  <a:srgbClr val="1199FF"/>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border</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1px</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solid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#CCC</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border-width</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1px</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0</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p:txBody>
      </p:sp>
    </p:spTree>
    <p:extLst>
      <p:ext uri="{BB962C8B-B14F-4D97-AF65-F5344CB8AC3E}">
        <p14:creationId xmlns:p14="http://schemas.microsoft.com/office/powerpoint/2010/main" val="3782149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THE class SELECTOR</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20116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 class selector uses the HTML class attribute, and is defined with a "." (dot)</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 class selector allows you to set a particular style for many HTML elements with the same class.</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All HTML elements with class="mod" will have border on top:</a:t>
            </a:r>
          </a:p>
        </p:txBody>
      </p:sp>
      <p:sp>
        <p:nvSpPr>
          <p:cNvPr id="6" name="TextBox 5">
            <a:extLst>
              <a:ext uri="{FF2B5EF4-FFF2-40B4-BE49-F238E27FC236}">
                <a16:creationId xmlns:a16="http://schemas.microsoft.com/office/drawing/2014/main" id="{D4EEC59B-6ACE-44F8-8917-1C0B4025E508}"/>
              </a:ext>
            </a:extLst>
          </p:cNvPr>
          <p:cNvSpPr txBox="1"/>
          <p:nvPr/>
        </p:nvSpPr>
        <p:spPr>
          <a:xfrm>
            <a:off x="1523999" y="3799330"/>
            <a:ext cx="9577599" cy="92333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1199FF"/>
                </a:solidFill>
              </a:rPr>
              <a:t>.mod </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border-top</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1px</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solid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#000</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p:txBody>
      </p:sp>
    </p:spTree>
    <p:extLst>
      <p:ext uri="{BB962C8B-B14F-4D97-AF65-F5344CB8AC3E}">
        <p14:creationId xmlns:p14="http://schemas.microsoft.com/office/powerpoint/2010/main" val="7046488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THE class SELECTOR</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518160"/>
          </a:xfrm>
          <a:prstGeom prst="rect">
            <a:avLst/>
          </a:prstGeom>
        </p:spPr>
        <p:txBody>
          <a:bodyPr vert="horz" lIns="108000" tIns="36000" rIns="108000" bIns="36000" rtlCol="0">
            <a:normAutofit lnSpcReduction="100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You can also specify that only one HTML tag should be affected by a class.</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D4EEC59B-6ACE-44F8-8917-1C0B4025E508}"/>
              </a:ext>
            </a:extLst>
          </p:cNvPr>
          <p:cNvSpPr txBox="1"/>
          <p:nvPr/>
        </p:nvSpPr>
        <p:spPr>
          <a:xfrm>
            <a:off x="1523999" y="2249315"/>
            <a:ext cx="9577599" cy="92333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rPr>
              <a:t>p</a:t>
            </a:r>
            <a:r>
              <a:rPr lang="en-US" dirty="0">
                <a:solidFill>
                  <a:srgbClr val="1199FF"/>
                </a:solidFill>
              </a:rPr>
              <a:t>.right </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text-align</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right;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p>
        </p:txBody>
      </p:sp>
    </p:spTree>
    <p:extLst>
      <p:ext uri="{BB962C8B-B14F-4D97-AF65-F5344CB8AC3E}">
        <p14:creationId xmlns:p14="http://schemas.microsoft.com/office/powerpoint/2010/main" val="652969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CSS ATTRIBUTE SELECTORS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518160"/>
          </a:xfrm>
          <a:prstGeom prst="rect">
            <a:avLst/>
          </a:prstGeom>
        </p:spPr>
        <p:txBody>
          <a:bodyPr vert="horz" lIns="108000" tIns="36000" rIns="108000" bIns="36000" rtlCol="0">
            <a:normAutofit lnSpcReduction="100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Style HTML Elements With Specific Attributes </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D4EEC59B-6ACE-44F8-8917-1C0B4025E508}"/>
              </a:ext>
            </a:extLst>
          </p:cNvPr>
          <p:cNvSpPr txBox="1"/>
          <p:nvPr/>
        </p:nvSpPr>
        <p:spPr>
          <a:xfrm>
            <a:off x="1523999" y="2708255"/>
            <a:ext cx="9577599" cy="92333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rPr>
              <a:t>a</a:t>
            </a:r>
            <a:r>
              <a:rPr lang="en-US" dirty="0">
                <a:solidFill>
                  <a:schemeClr val="accent2">
                    <a:lumMod val="75000"/>
                  </a:schemeClr>
                </a:solidFill>
              </a:rPr>
              <a:t>[title]</a:t>
            </a:r>
            <a:r>
              <a:rPr lang="en-US" dirty="0">
                <a:solidFill>
                  <a:schemeClr val="accent2">
                    <a:lumMod val="50000"/>
                  </a:schemeClr>
                </a:solidFill>
              </a:rPr>
              <a:t> </a:t>
            </a:r>
            <a:r>
              <a:rPr lang="en-US" dirty="0">
                <a:solidFill>
                  <a:schemeClr val="accent1">
                    <a:lumMod val="50000"/>
                  </a:schemeClr>
                </a:solidFill>
              </a:rPr>
              <a:t>{</a:t>
            </a:r>
          </a:p>
          <a:p>
            <a:r>
              <a:rPr lang="en-US" dirty="0">
                <a:solidFill>
                  <a:schemeClr val="accent1">
                    <a:lumMod val="50000"/>
                  </a:schemeClr>
                </a:solidFill>
              </a:rPr>
              <a:t>    </a:t>
            </a:r>
            <a:r>
              <a:rPr lang="en-US" dirty="0">
                <a:solidFill>
                  <a:schemeClr val="accent2">
                    <a:lumMod val="50000"/>
                  </a:schemeClr>
                </a:solidFill>
              </a:rPr>
              <a:t>color</a:t>
            </a:r>
            <a:r>
              <a:rPr lang="en-US" dirty="0">
                <a:solidFill>
                  <a:schemeClr val="accent1">
                    <a:lumMod val="50000"/>
                  </a:schemeClr>
                </a:solidFill>
              </a:rPr>
              <a:t>:blue;</a:t>
            </a:r>
          </a:p>
          <a:p>
            <a:r>
              <a:rPr lang="en-US" dirty="0">
                <a:solidFill>
                  <a:schemeClr val="accent1">
                    <a:lumMod val="50000"/>
                  </a:schemeClr>
                </a:solidFill>
              </a:rPr>
              <a:t>}</a:t>
            </a:r>
            <a:endPar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endParaRPr>
          </a:p>
        </p:txBody>
      </p:sp>
      <p:sp>
        <p:nvSpPr>
          <p:cNvPr id="9" name="Content Placeholder 4">
            <a:extLst>
              <a:ext uri="{FF2B5EF4-FFF2-40B4-BE49-F238E27FC236}">
                <a16:creationId xmlns:a16="http://schemas.microsoft.com/office/drawing/2014/main" id="{B94EC897-1234-4EE2-AD23-A24295E606F7}"/>
              </a:ext>
            </a:extLst>
          </p:cNvPr>
          <p:cNvSpPr>
            <a:spLocks noGrp="1"/>
          </p:cNvSpPr>
          <p:nvPr/>
        </p:nvSpPr>
        <p:spPr>
          <a:xfrm>
            <a:off x="1523999" y="2190095"/>
            <a:ext cx="10474411" cy="51816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SYNTAX</a:t>
            </a:r>
          </a:p>
        </p:txBody>
      </p:sp>
    </p:spTree>
    <p:extLst>
      <p:ext uri="{BB962C8B-B14F-4D97-AF65-F5344CB8AC3E}">
        <p14:creationId xmlns:p14="http://schemas.microsoft.com/office/powerpoint/2010/main" val="3409618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PSEUDO-CLASSES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518160"/>
          </a:xfrm>
          <a:prstGeom prst="rect">
            <a:avLst/>
          </a:prstGeom>
        </p:spPr>
        <p:txBody>
          <a:bodyPr vert="horz" lIns="108000" tIns="36000" rIns="108000" bIns="36000" rtlCol="0">
            <a:normAutofit lnSpcReduction="100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CSS pseudo-classes are used to add special effects to some selectors. </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D4EEC59B-6ACE-44F8-8917-1C0B4025E508}"/>
              </a:ext>
            </a:extLst>
          </p:cNvPr>
          <p:cNvSpPr txBox="1"/>
          <p:nvPr/>
        </p:nvSpPr>
        <p:spPr>
          <a:xfrm>
            <a:off x="1523999" y="2708255"/>
            <a:ext cx="9577599"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rPr>
              <a:t>selector</a:t>
            </a:r>
            <a:r>
              <a:rPr lang="en-US" dirty="0">
                <a:solidFill>
                  <a:schemeClr val="accent1">
                    <a:lumMod val="50000"/>
                  </a:schemeClr>
                </a:solidFill>
              </a:rPr>
              <a:t>:</a:t>
            </a:r>
            <a:r>
              <a:rPr lang="en-US" dirty="0">
                <a:solidFill>
                  <a:schemeClr val="accent2">
                    <a:lumMod val="75000"/>
                  </a:schemeClr>
                </a:solidFill>
              </a:rPr>
              <a:t>pseudo-class</a:t>
            </a:r>
            <a:r>
              <a:rPr lang="en-US" dirty="0">
                <a:solidFill>
                  <a:schemeClr val="accent1">
                    <a:lumMod val="50000"/>
                  </a:schemeClr>
                </a:solidFill>
              </a:rPr>
              <a:t> {</a:t>
            </a:r>
            <a:r>
              <a:rPr lang="en-US" dirty="0">
                <a:solidFill>
                  <a:schemeClr val="accent2">
                    <a:lumMod val="50000"/>
                  </a:schemeClr>
                </a:solidFill>
              </a:rPr>
              <a:t>property</a:t>
            </a:r>
            <a:r>
              <a:rPr lang="en-US" dirty="0">
                <a:solidFill>
                  <a:schemeClr val="accent1">
                    <a:lumMod val="50000"/>
                  </a:schemeClr>
                </a:solidFill>
              </a:rPr>
              <a:t>:value;}</a:t>
            </a:r>
          </a:p>
        </p:txBody>
      </p:sp>
      <p:sp>
        <p:nvSpPr>
          <p:cNvPr id="9" name="Content Placeholder 4">
            <a:extLst>
              <a:ext uri="{FF2B5EF4-FFF2-40B4-BE49-F238E27FC236}">
                <a16:creationId xmlns:a16="http://schemas.microsoft.com/office/drawing/2014/main" id="{B94EC897-1234-4EE2-AD23-A24295E606F7}"/>
              </a:ext>
            </a:extLst>
          </p:cNvPr>
          <p:cNvSpPr>
            <a:spLocks noGrp="1"/>
          </p:cNvSpPr>
          <p:nvPr/>
        </p:nvSpPr>
        <p:spPr>
          <a:xfrm>
            <a:off x="1523999" y="2190095"/>
            <a:ext cx="10474411" cy="51816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SYNTAX</a:t>
            </a:r>
          </a:p>
        </p:txBody>
      </p:sp>
    </p:spTree>
    <p:extLst>
      <p:ext uri="{BB962C8B-B14F-4D97-AF65-F5344CB8AC3E}">
        <p14:creationId xmlns:p14="http://schemas.microsoft.com/office/powerpoint/2010/main" val="34997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46400"/>
            <a:ext cx="9144000" cy="965200"/>
          </a:xfrm>
        </p:spPr>
        <p:txBody>
          <a:bodyPr>
            <a:normAutofit/>
          </a:bodyPr>
          <a:lstStyle/>
          <a:p>
            <a:r>
              <a:rPr lang="en-GB" dirty="0">
                <a:solidFill>
                  <a:schemeClr val="accent1">
                    <a:lumMod val="50000"/>
                  </a:schemeClr>
                </a:solidFill>
                <a:latin typeface="Source Sans Pro" panose="020B0604020202020204" pitchFamily="34" charset="0"/>
              </a:rPr>
              <a:t>HTML TAGS</a:t>
            </a:r>
            <a:endParaRPr lang="bg-BG" dirty="0">
              <a:solidFill>
                <a:schemeClr val="accent1">
                  <a:lumMod val="50000"/>
                </a:schemeClr>
              </a:solidFill>
              <a:latin typeface="Source Sans Pro" panose="020B0604020202020204" pitchFamily="34" charset="0"/>
            </a:endParaRPr>
          </a:p>
        </p:txBody>
      </p:sp>
    </p:spTree>
    <p:extLst>
      <p:ext uri="{BB962C8B-B14F-4D97-AF65-F5344CB8AC3E}">
        <p14:creationId xmlns:p14="http://schemas.microsoft.com/office/powerpoint/2010/main" val="14552425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PSEUDO-CLASSES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518160"/>
          </a:xfrm>
          <a:prstGeom prst="rect">
            <a:avLst/>
          </a:prstGeom>
        </p:spPr>
        <p:txBody>
          <a:bodyPr vert="horz" lIns="108000" tIns="36000" rIns="108000" bIns="36000" rtlCol="0">
            <a:normAutofit lnSpcReduction="10000"/>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Changing the styles of a link when the user's mouse is over it.</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D4EEC59B-6ACE-44F8-8917-1C0B4025E508}"/>
              </a:ext>
            </a:extLst>
          </p:cNvPr>
          <p:cNvSpPr txBox="1"/>
          <p:nvPr/>
        </p:nvSpPr>
        <p:spPr>
          <a:xfrm>
            <a:off x="1523998" y="2118360"/>
            <a:ext cx="9577599"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rPr>
              <a:t>a</a:t>
            </a:r>
            <a:r>
              <a:rPr lang="en-US" dirty="0">
                <a:solidFill>
                  <a:schemeClr val="accent1">
                    <a:lumMod val="50000"/>
                  </a:schemeClr>
                </a:solidFill>
              </a:rPr>
              <a:t>:</a:t>
            </a:r>
            <a:r>
              <a:rPr lang="en-US" dirty="0">
                <a:solidFill>
                  <a:schemeClr val="accent2">
                    <a:lumMod val="75000"/>
                  </a:schemeClr>
                </a:solidFill>
              </a:rPr>
              <a:t>hover</a:t>
            </a:r>
            <a:r>
              <a:rPr lang="en-US" dirty="0">
                <a:solidFill>
                  <a:schemeClr val="accent1">
                    <a:lumMod val="50000"/>
                  </a:schemeClr>
                </a:solidFill>
              </a:rPr>
              <a:t> {</a:t>
            </a:r>
          </a:p>
          <a:p>
            <a:r>
              <a:rPr lang="en-US" dirty="0">
                <a:solidFill>
                  <a:schemeClr val="accent2">
                    <a:lumMod val="50000"/>
                  </a:schemeClr>
                </a:solidFill>
              </a:rPr>
              <a:t>    text-decoration</a:t>
            </a:r>
            <a:r>
              <a:rPr lang="en-US" dirty="0">
                <a:solidFill>
                  <a:schemeClr val="accent1">
                    <a:lumMod val="50000"/>
                  </a:schemeClr>
                </a:solidFill>
              </a:rPr>
              <a:t>: underline:</a:t>
            </a:r>
          </a:p>
          <a:p>
            <a:r>
              <a:rPr lang="en-US" dirty="0">
                <a:solidFill>
                  <a:schemeClr val="accent1">
                    <a:lumMod val="50000"/>
                  </a:schemeClr>
                </a:solidFill>
              </a:rPr>
              <a:t>    </a:t>
            </a:r>
            <a:r>
              <a:rPr lang="en-US" dirty="0">
                <a:solidFill>
                  <a:schemeClr val="accent2">
                    <a:lumMod val="50000"/>
                  </a:schemeClr>
                </a:solidFill>
              </a:rPr>
              <a:t>color</a:t>
            </a:r>
            <a:r>
              <a:rPr lang="en-US" dirty="0">
                <a:solidFill>
                  <a:schemeClr val="accent1">
                    <a:lumMod val="50000"/>
                  </a:schemeClr>
                </a:solidFill>
              </a:rPr>
              <a:t>: </a:t>
            </a:r>
            <a:r>
              <a:rPr lang="en-US" dirty="0">
                <a:solidFill>
                  <a:schemeClr val="accent6">
                    <a:lumMod val="75000"/>
                  </a:schemeClr>
                </a:solidFill>
              </a:rPr>
              <a:t>#C00</a:t>
            </a:r>
            <a:r>
              <a:rPr lang="en-US" dirty="0">
                <a:solidFill>
                  <a:schemeClr val="accent1">
                    <a:lumMod val="50000"/>
                  </a:schemeClr>
                </a:solidFill>
              </a:rPr>
              <a:t>;</a:t>
            </a:r>
          </a:p>
          <a:p>
            <a:r>
              <a:rPr lang="en-US" dirty="0">
                <a:solidFill>
                  <a:schemeClr val="accent1">
                    <a:lumMod val="50000"/>
                  </a:schemeClr>
                </a:solidFill>
              </a:rPr>
              <a:t>}</a:t>
            </a:r>
          </a:p>
        </p:txBody>
      </p:sp>
    </p:spTree>
    <p:extLst>
      <p:ext uri="{BB962C8B-B14F-4D97-AF65-F5344CB8AC3E}">
        <p14:creationId xmlns:p14="http://schemas.microsoft.com/office/powerpoint/2010/main" val="1503842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COMBINING SELECTORS</a:t>
            </a:r>
          </a:p>
        </p:txBody>
      </p:sp>
      <p:sp>
        <p:nvSpPr>
          <p:cNvPr id="6" name="TextBox 5">
            <a:extLst>
              <a:ext uri="{FF2B5EF4-FFF2-40B4-BE49-F238E27FC236}">
                <a16:creationId xmlns:a16="http://schemas.microsoft.com/office/drawing/2014/main" id="{D4EEC59B-6ACE-44F8-8917-1C0B4025E508}"/>
              </a:ext>
            </a:extLst>
          </p:cNvPr>
          <p:cNvSpPr txBox="1"/>
          <p:nvPr/>
        </p:nvSpPr>
        <p:spPr>
          <a:xfrm>
            <a:off x="1524000" y="1600200"/>
            <a:ext cx="9577599"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1">
                    <a:lumMod val="50000"/>
                  </a:schemeClr>
                </a:solidFill>
              </a:rPr>
              <a:t>&lt;</a:t>
            </a:r>
            <a:r>
              <a:rPr lang="en-US" dirty="0">
                <a:solidFill>
                  <a:srgbClr val="1199FF"/>
                </a:solidFill>
              </a:rPr>
              <a:t>h1</a:t>
            </a:r>
            <a:r>
              <a:rPr lang="en-US" dirty="0">
                <a:solidFill>
                  <a:schemeClr val="accent1">
                    <a:lumMod val="50000"/>
                  </a:schemeClr>
                </a:solidFill>
              </a:rPr>
              <a:t> </a:t>
            </a:r>
            <a:r>
              <a:rPr lang="en-US" dirty="0">
                <a:solidFill>
                  <a:schemeClr val="accent2">
                    <a:lumMod val="75000"/>
                  </a:schemeClr>
                </a:solidFill>
              </a:rPr>
              <a:t>id</a:t>
            </a:r>
            <a:r>
              <a:rPr lang="en-US" dirty="0">
                <a:solidFill>
                  <a:schemeClr val="accent1">
                    <a:lumMod val="50000"/>
                  </a:schemeClr>
                </a:solidFill>
              </a:rPr>
              <a:t>="</a:t>
            </a:r>
            <a:r>
              <a:rPr lang="en-US" dirty="0">
                <a:solidFill>
                  <a:schemeClr val="accent6">
                    <a:lumMod val="75000"/>
                  </a:schemeClr>
                </a:solidFill>
              </a:rPr>
              <a:t>header</a:t>
            </a:r>
            <a:r>
              <a:rPr lang="en-US" dirty="0">
                <a:solidFill>
                  <a:schemeClr val="accent1">
                    <a:lumMod val="50000"/>
                  </a:schemeClr>
                </a:solidFill>
              </a:rPr>
              <a:t>" </a:t>
            </a:r>
            <a:r>
              <a:rPr lang="en-US" dirty="0">
                <a:solidFill>
                  <a:schemeClr val="accent2">
                    <a:lumMod val="75000"/>
                  </a:schemeClr>
                </a:solidFill>
              </a:rPr>
              <a:t>class</a:t>
            </a:r>
            <a:r>
              <a:rPr lang="en-US" dirty="0">
                <a:solidFill>
                  <a:schemeClr val="accent1">
                    <a:lumMod val="50000"/>
                  </a:schemeClr>
                </a:solidFill>
              </a:rPr>
              <a:t>="</a:t>
            </a:r>
            <a:r>
              <a:rPr lang="en-US" dirty="0">
                <a:solidFill>
                  <a:schemeClr val="accent6">
                    <a:lumMod val="75000"/>
                  </a:schemeClr>
                </a:solidFill>
              </a:rPr>
              <a:t>intro</a:t>
            </a:r>
            <a:r>
              <a:rPr lang="en-US" dirty="0">
                <a:solidFill>
                  <a:schemeClr val="accent1">
                    <a:lumMod val="50000"/>
                  </a:schemeClr>
                </a:solidFill>
              </a:rPr>
              <a:t>"&gt;Front End Fundamentals - Part 1&lt;/</a:t>
            </a:r>
            <a:r>
              <a:rPr lang="en-US" dirty="0">
                <a:solidFill>
                  <a:srgbClr val="1199FF"/>
                </a:solidFill>
              </a:rPr>
              <a:t>h1</a:t>
            </a:r>
            <a:r>
              <a:rPr lang="en-US" dirty="0">
                <a:solidFill>
                  <a:schemeClr val="accent1">
                    <a:lumMod val="50000"/>
                  </a:schemeClr>
                </a:solidFill>
              </a:rPr>
              <a:t>&gt;</a:t>
            </a:r>
          </a:p>
        </p:txBody>
      </p:sp>
      <p:sp>
        <p:nvSpPr>
          <p:cNvPr id="9" name="TextBox 8">
            <a:extLst>
              <a:ext uri="{FF2B5EF4-FFF2-40B4-BE49-F238E27FC236}">
                <a16:creationId xmlns:a16="http://schemas.microsoft.com/office/drawing/2014/main" id="{997F89F9-3EEF-4761-A4A4-6B94C48A21D1}"/>
              </a:ext>
            </a:extLst>
          </p:cNvPr>
          <p:cNvSpPr txBox="1"/>
          <p:nvPr/>
        </p:nvSpPr>
        <p:spPr>
          <a:xfrm>
            <a:off x="1523999" y="2228671"/>
            <a:ext cx="9577599"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rPr>
              <a:t>h1</a:t>
            </a:r>
            <a:r>
              <a:rPr lang="en-US" dirty="0">
                <a:solidFill>
                  <a:srgbClr val="1199FF"/>
                </a:solidFill>
              </a:rPr>
              <a:t>#header.intro </a:t>
            </a:r>
            <a:r>
              <a:rPr lang="en-US" dirty="0">
                <a:solidFill>
                  <a:schemeClr val="accent1">
                    <a:lumMod val="50000"/>
                  </a:schemeClr>
                </a:solidFill>
              </a:rPr>
              <a:t>{</a:t>
            </a:r>
          </a:p>
          <a:p>
            <a:r>
              <a:rPr lang="en-US" dirty="0">
                <a:solidFill>
                  <a:schemeClr val="accent1">
                    <a:lumMod val="50000"/>
                  </a:schemeClr>
                </a:solidFill>
              </a:rPr>
              <a:t>    </a:t>
            </a:r>
            <a:r>
              <a:rPr lang="en-US" dirty="0">
                <a:solidFill>
                  <a:schemeClr val="accent2">
                    <a:lumMod val="50000"/>
                  </a:schemeClr>
                </a:solidFill>
              </a:rPr>
              <a:t>color</a:t>
            </a:r>
            <a:r>
              <a:rPr lang="en-US" dirty="0">
                <a:solidFill>
                  <a:schemeClr val="accent1">
                    <a:lumMod val="50000"/>
                  </a:schemeClr>
                </a:solidFill>
              </a:rPr>
              <a:t>: </a:t>
            </a:r>
            <a:r>
              <a:rPr lang="en-US" dirty="0">
                <a:solidFill>
                  <a:schemeClr val="accent6">
                    <a:lumMod val="75000"/>
                  </a:schemeClr>
                </a:solidFill>
              </a:rPr>
              <a:t>#F00</a:t>
            </a:r>
            <a:r>
              <a:rPr lang="en-US" dirty="0">
                <a:solidFill>
                  <a:schemeClr val="accent1">
                    <a:lumMod val="50000"/>
                  </a:schemeClr>
                </a:solidFill>
              </a:rPr>
              <a:t>;</a:t>
            </a:r>
          </a:p>
          <a:p>
            <a:r>
              <a:rPr lang="en-US" dirty="0">
                <a:solidFill>
                  <a:schemeClr val="accent1">
                    <a:lumMod val="50000"/>
                  </a:schemeClr>
                </a:solidFill>
              </a:rPr>
              <a:t>    </a:t>
            </a:r>
            <a:r>
              <a:rPr lang="en-US" dirty="0">
                <a:solidFill>
                  <a:schemeClr val="accent2">
                    <a:lumMod val="50000"/>
                  </a:schemeClr>
                </a:solidFill>
              </a:rPr>
              <a:t>border</a:t>
            </a:r>
            <a:r>
              <a:rPr lang="en-US" dirty="0">
                <a:solidFill>
                  <a:schemeClr val="accent1">
                    <a:lumMod val="50000"/>
                  </a:schemeClr>
                </a:solidFill>
              </a:rPr>
              <a:t>: </a:t>
            </a:r>
            <a:r>
              <a:rPr lang="en-US" dirty="0">
                <a:solidFill>
                  <a:schemeClr val="accent6">
                    <a:lumMod val="75000"/>
                  </a:schemeClr>
                </a:solidFill>
              </a:rPr>
              <a:t>2px</a:t>
            </a:r>
            <a:r>
              <a:rPr lang="en-US" dirty="0">
                <a:solidFill>
                  <a:schemeClr val="accent1">
                    <a:lumMod val="50000"/>
                  </a:schemeClr>
                </a:solidFill>
              </a:rPr>
              <a:t> solid currentColor;</a:t>
            </a:r>
          </a:p>
          <a:p>
            <a:r>
              <a:rPr lang="en-US" dirty="0">
                <a:solidFill>
                  <a:schemeClr val="accent1">
                    <a:lumMod val="50000"/>
                  </a:schemeClr>
                </a:solidFill>
              </a:rPr>
              <a:t>}</a:t>
            </a:r>
          </a:p>
        </p:txBody>
      </p:sp>
    </p:spTree>
    <p:extLst>
      <p:ext uri="{BB962C8B-B14F-4D97-AF65-F5344CB8AC3E}">
        <p14:creationId xmlns:p14="http://schemas.microsoft.com/office/powerpoint/2010/main" val="109393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501900"/>
            <a:ext cx="9144000" cy="1854200"/>
          </a:xfrm>
        </p:spPr>
        <p:txBody>
          <a:bodyPr>
            <a:normAutofit/>
          </a:bodyPr>
          <a:lstStyle/>
          <a:p>
            <a:r>
              <a:rPr lang="en-US" dirty="0">
                <a:solidFill>
                  <a:schemeClr val="accent1">
                    <a:lumMod val="50000"/>
                  </a:schemeClr>
                </a:solidFill>
                <a:latin typeface="Source Sans Pro" panose="020B0604020202020204" pitchFamily="34" charset="0"/>
              </a:rPr>
              <a:t>ADDING CSS TO OUR HTML DOCUMENTS</a:t>
            </a:r>
            <a:endParaRPr lang="en-GB" dirty="0">
              <a:solidFill>
                <a:schemeClr val="accent1">
                  <a:lumMod val="50000"/>
                </a:schemeClr>
              </a:solidFill>
              <a:latin typeface="Source Sans Pro" panose="020B0604020202020204" pitchFamily="34" charset="0"/>
            </a:endParaRPr>
          </a:p>
        </p:txBody>
      </p:sp>
    </p:spTree>
    <p:extLst>
      <p:ext uri="{BB962C8B-B14F-4D97-AF65-F5344CB8AC3E}">
        <p14:creationId xmlns:p14="http://schemas.microsoft.com/office/powerpoint/2010/main" val="4261242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THREE WAYS TO INSERT CSS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There are three ways of inserting a style sheet:</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External style sheet</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Internal style sheet</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Inline style</a:t>
            </a:r>
          </a:p>
        </p:txBody>
      </p:sp>
    </p:spTree>
    <p:extLst>
      <p:ext uri="{BB962C8B-B14F-4D97-AF65-F5344CB8AC3E}">
        <p14:creationId xmlns:p14="http://schemas.microsoft.com/office/powerpoint/2010/main" val="13546466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EXTERNAL STYLE SHEET</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17068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An external style sheet is ideal when the style is applied to many pages. With an external style sheet, you can change the look of an entire Web site by changing one file. Each page must link to the style sheet using the tag. The tag goes inside the head section:</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320F537A-4548-412D-A313-B55BA7561FB4}"/>
              </a:ext>
            </a:extLst>
          </p:cNvPr>
          <p:cNvSpPr txBox="1"/>
          <p:nvPr/>
        </p:nvSpPr>
        <p:spPr>
          <a:xfrm>
            <a:off x="1523999" y="3429000"/>
            <a:ext cx="9577599" cy="92333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&lt;</a:t>
            </a:r>
            <a:r>
              <a:rPr lang="en-US" dirty="0">
                <a:solidFill>
                  <a:srgbClr val="1199FF"/>
                </a:solidFill>
                <a:latin typeface="Calibri" panose="020F0502020204030204" pitchFamily="34" charset="0"/>
                <a:ea typeface="Source Sans Pro" panose="020B0503030403020204" pitchFamily="34" charset="0"/>
                <a:cs typeface="Calibri" panose="020F0502020204030204" pitchFamily="34" charset="0"/>
              </a:rPr>
              <a:t>head</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&gt;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&lt;</a:t>
            </a:r>
            <a:r>
              <a:rPr lang="en-US" dirty="0">
                <a:solidFill>
                  <a:srgbClr val="1199FF"/>
                </a:solidFill>
                <a:latin typeface="Calibri" panose="020F0502020204030204" pitchFamily="34" charset="0"/>
                <a:ea typeface="Source Sans Pro" panose="020B0503030403020204" pitchFamily="34" charset="0"/>
                <a:cs typeface="Calibri" panose="020F0502020204030204" pitchFamily="34" charset="0"/>
              </a:rPr>
              <a:t>link</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rel</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stylesheet</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type</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text/css</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href</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mystyle.css</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"&gt;</a:t>
            </a:r>
          </a:p>
          <a:p>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&lt;/</a:t>
            </a:r>
            <a:r>
              <a:rPr lang="en-US" dirty="0">
                <a:solidFill>
                  <a:srgbClr val="1199FF"/>
                </a:solidFill>
                <a:latin typeface="Calibri" panose="020F0502020204030204" pitchFamily="34" charset="0"/>
                <a:ea typeface="Source Sans Pro" panose="020B0503030403020204" pitchFamily="34" charset="0"/>
                <a:cs typeface="Calibri" panose="020F0502020204030204" pitchFamily="34" charset="0"/>
              </a:rPr>
              <a:t>head</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&gt;</a:t>
            </a:r>
          </a:p>
        </p:txBody>
      </p:sp>
    </p:spTree>
    <p:extLst>
      <p:ext uri="{BB962C8B-B14F-4D97-AF65-F5344CB8AC3E}">
        <p14:creationId xmlns:p14="http://schemas.microsoft.com/office/powerpoint/2010/main" val="1384704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INTERNAL STYLE SHEET</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17068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An internal style sheet should be used when a single document has a unique style. You define internal styles in the head section of an HTML page, by using the</a:t>
            </a:r>
          </a:p>
        </p:txBody>
      </p:sp>
    </p:spTree>
    <p:extLst>
      <p:ext uri="{BB962C8B-B14F-4D97-AF65-F5344CB8AC3E}">
        <p14:creationId xmlns:p14="http://schemas.microsoft.com/office/powerpoint/2010/main" val="3741859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INLINE STYLES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224028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An inline style loses many of the advantages of style sheets by mixing content with presentation. Use this method sparingly!</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To use inline styles you use the style attribute in the relevant tag. The style attribute can contain any CSS property. The example shows how to change the color and the left margin of a paragraph:</a:t>
            </a:r>
          </a:p>
        </p:txBody>
      </p:sp>
    </p:spTree>
    <p:extLst>
      <p:ext uri="{BB962C8B-B14F-4D97-AF65-F5344CB8AC3E}">
        <p14:creationId xmlns:p14="http://schemas.microsoft.com/office/powerpoint/2010/main" val="30540042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501900"/>
            <a:ext cx="9144000" cy="1854200"/>
          </a:xfrm>
        </p:spPr>
        <p:txBody>
          <a:bodyPr>
            <a:normAutofit/>
          </a:bodyPr>
          <a:lstStyle/>
          <a:p>
            <a:r>
              <a:rPr lang="en-US" dirty="0">
                <a:solidFill>
                  <a:schemeClr val="accent1">
                    <a:lumMod val="50000"/>
                  </a:schemeClr>
                </a:solidFill>
                <a:latin typeface="Source Sans Pro" panose="020B0604020202020204" pitchFamily="34" charset="0"/>
              </a:rPr>
              <a:t>INHERITANCE &amp; SPECIFICITY</a:t>
            </a:r>
            <a:endParaRPr lang="en-GB" dirty="0">
              <a:solidFill>
                <a:schemeClr val="accent1">
                  <a:lumMod val="50000"/>
                </a:schemeClr>
              </a:solidFill>
              <a:latin typeface="Source Sans Pro" panose="020B0604020202020204" pitchFamily="34" charset="0"/>
            </a:endParaRPr>
          </a:p>
        </p:txBody>
      </p:sp>
    </p:spTree>
    <p:extLst>
      <p:ext uri="{BB962C8B-B14F-4D97-AF65-F5344CB8AC3E}">
        <p14:creationId xmlns:p14="http://schemas.microsoft.com/office/powerpoint/2010/main" val="2488452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INHERITANCE &amp; SPECIFICITY</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CSS relies heavily on specificity and style overwriting.</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Its in the name!</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Cascading Style Sheets</a:t>
            </a:r>
          </a:p>
        </p:txBody>
      </p:sp>
    </p:spTree>
    <p:extLst>
      <p:ext uri="{BB962C8B-B14F-4D97-AF65-F5344CB8AC3E}">
        <p14:creationId xmlns:p14="http://schemas.microsoft.com/office/powerpoint/2010/main" val="32624969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CASCADE ORDER</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In increasing order of priority.</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External &lt;link&gt;</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In the &lt;head&gt;</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Inline style attribute</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Using !important</a:t>
            </a:r>
          </a:p>
        </p:txBody>
      </p:sp>
    </p:spTree>
    <p:extLst>
      <p:ext uri="{BB962C8B-B14F-4D97-AF65-F5344CB8AC3E}">
        <p14:creationId xmlns:p14="http://schemas.microsoft.com/office/powerpoint/2010/main" val="115555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HTML TAGS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Tags are keywords surrounded by angle brackets</a:t>
            </a:r>
            <a:endParaRPr lang="en-US" sz="2400"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4AD4614E-2A77-49F8-95D8-6F55A7A947D9}"/>
              </a:ext>
            </a:extLst>
          </p:cNvPr>
          <p:cNvSpPr txBox="1"/>
          <p:nvPr/>
        </p:nvSpPr>
        <p:spPr>
          <a:xfrm>
            <a:off x="1523999" y="2164080"/>
            <a:ext cx="9577598"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html</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 &lt;</a:t>
            </a:r>
            <a:r>
              <a:rPr lang="en-GB" dirty="0">
                <a:solidFill>
                  <a:schemeClr val="accent5"/>
                </a:solidFill>
                <a:latin typeface="Source Sans Pro" panose="020B0503030403020204" pitchFamily="34" charset="0"/>
                <a:ea typeface="Source Sans Pro" panose="020B0503030403020204" pitchFamily="34" charset="0"/>
              </a:rPr>
              <a:t>html</a:t>
            </a:r>
            <a:r>
              <a:rPr lang="en-GB" dirty="0">
                <a:solidFill>
                  <a:schemeClr val="accent1">
                    <a:lumMod val="75000"/>
                  </a:schemeClr>
                </a:solidFill>
                <a:latin typeface="Source Sans Pro" panose="020B0503030403020204" pitchFamily="34" charset="0"/>
                <a:ea typeface="Source Sans Pro" panose="020B0503030403020204" pitchFamily="34" charset="0"/>
              </a:rPr>
              <a:t>&gt;</a:t>
            </a:r>
          </a:p>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 ' </a:t>
            </a:r>
            <a:r>
              <a:rPr lang="en-GB" dirty="0">
                <a:solidFill>
                  <a:schemeClr val="accent2">
                    <a:lumMod val="75000"/>
                  </a:schemeClr>
                </a:solidFill>
                <a:latin typeface="Source Sans Pro" panose="020B0503030403020204" pitchFamily="34" charset="0"/>
                <a:ea typeface="Source Sans Pro" panose="020B0503030403020204" pitchFamily="34" charset="0"/>
              </a:rPr>
              <a:t>head</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 &lt;</a:t>
            </a:r>
            <a:r>
              <a:rPr lang="en-GB" dirty="0">
                <a:solidFill>
                  <a:schemeClr val="accent5"/>
                </a:solidFill>
                <a:latin typeface="Source Sans Pro" panose="020B0503030403020204" pitchFamily="34" charset="0"/>
                <a:ea typeface="Source Sans Pro" panose="020B0503030403020204" pitchFamily="34" charset="0"/>
              </a:rPr>
              <a:t>head</a:t>
            </a:r>
            <a:r>
              <a:rPr lang="en-GB" dirty="0">
                <a:solidFill>
                  <a:schemeClr val="accent1">
                    <a:lumMod val="75000"/>
                  </a:schemeClr>
                </a:solidFill>
                <a:latin typeface="Source Sans Pro" panose="020B0503030403020204" pitchFamily="34" charset="0"/>
                <a:ea typeface="Source Sans Pro" panose="020B0503030403020204" pitchFamily="34" charset="0"/>
              </a:rPr>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body</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 &lt;</a:t>
            </a:r>
            <a:r>
              <a:rPr lang="en-GB" dirty="0">
                <a:solidFill>
                  <a:schemeClr val="accent5"/>
                </a:solidFill>
                <a:latin typeface="Source Sans Pro" panose="020B0503030403020204" pitchFamily="34" charset="0"/>
                <a:ea typeface="Source Sans Pro" panose="020B0503030403020204" pitchFamily="34" charset="0"/>
              </a:rPr>
              <a:t>body</a:t>
            </a:r>
            <a:r>
              <a:rPr lang="en-GB" dirty="0">
                <a:solidFill>
                  <a:schemeClr val="accent1">
                    <a:lumMod val="75000"/>
                  </a:schemeClr>
                </a:solidFill>
                <a:latin typeface="Source Sans Pro" panose="020B0503030403020204" pitchFamily="34" charset="0"/>
                <a:ea typeface="Source Sans Pro" panose="020B0503030403020204" pitchFamily="34" charset="0"/>
              </a:rPr>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p</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 &lt;</a:t>
            </a:r>
            <a:r>
              <a:rPr lang="en-GB" dirty="0">
                <a:solidFill>
                  <a:schemeClr val="accent5"/>
                </a:solidFill>
                <a:latin typeface="Source Sans Pro" panose="020B0503030403020204" pitchFamily="34" charset="0"/>
                <a:ea typeface="Source Sans Pro" panose="020B0503030403020204" pitchFamily="34" charset="0"/>
              </a:rPr>
              <a:t>p</a:t>
            </a:r>
            <a:r>
              <a:rPr lang="en-GB" dirty="0">
                <a:solidFill>
                  <a:schemeClr val="accent1">
                    <a:lumMod val="75000"/>
                  </a:schemeClr>
                </a:solidFill>
                <a:latin typeface="Source Sans Pro" panose="020B0503030403020204" pitchFamily="34" charset="0"/>
                <a:ea typeface="Source Sans Pro" panose="020B0503030403020204" pitchFamily="34" charset="0"/>
              </a:rPr>
              <a:t>&gt;</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2796239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SELECTOR PRIORITY (SPECIFICITY)</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272337" y="2438400"/>
            <a:ext cx="11726074" cy="37757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0		0		0			0</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inline styles	# of id selectors	# of class selectors	 	# of element selectors</a:t>
            </a:r>
          </a:p>
        </p:txBody>
      </p:sp>
    </p:spTree>
    <p:extLst>
      <p:ext uri="{BB962C8B-B14F-4D97-AF65-F5344CB8AC3E}">
        <p14:creationId xmlns:p14="http://schemas.microsoft.com/office/powerpoint/2010/main" val="3209889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SELECTOR PRIORITY (SPECIFICITY)</a:t>
            </a:r>
          </a:p>
        </p:txBody>
      </p:sp>
      <p:sp>
        <p:nvSpPr>
          <p:cNvPr id="6" name="TextBox 5">
            <a:extLst>
              <a:ext uri="{FF2B5EF4-FFF2-40B4-BE49-F238E27FC236}">
                <a16:creationId xmlns:a16="http://schemas.microsoft.com/office/drawing/2014/main" id="{2D239939-F48F-4AF6-972B-699A30400292}"/>
              </a:ext>
            </a:extLst>
          </p:cNvPr>
          <p:cNvSpPr txBox="1"/>
          <p:nvPr/>
        </p:nvSpPr>
        <p:spPr>
          <a:xfrm>
            <a:off x="1524000" y="1600200"/>
            <a:ext cx="9577599"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rPr>
              <a:t>p</a:t>
            </a:r>
            <a:r>
              <a:rPr lang="en-US" dirty="0"/>
              <a:t> { </a:t>
            </a:r>
            <a:r>
              <a:rPr lang="en-US" dirty="0">
                <a:solidFill>
                  <a:schemeClr val="accent2">
                    <a:lumMod val="50000"/>
                  </a:schemeClr>
                </a:solidFill>
              </a:rPr>
              <a:t>color</a:t>
            </a:r>
            <a:r>
              <a:rPr lang="en-US" dirty="0"/>
              <a:t>: </a:t>
            </a:r>
            <a:r>
              <a:rPr lang="en-US" dirty="0">
                <a:solidFill>
                  <a:schemeClr val="accent6">
                    <a:lumMod val="75000"/>
                  </a:schemeClr>
                </a:solidFill>
              </a:rPr>
              <a:t>#FFF</a:t>
            </a:r>
            <a:r>
              <a:rPr lang="en-US" dirty="0"/>
              <a:t>; } 			0, 0, 0, 1</a:t>
            </a:r>
            <a:endPar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78F4461-65FD-4CD6-BC4B-A02F6FA4C675}"/>
              </a:ext>
            </a:extLst>
          </p:cNvPr>
          <p:cNvSpPr txBox="1"/>
          <p:nvPr/>
        </p:nvSpPr>
        <p:spPr>
          <a:xfrm>
            <a:off x="1523999" y="2219682"/>
            <a:ext cx="9577599"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dirty="0">
                <a:solidFill>
                  <a:srgbClr val="1199FF"/>
                </a:solidFill>
              </a:rPr>
              <a:t>.intro </a:t>
            </a:r>
            <a:r>
              <a:rPr lang="es-ES" dirty="0"/>
              <a:t>{ </a:t>
            </a:r>
            <a:r>
              <a:rPr lang="es-ES" dirty="0">
                <a:solidFill>
                  <a:schemeClr val="accent2">
                    <a:lumMod val="50000"/>
                  </a:schemeClr>
                </a:solidFill>
              </a:rPr>
              <a:t>color</a:t>
            </a:r>
            <a:r>
              <a:rPr lang="es-ES" dirty="0"/>
              <a:t>: </a:t>
            </a:r>
            <a:r>
              <a:rPr lang="es-ES" dirty="0">
                <a:solidFill>
                  <a:schemeClr val="accent6">
                    <a:lumMod val="75000"/>
                  </a:schemeClr>
                </a:solidFill>
              </a:rPr>
              <a:t>#345678</a:t>
            </a:r>
            <a:r>
              <a:rPr lang="es-ES" dirty="0"/>
              <a:t>; }              	0, 0, 1, 0</a:t>
            </a:r>
          </a:p>
        </p:txBody>
      </p:sp>
      <p:sp>
        <p:nvSpPr>
          <p:cNvPr id="10" name="TextBox 9">
            <a:extLst>
              <a:ext uri="{FF2B5EF4-FFF2-40B4-BE49-F238E27FC236}">
                <a16:creationId xmlns:a16="http://schemas.microsoft.com/office/drawing/2014/main" id="{03E9822B-67D7-43B2-8CC5-832C230D0FBE}"/>
              </a:ext>
            </a:extLst>
          </p:cNvPr>
          <p:cNvSpPr txBox="1"/>
          <p:nvPr/>
        </p:nvSpPr>
        <p:spPr>
          <a:xfrm>
            <a:off x="1523998" y="2839164"/>
            <a:ext cx="9577599"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1199FF"/>
                </a:solidFill>
              </a:rPr>
              <a:t>#header </a:t>
            </a:r>
            <a:r>
              <a:rPr lang="en-US" dirty="0"/>
              <a:t>{ </a:t>
            </a:r>
            <a:r>
              <a:rPr lang="en-US" dirty="0">
                <a:solidFill>
                  <a:schemeClr val="accent2">
                    <a:lumMod val="50000"/>
                  </a:schemeClr>
                </a:solidFill>
              </a:rPr>
              <a:t>color</a:t>
            </a:r>
            <a:r>
              <a:rPr lang="en-US" dirty="0"/>
              <a:t>: </a:t>
            </a:r>
            <a:r>
              <a:rPr lang="en-US" dirty="0">
                <a:solidFill>
                  <a:schemeClr val="accent6">
                    <a:lumMod val="75000"/>
                  </a:schemeClr>
                </a:solidFill>
              </a:rPr>
              <a:t>#000</a:t>
            </a:r>
            <a:r>
              <a:rPr lang="en-US" dirty="0"/>
              <a:t>; }                	0, 1, 0, 0</a:t>
            </a:r>
          </a:p>
        </p:txBody>
      </p:sp>
      <p:sp>
        <p:nvSpPr>
          <p:cNvPr id="11" name="TextBox 10">
            <a:extLst>
              <a:ext uri="{FF2B5EF4-FFF2-40B4-BE49-F238E27FC236}">
                <a16:creationId xmlns:a16="http://schemas.microsoft.com/office/drawing/2014/main" id="{F7EDC13F-9F7E-4D07-BF06-2D89593754CA}"/>
              </a:ext>
            </a:extLst>
          </p:cNvPr>
          <p:cNvSpPr txBox="1"/>
          <p:nvPr/>
        </p:nvSpPr>
        <p:spPr>
          <a:xfrm>
            <a:off x="1523997" y="3459480"/>
            <a:ext cx="9577599"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t>&lt;</a:t>
            </a:r>
            <a:r>
              <a:rPr lang="en-US" dirty="0">
                <a:solidFill>
                  <a:srgbClr val="1199FF"/>
                </a:solidFill>
              </a:rPr>
              <a:t>p</a:t>
            </a:r>
            <a:r>
              <a:rPr lang="en-US" dirty="0"/>
              <a:t> </a:t>
            </a:r>
            <a:r>
              <a:rPr lang="en-US" dirty="0">
                <a:solidFill>
                  <a:schemeClr val="accent2">
                    <a:lumMod val="50000"/>
                  </a:schemeClr>
                </a:solidFill>
              </a:rPr>
              <a:t>style</a:t>
            </a:r>
            <a:r>
              <a:rPr lang="en-US" dirty="0"/>
              <a:t>="color: </a:t>
            </a:r>
            <a:r>
              <a:rPr lang="en-US" dirty="0">
                <a:solidFill>
                  <a:schemeClr val="accent6">
                    <a:lumMod val="75000"/>
                  </a:schemeClr>
                </a:solidFill>
              </a:rPr>
              <a:t>#000</a:t>
            </a:r>
            <a:r>
              <a:rPr lang="en-US" dirty="0"/>
              <a:t>;"&gt;Text&lt;/</a:t>
            </a:r>
            <a:r>
              <a:rPr lang="en-US" dirty="0">
                <a:solidFill>
                  <a:srgbClr val="1199FF"/>
                </a:solidFill>
              </a:rPr>
              <a:t>p</a:t>
            </a:r>
            <a:r>
              <a:rPr lang="en-US" dirty="0"/>
              <a:t>&gt;        	1, 0, 0, 0</a:t>
            </a:r>
          </a:p>
        </p:txBody>
      </p:sp>
      <p:sp>
        <p:nvSpPr>
          <p:cNvPr id="12" name="TextBox 11">
            <a:extLst>
              <a:ext uri="{FF2B5EF4-FFF2-40B4-BE49-F238E27FC236}">
                <a16:creationId xmlns:a16="http://schemas.microsoft.com/office/drawing/2014/main" id="{E48B8BDC-7DE7-40AD-B043-010D6799AD61}"/>
              </a:ext>
            </a:extLst>
          </p:cNvPr>
          <p:cNvSpPr txBox="1"/>
          <p:nvPr/>
        </p:nvSpPr>
        <p:spPr>
          <a:xfrm>
            <a:off x="1523996" y="4078128"/>
            <a:ext cx="9577599"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rPr>
              <a:t>p</a:t>
            </a:r>
            <a:r>
              <a:rPr lang="en-US" dirty="0"/>
              <a:t> { </a:t>
            </a:r>
            <a:r>
              <a:rPr lang="en-US" dirty="0">
                <a:solidFill>
                  <a:schemeClr val="accent2">
                    <a:lumMod val="50000"/>
                  </a:schemeClr>
                </a:solidFill>
              </a:rPr>
              <a:t>color</a:t>
            </a:r>
            <a:r>
              <a:rPr lang="en-US" dirty="0"/>
              <a:t>: </a:t>
            </a:r>
            <a:r>
              <a:rPr lang="en-US" dirty="0">
                <a:solidFill>
                  <a:schemeClr val="accent6">
                    <a:lumMod val="75000"/>
                  </a:schemeClr>
                </a:solidFill>
              </a:rPr>
              <a:t>#000 </a:t>
            </a:r>
            <a:r>
              <a:rPr lang="en-US" dirty="0">
                <a:solidFill>
                  <a:srgbClr val="FF0000"/>
                </a:solidFill>
              </a:rPr>
              <a:t>!important</a:t>
            </a:r>
            <a:r>
              <a:rPr lang="en-US" dirty="0"/>
              <a:t>; }           	God-mode</a:t>
            </a:r>
          </a:p>
        </p:txBody>
      </p:sp>
    </p:spTree>
    <p:extLst>
      <p:ext uri="{BB962C8B-B14F-4D97-AF65-F5344CB8AC3E}">
        <p14:creationId xmlns:p14="http://schemas.microsoft.com/office/powerpoint/2010/main" val="24284822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04490"/>
            <a:ext cx="9144000" cy="1049020"/>
          </a:xfrm>
        </p:spPr>
        <p:txBody>
          <a:bodyPr>
            <a:normAutofit/>
          </a:bodyPr>
          <a:lstStyle/>
          <a:p>
            <a:r>
              <a:rPr lang="en-US" dirty="0">
                <a:solidFill>
                  <a:schemeClr val="accent1">
                    <a:lumMod val="50000"/>
                  </a:schemeClr>
                </a:solidFill>
                <a:latin typeface="Source Sans Pro" panose="020B0604020202020204" pitchFamily="34" charset="0"/>
              </a:rPr>
              <a:t>CSS PROPERTIES</a:t>
            </a:r>
          </a:p>
        </p:txBody>
      </p:sp>
    </p:spTree>
    <p:extLst>
      <p:ext uri="{BB962C8B-B14F-4D97-AF65-F5344CB8AC3E}">
        <p14:creationId xmlns:p14="http://schemas.microsoft.com/office/powerpoint/2010/main" val="3740209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CSS PROPERTIES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Lets go through some of the most popular CSS properties.</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Tree>
    <p:extLst>
      <p:ext uri="{BB962C8B-B14F-4D97-AF65-F5344CB8AC3E}">
        <p14:creationId xmlns:p14="http://schemas.microsoft.com/office/powerpoint/2010/main" val="11704498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BACKGROUND</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background-color</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#fff</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background-image</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url(../image.png);</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background-repeat</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repeat | repeat-x | repeat-y | no-repeat;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background-position</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top left;</a:t>
            </a:r>
          </a:p>
          <a:p>
            <a:pPr marL="0" indent="0">
              <a:buNone/>
            </a:pPr>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Tree>
    <p:extLst>
      <p:ext uri="{BB962C8B-B14F-4D97-AF65-F5344CB8AC3E}">
        <p14:creationId xmlns:p14="http://schemas.microsoft.com/office/powerpoint/2010/main" val="19757217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TEXT</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color</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#000</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text-align</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left | right | center | justify;</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text-decoration</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underline | overline | line-through | none;</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text-transform</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uppercase | lowercase | capitalize;</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text-indent</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50px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p:txBody>
      </p:sp>
    </p:spTree>
    <p:extLst>
      <p:ext uri="{BB962C8B-B14F-4D97-AF65-F5344CB8AC3E}">
        <p14:creationId xmlns:p14="http://schemas.microsoft.com/office/powerpoint/2010/main" val="1423472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FONT</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font-family</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Verdana, Arial, sans-serif</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font-style</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italic | normal;</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font-size</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16px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font-weight</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bold | normal;</a:t>
            </a:r>
          </a:p>
        </p:txBody>
      </p:sp>
    </p:spTree>
    <p:extLst>
      <p:ext uri="{BB962C8B-B14F-4D97-AF65-F5344CB8AC3E}">
        <p14:creationId xmlns:p14="http://schemas.microsoft.com/office/powerpoint/2010/main" val="2546740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BORDER</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border-style</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solid | dotted | dashed | double;</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border-color</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#C00</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border-width</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2px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p:txBody>
      </p:sp>
    </p:spTree>
    <p:extLst>
      <p:ext uri="{BB962C8B-B14F-4D97-AF65-F5344CB8AC3E}">
        <p14:creationId xmlns:p14="http://schemas.microsoft.com/office/powerpoint/2010/main" val="2568061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MARGIN</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margin-top</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margin-right</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margin-bottom</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margin-left</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p:txBody>
      </p:sp>
    </p:spTree>
    <p:extLst>
      <p:ext uri="{BB962C8B-B14F-4D97-AF65-F5344CB8AC3E}">
        <p14:creationId xmlns:p14="http://schemas.microsoft.com/office/powerpoint/2010/main" val="1087327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PADDING</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padding-top</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padding-right</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padding-bottom</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padding-left</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a:t>
            </a:r>
            <a:r>
              <a:rPr lang="en-US" sz="2400" dirty="0">
                <a:solidFill>
                  <a:schemeClr val="accent6">
                    <a:lumMod val="75000"/>
                  </a:schemeClr>
                </a:solidFill>
                <a:latin typeface="Source Sans Pro" panose="020B0503030403020204" pitchFamily="34" charset="0"/>
                <a:ea typeface="Source Sans Pro" panose="020B0503030403020204" pitchFamily="34" charset="0"/>
                <a:cs typeface="Consolas" panose="020B0609020204030204" pitchFamily="49" charset="0"/>
              </a:rPr>
              <a:t>10px</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a:t>
            </a:r>
          </a:p>
        </p:txBody>
      </p:sp>
    </p:spTree>
    <p:extLst>
      <p:ext uri="{BB962C8B-B14F-4D97-AF65-F5344CB8AC3E}">
        <p14:creationId xmlns:p14="http://schemas.microsoft.com/office/powerpoint/2010/main" val="238120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75000"/>
                  </a:schemeClr>
                </a:solidFill>
                <a:latin typeface="Source Sans Pro" panose="020B0503030403020204" pitchFamily="34" charset="0"/>
                <a:ea typeface="Source Sans Pro" panose="020B0503030403020204" pitchFamily="34" charset="0"/>
              </a:rPr>
              <a:t>HTML TAG PAIRS</a:t>
            </a:r>
          </a:p>
        </p:txBody>
      </p:sp>
      <p:sp>
        <p:nvSpPr>
          <p:cNvPr id="8" name="Content Placeholder 4">
            <a:extLst>
              <a:ext uri="{FF2B5EF4-FFF2-40B4-BE49-F238E27FC236}">
                <a16:creationId xmlns:a16="http://schemas.microsoft.com/office/drawing/2014/main" id="{8A984A92-8791-429D-AF6D-01B6A668914D}"/>
              </a:ext>
            </a:extLst>
          </p:cNvPr>
          <p:cNvSpPr>
            <a:spLocks noGrp="1"/>
          </p:cNvSpPr>
          <p:nvPr/>
        </p:nvSpPr>
        <p:spPr>
          <a:xfrm>
            <a:off x="1523999" y="1600200"/>
            <a:ext cx="10474411" cy="472440"/>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HTML tags normally come in pairs</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3999" y="2164080"/>
            <a:ext cx="9577598" cy="369332"/>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p</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and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a:t>
            </a:r>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p</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
        <p:nvSpPr>
          <p:cNvPr id="9" name="Content Placeholder 4">
            <a:extLst>
              <a:ext uri="{FF2B5EF4-FFF2-40B4-BE49-F238E27FC236}">
                <a16:creationId xmlns:a16="http://schemas.microsoft.com/office/drawing/2014/main" id="{CF454DAB-05D3-470A-BFA3-FD2F0A1BCBB1}"/>
              </a:ext>
            </a:extLst>
          </p:cNvPr>
          <p:cNvSpPr>
            <a:spLocks noGrp="1"/>
          </p:cNvSpPr>
          <p:nvPr/>
        </p:nvSpPr>
        <p:spPr>
          <a:xfrm>
            <a:off x="1523998" y="2787634"/>
            <a:ext cx="10474411" cy="3580946"/>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 first tag in a pair is the start tag, the second tag is the end tag</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The end tag is written like the start tag, with a forward slash before the tag name</a:t>
            </a: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Start and end tags are also called opening tags and closing tags</a:t>
            </a:r>
          </a:p>
          <a:p>
            <a:endPar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endParaRPr>
          </a:p>
        </p:txBody>
      </p:sp>
    </p:spTree>
    <p:extLst>
      <p:ext uri="{BB962C8B-B14F-4D97-AF65-F5344CB8AC3E}">
        <p14:creationId xmlns:p14="http://schemas.microsoft.com/office/powerpoint/2010/main" val="10349543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SOME TAG SPECIFIC STYLE OPTIONS</a:t>
            </a:r>
          </a:p>
        </p:txBody>
      </p:sp>
    </p:spTree>
    <p:extLst>
      <p:ext uri="{BB962C8B-B14F-4D97-AF65-F5344CB8AC3E}">
        <p14:creationId xmlns:p14="http://schemas.microsoft.com/office/powerpoint/2010/main" val="3969078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LISTS STYLES</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list-style-type</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none | circle | disc;</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list-style-position</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inside | outside;</a:t>
            </a:r>
          </a:p>
          <a:p>
            <a:r>
              <a:rPr lang="en-US" sz="2400" dirty="0">
                <a:solidFill>
                  <a:schemeClr val="accent2">
                    <a:lumMod val="75000"/>
                  </a:schemeClr>
                </a:solidFill>
                <a:latin typeface="Source Sans Pro" panose="020B0503030403020204" pitchFamily="34" charset="0"/>
                <a:ea typeface="Source Sans Pro" panose="020B0503030403020204" pitchFamily="34" charset="0"/>
                <a:cs typeface="Consolas" panose="020B0609020204030204" pitchFamily="49" charset="0"/>
              </a:rPr>
              <a:t>list-style-image</a:t>
            </a:r>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 url('../image');</a:t>
            </a:r>
          </a:p>
        </p:txBody>
      </p:sp>
    </p:spTree>
    <p:extLst>
      <p:ext uri="{BB962C8B-B14F-4D97-AF65-F5344CB8AC3E}">
        <p14:creationId xmlns:p14="http://schemas.microsoft.com/office/powerpoint/2010/main" val="802836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50000"/>
                  </a:schemeClr>
                </a:solidFill>
                <a:latin typeface="Source Sans Pro" panose="020B0503030403020204" pitchFamily="34" charset="0"/>
                <a:ea typeface="Source Sans Pro" panose="020B0503030403020204" pitchFamily="34" charset="0"/>
              </a:rPr>
              <a:t>LINK STYLES</a:t>
            </a:r>
          </a:p>
        </p:txBody>
      </p:sp>
      <p:sp>
        <p:nvSpPr>
          <p:cNvPr id="6" name="TextBox 5">
            <a:extLst>
              <a:ext uri="{FF2B5EF4-FFF2-40B4-BE49-F238E27FC236}">
                <a16:creationId xmlns:a16="http://schemas.microsoft.com/office/drawing/2014/main" id="{9C68AF60-B4F9-4D23-9135-AE2D1F01CBBA}"/>
              </a:ext>
            </a:extLst>
          </p:cNvPr>
          <p:cNvSpPr txBox="1"/>
          <p:nvPr/>
        </p:nvSpPr>
        <p:spPr>
          <a:xfrm>
            <a:off x="1524000" y="1600200"/>
            <a:ext cx="9577599" cy="120032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rgbClr val="7030A0"/>
                </a:solidFill>
                <a:latin typeface="Calibri" panose="020F0502020204030204" pitchFamily="34" charset="0"/>
                <a:ea typeface="Source Sans Pro" panose="020B0503030403020204" pitchFamily="34" charset="0"/>
                <a:cs typeface="Calibri" panose="020F0502020204030204" pitchFamily="34" charset="0"/>
              </a:rPr>
              <a:t>a</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link</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 </a:t>
            </a:r>
            <a:r>
              <a:rPr lang="en-US" dirty="0">
                <a:solidFill>
                  <a:schemeClr val="accent2">
                    <a:lumMod val="50000"/>
                  </a:schemeClr>
                </a:solidFill>
                <a:latin typeface="Calibri" panose="020F0502020204030204" pitchFamily="34" charset="0"/>
                <a:ea typeface="Source Sans Pro" panose="020B0503030403020204" pitchFamily="34" charset="0"/>
                <a:cs typeface="Calibri" panose="020F0502020204030204" pitchFamily="34" charset="0"/>
              </a:rPr>
              <a:t>color</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#369</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  	</a:t>
            </a:r>
            <a:r>
              <a:rPr lang="en-US" dirty="0">
                <a:solidFill>
                  <a:schemeClr val="accent3">
                    <a:lumMod val="75000"/>
                  </a:schemeClr>
                </a:solidFill>
                <a:latin typeface="Calibri" panose="020F0502020204030204" pitchFamily="34" charset="0"/>
                <a:ea typeface="Source Sans Pro" panose="020B0503030403020204" pitchFamily="34" charset="0"/>
                <a:cs typeface="Calibri" panose="020F0502020204030204" pitchFamily="34" charset="0"/>
              </a:rPr>
              <a:t>/* unvisited link */</a:t>
            </a:r>
          </a:p>
          <a:p>
            <a:r>
              <a:rPr lang="en-US" dirty="0">
                <a:solidFill>
                  <a:srgbClr val="7030A0"/>
                </a:solidFill>
                <a:latin typeface="Calibri" panose="020F0502020204030204" pitchFamily="34" charset="0"/>
                <a:ea typeface="Source Sans Pro" panose="020B0503030403020204" pitchFamily="34" charset="0"/>
                <a:cs typeface="Calibri" panose="020F0502020204030204" pitchFamily="34" charset="0"/>
              </a:rPr>
              <a:t>a</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visited</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 </a:t>
            </a:r>
            <a:r>
              <a:rPr lang="en-US" dirty="0">
                <a:solidFill>
                  <a:schemeClr val="accent2">
                    <a:lumMod val="50000"/>
                  </a:schemeClr>
                </a:solidFill>
                <a:latin typeface="Calibri" panose="020F0502020204030204" pitchFamily="34" charset="0"/>
                <a:ea typeface="Source Sans Pro" panose="020B0503030403020204" pitchFamily="34" charset="0"/>
                <a:cs typeface="Calibri" panose="020F0502020204030204" pitchFamily="34" charset="0"/>
              </a:rPr>
              <a:t>color</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#147</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  	</a:t>
            </a:r>
            <a:r>
              <a:rPr lang="en-US" dirty="0">
                <a:solidFill>
                  <a:schemeClr val="accent3">
                    <a:lumMod val="75000"/>
                  </a:schemeClr>
                </a:solidFill>
                <a:latin typeface="Calibri" panose="020F0502020204030204" pitchFamily="34" charset="0"/>
                <a:ea typeface="Source Sans Pro" panose="020B0503030403020204" pitchFamily="34" charset="0"/>
                <a:cs typeface="Calibri" panose="020F0502020204030204" pitchFamily="34" charset="0"/>
              </a:rPr>
              <a:t>/* visited link */</a:t>
            </a:r>
          </a:p>
          <a:p>
            <a:r>
              <a:rPr lang="en-US" dirty="0">
                <a:solidFill>
                  <a:srgbClr val="7030A0"/>
                </a:solidFill>
                <a:latin typeface="Calibri" panose="020F0502020204030204" pitchFamily="34" charset="0"/>
                <a:ea typeface="Source Sans Pro" panose="020B0503030403020204" pitchFamily="34" charset="0"/>
                <a:cs typeface="Calibri" panose="020F0502020204030204" pitchFamily="34" charset="0"/>
              </a:rPr>
              <a:t>a</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hover</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 </a:t>
            </a:r>
            <a:r>
              <a:rPr lang="en-US" dirty="0">
                <a:solidFill>
                  <a:schemeClr val="accent2">
                    <a:lumMod val="50000"/>
                  </a:schemeClr>
                </a:solidFill>
                <a:latin typeface="Calibri" panose="020F0502020204030204" pitchFamily="34" charset="0"/>
                <a:ea typeface="Source Sans Pro" panose="020B0503030403020204" pitchFamily="34" charset="0"/>
                <a:cs typeface="Calibri" panose="020F0502020204030204" pitchFamily="34" charset="0"/>
              </a:rPr>
              <a:t>color</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#58B</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 	</a:t>
            </a:r>
            <a:r>
              <a:rPr lang="en-US" dirty="0">
                <a:solidFill>
                  <a:schemeClr val="accent3">
                    <a:lumMod val="75000"/>
                  </a:schemeClr>
                </a:solidFill>
                <a:latin typeface="Calibri" panose="020F0502020204030204" pitchFamily="34" charset="0"/>
                <a:ea typeface="Source Sans Pro" panose="020B0503030403020204" pitchFamily="34" charset="0"/>
                <a:cs typeface="Calibri" panose="020F0502020204030204" pitchFamily="34" charset="0"/>
              </a:rPr>
              <a:t>/* mouse over link */</a:t>
            </a:r>
          </a:p>
          <a:p>
            <a:r>
              <a:rPr lang="en-US" dirty="0">
                <a:solidFill>
                  <a:srgbClr val="7030A0"/>
                </a:solidFill>
                <a:latin typeface="Calibri" panose="020F0502020204030204" pitchFamily="34" charset="0"/>
                <a:ea typeface="Source Sans Pro" panose="020B0503030403020204" pitchFamily="34" charset="0"/>
                <a:cs typeface="Calibri" panose="020F0502020204030204" pitchFamily="34" charset="0"/>
              </a:rPr>
              <a:t>a</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a:t>
            </a:r>
            <a:r>
              <a:rPr lang="en-US" dirty="0">
                <a:solidFill>
                  <a:schemeClr val="accent2">
                    <a:lumMod val="75000"/>
                  </a:schemeClr>
                </a:solidFill>
                <a:latin typeface="Calibri" panose="020F0502020204030204" pitchFamily="34" charset="0"/>
                <a:ea typeface="Source Sans Pro" panose="020B0503030403020204" pitchFamily="34" charset="0"/>
                <a:cs typeface="Calibri" panose="020F0502020204030204" pitchFamily="34" charset="0"/>
              </a:rPr>
              <a:t>active</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 </a:t>
            </a:r>
            <a:r>
              <a:rPr lang="en-US" dirty="0">
                <a:solidFill>
                  <a:schemeClr val="accent2">
                    <a:lumMod val="50000"/>
                  </a:schemeClr>
                </a:solidFill>
                <a:latin typeface="Calibri" panose="020F0502020204030204" pitchFamily="34" charset="0"/>
                <a:ea typeface="Source Sans Pro" panose="020B0503030403020204" pitchFamily="34" charset="0"/>
                <a:cs typeface="Calibri" panose="020F0502020204030204" pitchFamily="34" charset="0"/>
              </a:rPr>
              <a:t>color</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a:t>
            </a:r>
            <a:r>
              <a:rPr lang="en-US" dirty="0">
                <a:solidFill>
                  <a:schemeClr val="accent6">
                    <a:lumMod val="75000"/>
                  </a:schemeClr>
                </a:solidFill>
                <a:latin typeface="Calibri" panose="020F0502020204030204" pitchFamily="34" charset="0"/>
                <a:ea typeface="Source Sans Pro" panose="020B0503030403020204" pitchFamily="34" charset="0"/>
                <a:cs typeface="Calibri" panose="020F0502020204030204" pitchFamily="34" charset="0"/>
              </a:rPr>
              <a:t>#C00</a:t>
            </a:r>
            <a:r>
              <a:rPr lang="en-US" dirty="0">
                <a:solidFill>
                  <a:schemeClr val="accent1">
                    <a:lumMod val="50000"/>
                  </a:schemeClr>
                </a:solidFill>
                <a:latin typeface="Calibri" panose="020F0502020204030204" pitchFamily="34" charset="0"/>
                <a:ea typeface="Source Sans Pro" panose="020B0503030403020204" pitchFamily="34" charset="0"/>
                <a:cs typeface="Calibri" panose="020F0502020204030204" pitchFamily="34" charset="0"/>
              </a:rPr>
              <a:t>; }  	</a:t>
            </a:r>
            <a:r>
              <a:rPr lang="en-US" dirty="0">
                <a:solidFill>
                  <a:schemeClr val="accent3">
                    <a:lumMod val="75000"/>
                  </a:schemeClr>
                </a:solidFill>
                <a:latin typeface="Calibri" panose="020F0502020204030204" pitchFamily="34" charset="0"/>
                <a:ea typeface="Source Sans Pro" panose="020B0503030403020204" pitchFamily="34" charset="0"/>
                <a:cs typeface="Calibri" panose="020F0502020204030204" pitchFamily="34" charset="0"/>
              </a:rPr>
              <a:t>/* selected link */</a:t>
            </a:r>
          </a:p>
        </p:txBody>
      </p:sp>
    </p:spTree>
    <p:extLst>
      <p:ext uri="{BB962C8B-B14F-4D97-AF65-F5344CB8AC3E}">
        <p14:creationId xmlns:p14="http://schemas.microsoft.com/office/powerpoint/2010/main" val="13307267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6" name="Title 1">
            <a:extLst>
              <a:ext uri="{FF2B5EF4-FFF2-40B4-BE49-F238E27FC236}">
                <a16:creationId xmlns:a16="http://schemas.microsoft.com/office/drawing/2014/main" id="{3B6A4B18-DB72-4E5B-ADFC-D16C44C80095}"/>
              </a:ext>
            </a:extLst>
          </p:cNvPr>
          <p:cNvSpPr>
            <a:spLocks noGrp="1"/>
          </p:cNvSpPr>
          <p:nvPr>
            <p:ph type="ctrTitle"/>
          </p:nvPr>
        </p:nvSpPr>
        <p:spPr>
          <a:xfrm>
            <a:off x="1524000" y="2904490"/>
            <a:ext cx="9144000" cy="1049020"/>
          </a:xfrm>
        </p:spPr>
        <p:txBody>
          <a:bodyPr>
            <a:normAutofit/>
          </a:bodyPr>
          <a:lstStyle/>
          <a:p>
            <a:r>
              <a:rPr lang="en-US" dirty="0">
                <a:solidFill>
                  <a:schemeClr val="accent1">
                    <a:lumMod val="50000"/>
                  </a:schemeClr>
                </a:solidFill>
                <a:latin typeface="Source Sans Pro" panose="020B0604020202020204" pitchFamily="34" charset="0"/>
              </a:rPr>
              <a:t>HOMEWORK</a:t>
            </a:r>
          </a:p>
        </p:txBody>
      </p:sp>
    </p:spTree>
    <p:extLst>
      <p:ext uri="{BB962C8B-B14F-4D97-AF65-F5344CB8AC3E}">
        <p14:creationId xmlns:p14="http://schemas.microsoft.com/office/powerpoint/2010/main" val="18835702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906000"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dirty="0">
                <a:latin typeface="Source Sans Pro" panose="020B0503030403020204" pitchFamily="34" charset="0"/>
                <a:ea typeface="Source Sans Pro" panose="020B0503030403020204" pitchFamily="34" charset="0"/>
              </a:rPr>
              <a:t>SOME READING ...</a:t>
            </a:r>
          </a:p>
        </p:txBody>
      </p:sp>
      <p:sp>
        <p:nvSpPr>
          <p:cNvPr id="8" name="Content Placeholder 4">
            <a:extLst>
              <a:ext uri="{FF2B5EF4-FFF2-40B4-BE49-F238E27FC236}">
                <a16:creationId xmlns:a16="http://schemas.microsoft.com/office/drawing/2014/main" id="{3C5438B8-59A2-4F87-9E28-03A8E9094BE8}"/>
              </a:ext>
            </a:extLst>
          </p:cNvPr>
          <p:cNvSpPr>
            <a:spLocks noGrp="1"/>
          </p:cNvSpPr>
          <p:nvPr/>
        </p:nvSpPr>
        <p:spPr>
          <a:xfrm>
            <a:off x="1523999" y="1600200"/>
            <a:ext cx="10474411" cy="4613978"/>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Read - </a:t>
            </a:r>
            <a:r>
              <a:rPr lang="en-US" sz="2400" b="1" dirty="0">
                <a:solidFill>
                  <a:srgbClr val="F3BE60"/>
                </a:solidFill>
                <a:latin typeface="Source Sans Pro" panose="020B0503030403020204" pitchFamily="34" charset="0"/>
                <a:ea typeface="Source Sans Pro" panose="020B0503030403020204" pitchFamily="34" charset="0"/>
                <a:cs typeface="Consolas" panose="020B0609020204030204" pitchFamily="49" charset="0"/>
                <a:hlinkClick r:id="rId4">
                  <a:extLst>
                    <a:ext uri="{A12FA001-AC4F-418D-AE19-62706E023703}">
                      <ahyp:hlinkClr xmlns:ahyp="http://schemas.microsoft.com/office/drawing/2018/hyperlinkcolor" val="tx"/>
                    </a:ext>
                  </a:extLst>
                </a:hlinkClick>
              </a:rPr>
              <a:t>CSS Reference @ Mozilla Developer Network</a:t>
            </a:r>
            <a:endParaRPr lang="en-US" sz="2400" b="1" dirty="0">
              <a:solidFill>
                <a:srgbClr val="F3BE60"/>
              </a:solidFill>
              <a:latin typeface="Source Sans Pro" panose="020B0503030403020204" pitchFamily="34" charset="0"/>
              <a:ea typeface="Source Sans Pro" panose="020B0503030403020204" pitchFamily="34" charset="0"/>
              <a:cs typeface="Consolas" panose="020B0609020204030204" pitchFamily="49" charset="0"/>
            </a:endParaRPr>
          </a:p>
          <a:p>
            <a:r>
              <a:rPr lang="en-US" sz="2400" dirty="0">
                <a:solidFill>
                  <a:schemeClr val="accent1">
                    <a:lumMod val="75000"/>
                  </a:schemeClr>
                </a:solidFill>
                <a:latin typeface="Source Sans Pro" panose="020B0503030403020204" pitchFamily="34" charset="0"/>
                <a:ea typeface="Source Sans Pro" panose="020B0503030403020204" pitchFamily="34" charset="0"/>
                <a:cs typeface="Consolas" panose="020B0609020204030204" pitchFamily="49" charset="0"/>
              </a:rPr>
              <a:t>Read the first 10 chapters of </a:t>
            </a:r>
            <a:r>
              <a:rPr lang="en-US" sz="2400" b="1" dirty="0">
                <a:solidFill>
                  <a:srgbClr val="F3BE60"/>
                </a:solidFill>
                <a:latin typeface="Source Sans Pro" panose="020B0503030403020204" pitchFamily="34" charset="0"/>
                <a:ea typeface="Source Sans Pro" panose="020B0503030403020204" pitchFamily="34" charset="0"/>
                <a:cs typeface="Consolas" panose="020B0609020204030204" pitchFamily="49" charset="0"/>
                <a:hlinkClick r:id="rId5">
                  <a:extLst>
                    <a:ext uri="{A12FA001-AC4F-418D-AE19-62706E023703}">
                      <ahyp:hlinkClr xmlns:ahyp="http://schemas.microsoft.com/office/drawing/2018/hyperlinkcolor" val="tx"/>
                    </a:ext>
                  </a:extLst>
                </a:hlinkClick>
              </a:rPr>
              <a:t>Getting started with CSS @ Mozilla Developer Network</a:t>
            </a:r>
            <a:endParaRPr lang="en-US" sz="2400" b="1" dirty="0">
              <a:solidFill>
                <a:srgbClr val="F3BE60"/>
              </a:solidFill>
              <a:latin typeface="Source Sans Pro" panose="020B0503030403020204" pitchFamily="34" charset="0"/>
              <a:ea typeface="Source Sans Pro" panose="020B0503030403020204" pitchFamily="34" charset="0"/>
              <a:cs typeface="Consolas" panose="020B0609020204030204" pitchFamily="49" charset="0"/>
            </a:endParaRPr>
          </a:p>
        </p:txBody>
      </p:sp>
    </p:spTree>
    <p:extLst>
      <p:ext uri="{BB962C8B-B14F-4D97-AF65-F5344CB8AC3E}">
        <p14:creationId xmlns:p14="http://schemas.microsoft.com/office/powerpoint/2010/main" val="243654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43DD41-0F21-4B91-B777-A89F8D2DF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36" y="197666"/>
            <a:ext cx="1251664" cy="1402534"/>
          </a:xfrm>
          <a:prstGeom prst="rect">
            <a:avLst/>
          </a:prstGeom>
        </p:spPr>
      </p:pic>
      <p:sp>
        <p:nvSpPr>
          <p:cNvPr id="7" name="Title 3">
            <a:extLst>
              <a:ext uri="{FF2B5EF4-FFF2-40B4-BE49-F238E27FC236}">
                <a16:creationId xmlns:a16="http://schemas.microsoft.com/office/drawing/2014/main" id="{125F7132-D9EA-4C1D-8E0A-A0EBA6D11CBE}"/>
              </a:ext>
            </a:extLst>
          </p:cNvPr>
          <p:cNvSpPr>
            <a:spLocks noGrp="1"/>
          </p:cNvSpPr>
          <p:nvPr/>
        </p:nvSpPr>
        <p:spPr>
          <a:xfrm>
            <a:off x="1524000" y="489420"/>
            <a:ext cx="9577597" cy="1110780"/>
          </a:xfrm>
          <a:prstGeom prst="rect">
            <a:avLst/>
          </a:prstGeom>
        </p:spPr>
        <p:txBody>
          <a:bodyPr vert="horz" lIns="108000" tIns="36000" rIns="108000" bIns="36000" rtlCol="0" anchor="ctr" anchorCtr="0">
            <a:normAutofit/>
          </a:bodyPr>
          <a:lstStyle>
            <a:lvl1pPr algn="l" defTabSz="1218987" rtl="0" eaLnBrk="1" latinLnBrk="0" hangingPunct="1">
              <a:lnSpc>
                <a:spcPct val="90000"/>
              </a:lnSpc>
              <a:spcBef>
                <a:spcPct val="0"/>
              </a:spcBef>
              <a:buNone/>
              <a:defRPr sz="4000" b="1" kern="1200">
                <a:solidFill>
                  <a:srgbClr val="F3BE60"/>
                </a:solidFill>
                <a:effectLst/>
                <a:latin typeface="+mj-lt"/>
                <a:ea typeface="+mj-ea"/>
                <a:cs typeface="+mj-cs"/>
              </a:defRPr>
            </a:lvl1pPr>
          </a:lstStyle>
          <a:p>
            <a:r>
              <a:rPr lang="en-US" b="0" dirty="0">
                <a:solidFill>
                  <a:schemeClr val="accent1">
                    <a:lumMod val="75000"/>
                  </a:schemeClr>
                </a:solidFill>
                <a:latin typeface="Source Sans Pro" panose="020B0503030403020204" pitchFamily="34" charset="0"/>
                <a:ea typeface="Source Sans Pro" panose="020B0503030403020204" pitchFamily="34" charset="0"/>
              </a:rPr>
              <a:t>HTML TAG PAIR EXAMPLES</a:t>
            </a:r>
          </a:p>
        </p:txBody>
      </p:sp>
      <p:sp>
        <p:nvSpPr>
          <p:cNvPr id="6" name="TextBox 5">
            <a:extLst>
              <a:ext uri="{FF2B5EF4-FFF2-40B4-BE49-F238E27FC236}">
                <a16:creationId xmlns:a16="http://schemas.microsoft.com/office/drawing/2014/main" id="{F834976A-285F-4988-A504-9235AB2FC2C6}"/>
              </a:ext>
            </a:extLst>
          </p:cNvPr>
          <p:cNvSpPr txBox="1"/>
          <p:nvPr/>
        </p:nvSpPr>
        <p:spPr>
          <a:xfrm>
            <a:off x="1524000" y="1600200"/>
            <a:ext cx="9577598" cy="147732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solidFill>
                  <a:schemeClr val="accent1">
                    <a:lumMod val="75000"/>
                  </a:schemeClr>
                </a:solidFill>
                <a:latin typeface="Source Sans Pro" panose="020B0503030403020204" pitchFamily="34" charset="0"/>
                <a:ea typeface="Source Sans Pro" panose="020B0503030403020204" pitchFamily="34" charset="0"/>
              </a:rPr>
              <a:t>Opening  tag                        	Closing  tag</a:t>
            </a:r>
          </a:p>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html</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html</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endParaRPr lang="en-GB" dirty="0">
              <a:solidFill>
                <a:schemeClr val="accent1">
                  <a:lumMod val="75000"/>
                </a:schemeClr>
              </a:solidFill>
              <a:latin typeface="Source Sans Pro" panose="020B0503030403020204" pitchFamily="34" charset="0"/>
              <a:ea typeface="Source Sans Pro" panose="020B0503030403020204" pitchFamily="34" charset="0"/>
            </a:endParaRPr>
          </a:p>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 </a:t>
            </a:r>
            <a:r>
              <a:rPr lang="en-GB" dirty="0">
                <a:solidFill>
                  <a:schemeClr val="accent2">
                    <a:lumMod val="75000"/>
                  </a:schemeClr>
                </a:solidFill>
                <a:latin typeface="Source Sans Pro" panose="020B0503030403020204" pitchFamily="34" charset="0"/>
                <a:ea typeface="Source Sans Pro" panose="020B0503030403020204" pitchFamily="34" charset="0"/>
              </a:rPr>
              <a:t>head</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 </a:t>
            </a:r>
            <a:r>
              <a:rPr lang="en-GB" dirty="0">
                <a:solidFill>
                  <a:schemeClr val="accent2">
                    <a:lumMod val="75000"/>
                  </a:schemeClr>
                </a:solidFill>
                <a:latin typeface="Source Sans Pro" panose="020B0503030403020204" pitchFamily="34" charset="0"/>
                <a:ea typeface="Source Sans Pro" panose="020B0503030403020204" pitchFamily="34" charset="0"/>
              </a:rPr>
              <a:t>head</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endParaRPr lang="en-GB" dirty="0">
              <a:solidFill>
                <a:schemeClr val="accent1">
                  <a:lumMod val="75000"/>
                </a:schemeClr>
              </a:solidFill>
              <a:latin typeface="Source Sans Pro" panose="020B0503030403020204" pitchFamily="34" charset="0"/>
              <a:ea typeface="Source Sans Pro" panose="020B0503030403020204" pitchFamily="34" charset="0"/>
            </a:endParaRPr>
          </a:p>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body</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a:t>
            </a:r>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body</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endParaRPr lang="en-GB" dirty="0">
              <a:solidFill>
                <a:schemeClr val="accent1">
                  <a:lumMod val="75000"/>
                </a:schemeClr>
              </a:solidFill>
              <a:latin typeface="Source Sans Pro" panose="020B0503030403020204" pitchFamily="34" charset="0"/>
              <a:ea typeface="Source Sans Pro" panose="020B0503030403020204" pitchFamily="34" charset="0"/>
            </a:endParaRPr>
          </a:p>
          <a:p>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p</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&lt;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a:t>
            </a:r>
            <a:r>
              <a:rPr lang="bg-BG" dirty="0">
                <a:solidFill>
                  <a:schemeClr val="accent1">
                    <a:lumMod val="75000"/>
                  </a:schemeClr>
                </a:solidFill>
                <a:latin typeface="Source Sans Pro" panose="020B0503030403020204" pitchFamily="34" charset="0"/>
                <a:ea typeface="Source Sans Pro" panose="020B0503030403020204" pitchFamily="34" charset="0"/>
              </a:rPr>
              <a:t>’</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2">
                    <a:lumMod val="75000"/>
                  </a:schemeClr>
                </a:solidFill>
                <a:latin typeface="Source Sans Pro" panose="020B0503030403020204" pitchFamily="34" charset="0"/>
                <a:ea typeface="Source Sans Pro" panose="020B0503030403020204" pitchFamily="34" charset="0"/>
              </a:rPr>
              <a:t>p</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 </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&gt;</a:t>
            </a:r>
            <a:r>
              <a:rPr lang="bg-BG" dirty="0">
                <a:solidFill>
                  <a:schemeClr val="accent1">
                    <a:lumMod val="75000"/>
                  </a:schemeClr>
                </a:solidFill>
                <a:latin typeface="Source Sans Pro" panose="020B0503030403020204" pitchFamily="34" charset="0"/>
                <a:ea typeface="Source Sans Pro" panose="020B0503030403020204" pitchFamily="34" charset="0"/>
              </a:rPr>
              <a:t> '</a:t>
            </a:r>
            <a:r>
              <a:rPr lang="en-GB" dirty="0">
                <a:solidFill>
                  <a:schemeClr val="accent1">
                    <a:lumMod val="75000"/>
                  </a:schemeClr>
                </a:solidFill>
                <a:latin typeface="Source Sans Pro" panose="020B0503030403020204" pitchFamily="34" charset="0"/>
                <a:ea typeface="Source Sans Pro" panose="020B0503030403020204" pitchFamily="34" charset="0"/>
              </a:rPr>
              <a:t> </a:t>
            </a:r>
            <a:endParaRPr lang="bg-BG" dirty="0">
              <a:solidFill>
                <a:schemeClr val="accent1">
                  <a:lumMod val="7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4142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2911</Words>
  <Application>Microsoft Office PowerPoint</Application>
  <PresentationFormat>Widescreen</PresentationFormat>
  <Paragraphs>416</Paragraphs>
  <Slides>84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Calibri</vt:lpstr>
      <vt:lpstr>Calibri Light</vt:lpstr>
      <vt:lpstr>Consolas</vt:lpstr>
      <vt:lpstr>Courier New</vt:lpstr>
      <vt:lpstr>Source Sans Pro</vt:lpstr>
      <vt:lpstr>Wingdings</vt:lpstr>
      <vt:lpstr>Office Theme</vt:lpstr>
      <vt:lpstr>INTRODUCTION TO HTML AND CSS</vt:lpstr>
      <vt:lpstr>INTRODUCTION TO HTML</vt:lpstr>
      <vt:lpstr>PowerPoint Presentation</vt:lpstr>
      <vt:lpstr>PowerPoint Presentation</vt:lpstr>
      <vt:lpstr>PowerPoint Presentation</vt:lpstr>
      <vt:lpstr>HTML TAGS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TAG ATTRIBUTES</vt:lpstr>
      <vt:lpstr>PowerPoint Presentation</vt:lpstr>
      <vt:lpstr>PowerPoint Presentation</vt:lpstr>
      <vt:lpstr>PowerPoint Presentation</vt:lpstr>
      <vt:lpstr>PowerPoint Presentation</vt:lpstr>
      <vt:lpstr>METADATA SECTION</vt:lpstr>
      <vt:lpstr>PowerPoint Presentation</vt:lpstr>
      <vt:lpstr>PowerPoint Presentation</vt:lpstr>
      <vt:lpstr>PowerPoint Presentation</vt:lpstr>
      <vt:lpstr>PowerPoint Presentation</vt:lpstr>
      <vt:lpstr>PowerPoint Presentation</vt:lpstr>
      <vt:lpstr>INDENTATION &amp; CODE FORMATTING</vt:lpstr>
      <vt:lpstr>PowerPoint Presentation</vt:lpstr>
      <vt:lpstr>PowerPoint Presentation</vt:lpstr>
      <vt:lpstr>CSS BASICS</vt:lpstr>
      <vt:lpstr>WHAT IS CSS?</vt:lpstr>
      <vt:lpstr>PowerPoint Presentation</vt:lpstr>
      <vt:lpstr>PowerPoint Presentation</vt:lpstr>
      <vt:lpstr>PowerPoint Presentation</vt:lpstr>
      <vt:lpstr>CSS SYNTAX</vt:lpstr>
      <vt:lpstr>PowerPoint Presentation</vt:lpstr>
      <vt:lpstr>PowerPoint Presentation</vt:lpstr>
      <vt:lpstr>PowerPoint Presentation</vt:lpstr>
      <vt:lpstr>PowerPoint Presentation</vt:lpstr>
      <vt:lpstr>PowerPoint Presentation</vt:lpstr>
      <vt:lpstr>CSS SELECTORS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ADDING CSS TO OUR HTML DOCUMENTS</vt:lpstr>
      <vt:lpstr>PowerPoint Presentation</vt:lpstr>
      <vt:lpstr>PowerPoint Presentation</vt:lpstr>
      <vt:lpstr>PowerPoint Presentation</vt:lpstr>
      <vt:lpstr>PowerPoint Presentation</vt:lpstr>
      <vt:lpstr>INHERITANCE &amp; SPECIFICITY</vt:lpstr>
      <vt:lpstr>PowerPoint Presentation</vt:lpstr>
      <vt:lpstr>PowerPoint Presentation</vt:lpstr>
      <vt:lpstr>PowerPoint Presentation</vt:lpstr>
      <vt:lpstr>PowerPoint Presentation</vt:lpstr>
      <vt:lpstr>CSS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Zdravko Zdravkov</dc:creator>
  <cp:lastModifiedBy>Zdravko Zdravkov</cp:lastModifiedBy>
  <cp:revision>56</cp:revision>
  <dcterms:created xsi:type="dcterms:W3CDTF">2019-02-25T10:20:43Z</dcterms:created>
  <dcterms:modified xsi:type="dcterms:W3CDTF">2019-02-25T17:46:51Z</dcterms:modified>
</cp:coreProperties>
</file>