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2CED09-3AE7-42AE-95EC-F1DD043A38AD}">
          <p14:sldIdLst>
            <p14:sldId id="256"/>
            <p14:sldId id="257"/>
          </p14:sldIdLst>
        </p14:section>
        <p14:section name="Hypertext Markup Language" id="{D1AAE43F-62C6-4F80-9F08-1B298B7A428B}">
          <p14:sldIdLst>
            <p14:sldId id="258"/>
            <p14:sldId id="259"/>
            <p14:sldId id="260"/>
            <p14:sldId id="261"/>
          </p14:sldIdLst>
        </p14:section>
        <p14:section name="HTML Terminology" id="{C59D3A19-A705-4B68-882E-556438BF3068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HTML Document Structure" id="{12B45137-8A87-48FB-96CE-900BAE994169}">
          <p14:sldIdLst>
            <p14:sldId id="268"/>
            <p14:sldId id="269"/>
            <p14:sldId id="270"/>
            <p14:sldId id="271"/>
          </p14:sldIdLst>
        </p14:section>
        <p14:section name="HTML Common Elements" id="{CBD777B4-100A-45E1-A6FE-4DC949986E0F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Section Elements" id="{BAF22F46-12D4-49AC-AB0D-1BFED2185895}">
          <p14:sldIdLst>
            <p14:sldId id="280"/>
            <p14:sldId id="281"/>
            <p14:sldId id="282"/>
          </p14:sldIdLst>
        </p14:section>
        <p14:section name="Semantic Structural Tags" id="{F42B2BBA-73B2-415C-86E3-FE1A3B822F1E}">
          <p14:sldIdLst>
            <p14:sldId id="283"/>
            <p14:sldId id="284"/>
            <p14:sldId id="285"/>
          </p14:sldIdLst>
        </p14:section>
        <p14:section name="Remember" id="{37472D27-422E-43CA-83C3-9B4673912A9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5837B-4546-4D10-8D00-9624B877B2AC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FD06-6658-480B-9107-535F7A5D03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269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1521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072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5811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1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84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57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8467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6186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013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058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212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769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868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70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4464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122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044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807-74AE-4810-9330-C86871878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B710-07DB-43E2-9A43-E070EB232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02F2-EA23-4B62-81D6-6D0913E9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62C8-E205-473E-B816-29A464C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CAFD-71E2-4B35-88D5-8A6C4D19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41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E1BD-41C9-4CA5-98A2-4CFEB202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A55F-E352-49EA-A87A-605A2413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C729-2CA6-461B-AB1A-453D333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2EEC-71C9-4098-81E7-CC55870B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FED0-218D-4845-9319-43184D0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59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139F9-506A-44A9-9624-BB2092B67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63778-D1AC-417F-A1A2-6FD2945C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2129-2AD3-4792-AD01-66A9A500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25FC-32AE-4750-B32E-23BEA69B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2AE8-2A6D-41B0-9366-177F866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A37-E8B1-4082-B9ED-0B1A76DC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1044-0630-4EB0-A8F7-4B97388F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7C60-16C4-4CA3-B4AF-59EFED9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A5E8-CB05-41F5-8ECB-436646DC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EDE0-BBC0-4775-B6B0-4BAD310A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63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210-C46C-4F81-8648-3EDAF149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1DEB3-56B2-4DE6-B3D3-97F9CF0E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BFF9-1E6D-47A1-868D-A1DB0827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E229-29D2-47B5-96A5-A8DB8E27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D2E8-1349-4957-AABD-FC851CA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075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50D9-6FA4-418C-94C2-F57BA6FA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8BF6-9A2A-44BB-B933-614EDB88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BC74-72B7-45BC-86D1-E2D4FDA0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0F6B-8977-4344-8F47-4EDA4139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6E5D-D4D5-4FC6-9AFC-CBBDE037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FA21-FC02-4C7D-BE50-926A39A2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74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108B-21EA-40B3-A215-78438D7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398B-E6BC-40CE-B077-83084D0A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598BF-1878-45FB-9947-C4E33DF7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17F10-2639-4756-A72A-573256485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BC581-5BB9-4674-8D73-42E027BD8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2210-A2FE-4528-8CC4-B3D66892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689E5-BCC7-4F2B-BEB5-42A7E19E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40C0D-1CC8-485C-A454-33B34E86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70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DAB0-132D-492A-A338-3795BD73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C65FA-ABBD-48E1-80CC-E86A1781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88AF-C7E9-45D5-A42A-3E437394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14E4-A58E-4B37-8D40-3DB302C6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240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39516-9B00-494A-A9F2-2DAB4011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AAE34-E575-45CE-93E8-10A44548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CC1B-215B-49D0-B1E6-664DD793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60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7404-4F7F-44D4-94AA-ECA42FA3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DAB3-1FB4-42B7-904F-A5B3A510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CD4F-DDFA-47E0-A204-2E87035EF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7D989-3A68-4C1A-9FC7-2293E707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8E2F-BA31-489C-90A0-F662497D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272B6-7181-42AC-AC93-266AAC45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39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D3F5-13F4-415B-A0C5-DFDFF36A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10B4F-83E7-45C5-B5B3-F32E59F5C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2B79-C718-4D01-B2AD-33543CB7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D0EF-1458-46F8-9549-33839876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90C7B-0746-4C1E-AC7F-611657E4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F57C-F4BB-4E8B-A3A4-934F259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74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1A884-F056-4DB3-B5BC-565F4936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0C0F-2002-4661-ABE1-4155BAE8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E3E1-BD8B-4DB2-833E-30BCA003A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B002-AF5A-4B3B-BADA-9F580B9AE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2BBB-21FA-4598-9B79-EB48CC4F7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YSIWYG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656892"/>
            <a:ext cx="9430140" cy="154421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5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The past, the present, the future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786173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Attributes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101944" cy="271054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Attributes are properties of HTML Elements</a:t>
            </a:r>
          </a:p>
          <a:p>
            <a:pPr lvl="1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to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border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etc…</a:t>
            </a:r>
          </a:p>
          <a:p>
            <a:pPr lvl="1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Put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directly in the tags</a:t>
            </a:r>
          </a:p>
          <a:p>
            <a:pPr lvl="1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Has value surrounded by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single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' ' or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double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" " quotes</a:t>
            </a:r>
          </a:p>
          <a:p>
            <a:pPr lvl="2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value is always a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D9F8A-E390-4D91-A6FF-945A8F907DD8}"/>
              </a:ext>
            </a:extLst>
          </p:cNvPr>
          <p:cNvSpPr txBox="1"/>
          <p:nvPr/>
        </p:nvSpPr>
        <p:spPr>
          <a:xfrm>
            <a:off x="1558211" y="4310743"/>
            <a:ext cx="910979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!-–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makes a hyperlink to Google 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href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http://google.com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go to Google&lt;/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!-–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makes a horizontal line 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width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95%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3px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"/&gt;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!-–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adds an image in the web page 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images/SEB-Ninja.png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"/&gt;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3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Most Common Attributes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There are some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attributes that are common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every HTML element</a:t>
            </a:r>
          </a:p>
          <a:p>
            <a:pPr lvl="1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 attributes are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specific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example the attribute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the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element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Shows the path to the image to be shown</a:t>
            </a:r>
          </a:p>
        </p:txBody>
      </p:sp>
    </p:spTree>
    <p:extLst>
      <p:ext uri="{BB962C8B-B14F-4D97-AF65-F5344CB8AC3E}">
        <p14:creationId xmlns:p14="http://schemas.microsoft.com/office/powerpoint/2010/main" val="273881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 Elements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Elements are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combination of tags and attributes</a:t>
            </a:r>
          </a:p>
          <a:p>
            <a:pPr lvl="1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Opening tag with some or none attributes and a closing 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39120-899F-4230-9931-E42CA5BA65B8}"/>
              </a:ext>
            </a:extLst>
          </p:cNvPr>
          <p:cNvSpPr txBox="1"/>
          <p:nvPr/>
        </p:nvSpPr>
        <p:spPr>
          <a:xfrm>
            <a:off x="1757903" y="2753027"/>
            <a:ext cx="9109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href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http://google.com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go to Google&lt;/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A7FDA-85F1-4550-BB31-555FDFE8E863}"/>
              </a:ext>
            </a:extLst>
          </p:cNvPr>
          <p:cNvSpPr txBox="1"/>
          <p:nvPr/>
        </p:nvSpPr>
        <p:spPr>
          <a:xfrm>
            <a:off x="1757903" y="3550976"/>
            <a:ext cx="9109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&gt;…&lt;/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82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27732"/>
            <a:ext cx="9430140" cy="14025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Document Structure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Document, Doctype, Head, Body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4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 Document Structure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27292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 elements are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essential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each HTML Document:</a:t>
            </a:r>
          </a:p>
          <a:p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doctype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html element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to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mark the beginning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ending of a HTML document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the content of the web page is inside this tag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39120-899F-4230-9931-E42CA5BA65B8}"/>
              </a:ext>
            </a:extLst>
          </p:cNvPr>
          <p:cNvSpPr txBox="1"/>
          <p:nvPr/>
        </p:nvSpPr>
        <p:spPr>
          <a:xfrm>
            <a:off x="1541105" y="4539845"/>
            <a:ext cx="910979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!--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content goes here 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497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Head Element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46326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tag contains markup that is not visible to the user (i.e. the person using the browser)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helps the browser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 render correctly the HTML document</a:t>
            </a:r>
          </a:p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is in there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Styles, scripts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Declare encodings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Etc..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title tag - the text in the tab of a browser</a:t>
            </a:r>
          </a:p>
        </p:txBody>
      </p:sp>
    </p:spTree>
    <p:extLst>
      <p:ext uri="{BB962C8B-B14F-4D97-AF65-F5344CB8AC3E}">
        <p14:creationId xmlns:p14="http://schemas.microsoft.com/office/powerpoint/2010/main" val="389820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Body Element and Doctype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336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 element contains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the visible to the user markup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Headings, text, hyperlinks, images, etc…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Textboxes, sliders, buttons…</a:t>
            </a:r>
          </a:p>
          <a:p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Doctype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is kind of the validator of the page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Tells the browser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which version of HTML the page is written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5 Doctype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092E6-9564-4D1C-A981-E7605375BD76}"/>
              </a:ext>
            </a:extLst>
          </p:cNvPr>
          <p:cNvSpPr txBox="1"/>
          <p:nvPr/>
        </p:nvSpPr>
        <p:spPr>
          <a:xfrm>
            <a:off x="1541105" y="4963886"/>
            <a:ext cx="9109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&lt;!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4479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27732"/>
            <a:ext cx="9430140" cy="14025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Common Elements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Used in 90% of all the sites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Text Formatting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336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formatting tags modify the text between the opening tag and the closing tag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Ex.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&lt;b&gt;Hello&lt;/b&gt;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makes "Hello" bold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Many of the formatting tags are deprecated</a:t>
            </a:r>
          </a:p>
          <a:p>
            <a:pPr lvl="2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CSS instead</a:t>
            </a:r>
          </a:p>
        </p:txBody>
      </p:sp>
    </p:spTree>
    <p:extLst>
      <p:ext uri="{BB962C8B-B14F-4D97-AF65-F5344CB8AC3E}">
        <p14:creationId xmlns:p14="http://schemas.microsoft.com/office/powerpoint/2010/main" val="155758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Text Formatting - Tags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B012F719-6840-439E-A15C-C6AAFE348A24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523999" y="1600199"/>
                <a:ext cx="10058401" cy="4768381"/>
              </a:xfrm>
              <a:prstGeom prst="rect">
                <a:avLst/>
              </a:prstGeom>
            </p:spPr>
            <p:txBody>
              <a:bodyPr vert="horz" lIns="108000" tIns="36000" rIns="108000" bIns="36000" rtlCol="0">
                <a:normAutofit lnSpcReduction="10000"/>
              </a:bodyPr>
              <a:lstStyle>
                <a:lvl1pPr marL="304747" indent="-304747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  <a:defRPr sz="3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2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Tags 				Meaning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&lt;b&gt;&lt;/b&gt;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			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bold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&lt;i&gt;&lt;/i&gt;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			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italiazed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&lt;u&gt;&lt;/u&gt;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			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underlined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&lt;sup&gt;&lt;/sup&gt;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sample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superscript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&lt;sub&gt;&lt;/sub&gt;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sample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𝑠𝑢𝑏𝑠𝑐𝑟𝑖𝑝𝑡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&lt;strong&gt;&lt;/strong&gt;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		</a:t>
                </a:r>
                <a:r>
                  <a:rPr lang="en-US" sz="2400" b="1" dirty="0">
                    <a:solidFill>
                      <a:srgbClr val="F3BE6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strong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&lt;em&gt;&lt;/em&gt;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			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emphasized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&lt;pre&gt;&lt;/pre&gt; 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			</a:t>
                </a:r>
                <a:endParaRPr lang="en-US" sz="2400" dirty="0">
                  <a:solidFill>
                    <a:srgbClr val="F3BE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B012F719-6840-439E-A15C-C6AAFE348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1600199"/>
                <a:ext cx="10058401" cy="4768381"/>
              </a:xfrm>
              <a:prstGeom prst="rect">
                <a:avLst/>
              </a:prstGeom>
              <a:blipFill>
                <a:blip r:embed="rId5"/>
                <a:stretch>
                  <a:fillRect l="-667" t="-15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82529DA-5A24-41A7-A702-7C08056F9110}"/>
              </a:ext>
            </a:extLst>
          </p:cNvPr>
          <p:cNvSpPr txBox="1"/>
          <p:nvPr/>
        </p:nvSpPr>
        <p:spPr>
          <a:xfrm>
            <a:off x="6419461" y="5654351"/>
            <a:ext cx="3060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preformatted text</a:t>
            </a:r>
          </a:p>
        </p:txBody>
      </p:sp>
    </p:spTree>
    <p:extLst>
      <p:ext uri="{BB962C8B-B14F-4D97-AF65-F5344CB8AC3E}">
        <p14:creationId xmlns:p14="http://schemas.microsoft.com/office/powerpoint/2010/main" val="206437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 of Contents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Hypertext Markup Language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Terminology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Document Structure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Common Elements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Section Elements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Semantic Structural Tags</a:t>
            </a:r>
          </a:p>
        </p:txBody>
      </p:sp>
    </p:spTree>
    <p:extLst>
      <p:ext uri="{BB962C8B-B14F-4D97-AF65-F5344CB8AC3E}">
        <p14:creationId xmlns:p14="http://schemas.microsoft.com/office/powerpoint/2010/main" val="4143058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Some Simple Tags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527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Hyperlink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E857F-9FEF-4978-9D9E-ECE88E27165E}"/>
              </a:ext>
            </a:extLst>
          </p:cNvPr>
          <p:cNvSpPr txBox="1"/>
          <p:nvPr/>
        </p:nvSpPr>
        <p:spPr>
          <a:xfrm>
            <a:off x="1541105" y="2127380"/>
            <a:ext cx="9109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href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http://www.telerik.com/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Telerik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"&gt;Link to Telerik Web site&lt;/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CE6325-D5F6-486C-BA50-0720AD64B8B3}"/>
              </a:ext>
            </a:extLst>
          </p:cNvPr>
          <p:cNvSpPr>
            <a:spLocks noGrp="1"/>
          </p:cNvSpPr>
          <p:nvPr/>
        </p:nvSpPr>
        <p:spPr>
          <a:xfrm>
            <a:off x="1523999" y="3023892"/>
            <a:ext cx="10058401" cy="527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Image Tags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C44D7-64F6-4F2D-91F4-81846E3D3106}"/>
              </a:ext>
            </a:extLst>
          </p:cNvPr>
          <p:cNvSpPr txBox="1"/>
          <p:nvPr/>
        </p:nvSpPr>
        <p:spPr>
          <a:xfrm>
            <a:off x="1541105" y="3551073"/>
            <a:ext cx="9109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logo.gif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D6CED73-DB91-4B84-8E63-5754EA4A7DBE}"/>
              </a:ext>
            </a:extLst>
          </p:cNvPr>
          <p:cNvSpPr>
            <a:spLocks noGrp="1"/>
          </p:cNvSpPr>
          <p:nvPr/>
        </p:nvSpPr>
        <p:spPr>
          <a:xfrm>
            <a:off x="1541105" y="4519897"/>
            <a:ext cx="10058401" cy="527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formatting tags</a:t>
            </a:r>
            <a:endParaRPr lang="en-US" sz="2400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B67D35-9591-4CD3-A9EF-7669A26BBDB4}"/>
              </a:ext>
            </a:extLst>
          </p:cNvPr>
          <p:cNvSpPr txBox="1"/>
          <p:nvPr/>
        </p:nvSpPr>
        <p:spPr>
          <a:xfrm>
            <a:off x="1558211" y="5047078"/>
            <a:ext cx="910979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text is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&gt;emphasized.&lt;/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/&gt;new line&lt;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one is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strong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&gt;more emphasized.&lt;/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strong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180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Headings and Paragraphs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527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Heading Tags (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h6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E857F-9FEF-4978-9D9E-ECE88E27165E}"/>
              </a:ext>
            </a:extLst>
          </p:cNvPr>
          <p:cNvSpPr txBox="1"/>
          <p:nvPr/>
        </p:nvSpPr>
        <p:spPr>
          <a:xfrm>
            <a:off x="1541105" y="2127380"/>
            <a:ext cx="910979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&gt;Heading 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&gt;Sub heading 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&gt;Sub heading 3&lt;/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CE6325-D5F6-486C-BA50-0720AD64B8B3}"/>
              </a:ext>
            </a:extLst>
          </p:cNvPr>
          <p:cNvSpPr>
            <a:spLocks noGrp="1"/>
          </p:cNvSpPr>
          <p:nvPr/>
        </p:nvSpPr>
        <p:spPr>
          <a:xfrm>
            <a:off x="1541105" y="3176673"/>
            <a:ext cx="10058401" cy="527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Paragraph Tags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C44D7-64F6-4F2D-91F4-81846E3D3106}"/>
              </a:ext>
            </a:extLst>
          </p:cNvPr>
          <p:cNvSpPr txBox="1"/>
          <p:nvPr/>
        </p:nvSpPr>
        <p:spPr>
          <a:xfrm>
            <a:off x="1558211" y="3703854"/>
            <a:ext cx="91097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&gt;This is my first paragraph&lt;/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&gt;This is my second paragraph&lt;/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D6CED73-DB91-4B84-8E63-5754EA4A7DBE}"/>
              </a:ext>
            </a:extLst>
          </p:cNvPr>
          <p:cNvSpPr>
            <a:spLocks noGrp="1"/>
          </p:cNvSpPr>
          <p:nvPr/>
        </p:nvSpPr>
        <p:spPr>
          <a:xfrm>
            <a:off x="1558211" y="4489556"/>
            <a:ext cx="10058401" cy="527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formatting tags</a:t>
            </a:r>
            <a:endParaRPr lang="en-US" sz="2400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B67D35-9591-4CD3-A9EF-7669A26BBDB4}"/>
              </a:ext>
            </a:extLst>
          </p:cNvPr>
          <p:cNvSpPr txBox="1"/>
          <p:nvPr/>
        </p:nvSpPr>
        <p:spPr>
          <a:xfrm>
            <a:off x="1575317" y="5016737"/>
            <a:ext cx="910979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background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skyblue;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This is a div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8863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Ordered Lists: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 Tag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527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an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Ordered List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E857F-9FEF-4978-9D9E-ECE88E27165E}"/>
              </a:ext>
            </a:extLst>
          </p:cNvPr>
          <p:cNvSpPr txBox="1"/>
          <p:nvPr/>
        </p:nvSpPr>
        <p:spPr>
          <a:xfrm>
            <a:off x="1541105" y="2127380"/>
            <a:ext cx="910979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ol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&lt;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&gt;Apple&lt;/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&lt;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&gt;Orange&lt;/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&lt;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&gt;Grapefruit&lt;/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ol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D6CED73-DB91-4B84-8E63-5754EA4A7DBE}"/>
              </a:ext>
            </a:extLst>
          </p:cNvPr>
          <p:cNvSpPr>
            <a:spLocks noGrp="1"/>
          </p:cNvSpPr>
          <p:nvPr/>
        </p:nvSpPr>
        <p:spPr>
          <a:xfrm>
            <a:off x="1541105" y="3783541"/>
            <a:ext cx="10058401" cy="527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Attribute values for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or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253184-A56D-452D-BEFB-E78BAE2B4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4310723"/>
            <a:ext cx="9126896" cy="241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1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Unordered Lists: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 Tag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111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an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Unordered List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Attribute values for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BF70A-CC0D-44FF-8A3C-19491AC45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166" y="2710979"/>
            <a:ext cx="9789668" cy="34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Definition lists: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 tag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4000" y="1600200"/>
            <a:ext cx="10058401" cy="1477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definition lists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using 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Pairs of text and associated definition; text is in 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tag, definition in 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E857F-9FEF-4978-9D9E-ECE88E27165E}"/>
              </a:ext>
            </a:extLst>
          </p:cNvPr>
          <p:cNvSpPr txBox="1"/>
          <p:nvPr/>
        </p:nvSpPr>
        <p:spPr>
          <a:xfrm>
            <a:off x="1757903" y="3184831"/>
            <a:ext cx="934369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dl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&gt;HTML&lt;/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dd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&gt;A markup language …&lt;/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dd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&gt;CSS&lt;/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dd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&gt;Language used to …&lt;/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dd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it-IT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dl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3A294E7-3085-43C6-BB9F-C8F6AF0D8003}"/>
              </a:ext>
            </a:extLst>
          </p:cNvPr>
          <p:cNvSpPr>
            <a:spLocks noGrp="1"/>
          </p:cNvSpPr>
          <p:nvPr/>
        </p:nvSpPr>
        <p:spPr>
          <a:xfrm>
            <a:off x="1523999" y="5046460"/>
            <a:ext cx="10058401" cy="111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Renders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 bullets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Definition is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indented</a:t>
            </a:r>
          </a:p>
        </p:txBody>
      </p:sp>
    </p:spTree>
    <p:extLst>
      <p:ext uri="{BB962C8B-B14F-4D97-AF65-F5344CB8AC3E}">
        <p14:creationId xmlns:p14="http://schemas.microsoft.com/office/powerpoint/2010/main" val="2872775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666"/>
            <a:ext cx="9430140" cy="14025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Section Elements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The &lt;</a:t>
            </a:r>
            <a:r>
              <a:rPr lang="en-US" sz="3200" dirty="0">
                <a:solidFill>
                  <a:srgbClr val="00B0F0"/>
                </a:solidFill>
                <a:latin typeface="Source Sans Pro" panose="020B0604020202020204" pitchFamily="34" charset="0"/>
              </a:rPr>
              <a:t>div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&gt; and the &lt;</a:t>
            </a:r>
            <a:r>
              <a:rPr lang="en-US" sz="3200" dirty="0">
                <a:solidFill>
                  <a:srgbClr val="00B0F0"/>
                </a:solidFill>
                <a:latin typeface="Source Sans Pro" panose="020B0604020202020204" pitchFamily="34" charset="0"/>
              </a:rPr>
              <a:t>span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&gt;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FA6AED-A40C-42FA-A2AE-300D6AA5B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840" y="1949310"/>
            <a:ext cx="5772320" cy="42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3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 Tag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18288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&lt;div&gt; creates logical divisions within a page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Block element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with CSS</a:t>
            </a:r>
            <a:endParaRPr lang="en-US" sz="2400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D4E11-7EC1-4201-A630-F20774ACDBA2}"/>
              </a:ext>
            </a:extLst>
          </p:cNvPr>
          <p:cNvSpPr txBox="1"/>
          <p:nvPr/>
        </p:nvSpPr>
        <p:spPr>
          <a:xfrm>
            <a:off x="1523999" y="4891252"/>
            <a:ext cx="957759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font-size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24px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"&gt;DIV example&lt;/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&gt;This one is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font-weight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"&gt;only a test&lt;/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CCF56-9B9D-4DC8-8F85-F0C29B65A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301" y="2251772"/>
            <a:ext cx="36957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12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 Tag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32910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Inline style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element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Useful for </a:t>
            </a:r>
            <a:r>
              <a:rPr lang="en-US" sz="28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modifying a specific portion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text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Don't use it to create a separate area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(paragraph) in the document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Mainly used to style parts of a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D4E11-7EC1-4201-A630-F20774ACDBA2}"/>
              </a:ext>
            </a:extLst>
          </p:cNvPr>
          <p:cNvSpPr txBox="1"/>
          <p:nvPr/>
        </p:nvSpPr>
        <p:spPr>
          <a:xfrm>
            <a:off x="1524001" y="4614254"/>
            <a:ext cx="957759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&gt;This one is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font-weight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"&gt;only a test&lt;/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&gt;This one is another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font-size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32px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font-weight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"&gt;TEST&lt;/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EBDA5-FFBF-4913-9C1C-48F3394B2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938" y="3416542"/>
            <a:ext cx="3371461" cy="30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81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764400" y="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sample layout structure of a Web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AF79D-1B88-465C-AD07-CE91D260F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400" y="898933"/>
            <a:ext cx="8855261" cy="5469647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1879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"HTML 4 and Before" Way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111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divs with IDs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IDs are needed for styling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D4E11-7EC1-4201-A630-F20774ACDBA2}"/>
              </a:ext>
            </a:extLst>
          </p:cNvPr>
          <p:cNvSpPr txBox="1"/>
          <p:nvPr/>
        </p:nvSpPr>
        <p:spPr>
          <a:xfrm>
            <a:off x="1764401" y="2710980"/>
            <a:ext cx="957759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navigation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sidebar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footer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800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905319"/>
            <a:ext cx="9430140" cy="1047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Hypertext Markup Language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9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HTML5 Way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111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HTML5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there are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semantic tags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layout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&gt;, 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&gt;, 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footer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&gt;, 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D4E11-7EC1-4201-A630-F20774ACDBA2}"/>
              </a:ext>
            </a:extLst>
          </p:cNvPr>
          <p:cNvSpPr txBox="1"/>
          <p:nvPr/>
        </p:nvSpPr>
        <p:spPr>
          <a:xfrm>
            <a:off x="1764401" y="2715860"/>
            <a:ext cx="9577596" cy="2954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navigation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</a:rPr>
              <a:t>aside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sidebar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… &lt;/</a:t>
            </a:r>
            <a:r>
              <a:rPr lang="en-US" dirty="0">
                <a:solidFill>
                  <a:srgbClr val="00B0F0"/>
                </a:solidFill>
              </a:rPr>
              <a:t>aside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footer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footer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… &lt;/</a:t>
            </a:r>
            <a:r>
              <a:rPr lang="en-US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footer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72F63BF-CA1B-49EB-AE6A-DF696D1C378B}"/>
              </a:ext>
            </a:extLst>
          </p:cNvPr>
          <p:cNvSpPr>
            <a:spLocks noGrp="1"/>
          </p:cNvSpPr>
          <p:nvPr/>
        </p:nvSpPr>
        <p:spPr>
          <a:xfrm>
            <a:off x="1764401" y="5807219"/>
            <a:ext cx="10058401" cy="5613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Work only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newer browsers</a:t>
            </a:r>
          </a:p>
        </p:txBody>
      </p:sp>
    </p:spTree>
    <p:extLst>
      <p:ext uri="{BB962C8B-B14F-4D97-AF65-F5344CB8AC3E}">
        <p14:creationId xmlns:p14="http://schemas.microsoft.com/office/powerpoint/2010/main" val="3849281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Remember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 is important to have the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correct vision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attitude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towards HTML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is only about structure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not appearance</a:t>
            </a:r>
          </a:p>
          <a:p>
            <a:pPr lvl="1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Browsers tolerate invalid HTML code and parse errors – you should not</a:t>
            </a:r>
          </a:p>
          <a:p>
            <a:pPr lvl="1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Always think about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semantics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W3C HTML Validator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is a way to validate your HTML</a:t>
            </a:r>
          </a:p>
          <a:p>
            <a:pPr lvl="1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http://validator.w3.org/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9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Hypertext Markup Language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yper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ext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arkup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anguage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notation for describing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document structure (semantic markup)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formatting (presentation markup)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Looks (looked?) like: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Microsoft Word document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markup tags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provide information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about the page content structure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document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consists of many tags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Creating HTML Pages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76838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document must have an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.htm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.html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file extension</a:t>
            </a:r>
          </a:p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files can be created with text editors:</a:t>
            </a:r>
          </a:p>
          <a:p>
            <a:pPr lvl="1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</a:rPr>
              <a:t>Notepad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</a:rPr>
              <a:t>Notepad++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</a:rPr>
              <a:t>Sublime Text 2/3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</a:rPr>
              <a:t>Atom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</a:rPr>
              <a:t>Visual Studio Code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editors 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WYSIWYG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Editors):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Microsoft WebMatrix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Microsoft Expression Web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Microsoft Visual Studio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Adobe Dreamweaver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3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 – Past, Present, Future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76838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1991 – HTML first mentioned – Tim Berners-Lee – HTML tags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1993 – HTML (first public version, published at IETF)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1993 – HTML 2 draft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1995 – HTML 2 – W3C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1995 – HTML 3 draft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1997 – HTML 3.2 – “Wilbur”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1997 – HTML 4 – ”Cougar” – CSS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1999 – HTML 4.01 (final)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2000 – XHTML draft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2001 – XHTML (final)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2008 – HTML5 / XHTML5 draft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2011 – feature complete HTML5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http://en.wikipedia.org/wiki/HTML5#Plan_2014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9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618986"/>
            <a:ext cx="9430140" cy="16200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Terminology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Tags, Attributes and Elements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 Terminology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Concepts in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</a:p>
          <a:p>
            <a:pPr lvl="1"/>
            <a:r>
              <a:rPr lang="en-US" sz="22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Tags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Opening tag and closing tag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smallest piece in HTML</a:t>
            </a:r>
          </a:p>
          <a:p>
            <a:pPr lvl="1"/>
            <a:r>
              <a:rPr lang="en-US" sz="22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Attributes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Properties of the tag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Size, color, etc…</a:t>
            </a:r>
          </a:p>
          <a:p>
            <a:pPr lvl="1"/>
            <a:r>
              <a:rPr lang="en-US" sz="22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Elements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Combination of opening, closing tag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248772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786173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 Tags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101944" cy="45580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Tags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the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smallest piece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HTML Document</a:t>
            </a:r>
          </a:p>
          <a:p>
            <a:pPr lvl="1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Start with &lt; and end with &gt;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Two kinds of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tags</a:t>
            </a:r>
          </a:p>
          <a:p>
            <a:pPr lvl="1"/>
            <a:r>
              <a:rPr lang="en-US" sz="22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Opening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Mark the start of an HTML element</a:t>
            </a:r>
          </a:p>
          <a:p>
            <a:pPr lvl="1"/>
            <a:r>
              <a:rPr lang="en-US" sz="22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Closing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Mark the end of an HTML element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Starts with &lt;/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D9F8A-E390-4D91-A6FF-945A8F907DD8}"/>
              </a:ext>
            </a:extLst>
          </p:cNvPr>
          <p:cNvSpPr txBox="1"/>
          <p:nvPr/>
        </p:nvSpPr>
        <p:spPr>
          <a:xfrm>
            <a:off x="6550090" y="2690336"/>
            <a:ext cx="507585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1199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1199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&gt;Hello Pesho!&lt;/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1199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1199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html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1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1523</Words>
  <Application>Microsoft Office PowerPoint</Application>
  <PresentationFormat>Widescreen</PresentationFormat>
  <Paragraphs>253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HTML 5 The past, the present, the future</vt:lpstr>
      <vt:lpstr>PowerPoint Presentation</vt:lpstr>
      <vt:lpstr>Hypertext Markup Language</vt:lpstr>
      <vt:lpstr>PowerPoint Presentation</vt:lpstr>
      <vt:lpstr>PowerPoint Presentation</vt:lpstr>
      <vt:lpstr>PowerPoint Presentation</vt:lpstr>
      <vt:lpstr>HTML Terminology Tags, Attributes and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Document Structure HTML Document, Doctype, Head, Body</vt:lpstr>
      <vt:lpstr>PowerPoint Presentation</vt:lpstr>
      <vt:lpstr>PowerPoint Presentation</vt:lpstr>
      <vt:lpstr>PowerPoint Presentation</vt:lpstr>
      <vt:lpstr>HTML Common Elements Used in 90% of all the 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Elements The &lt;div&gt; and the &lt;span&gt;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The past, the present, the future</dc:title>
  <dc:creator>Zdravko Zdravkov</dc:creator>
  <cp:lastModifiedBy>Zdravko Zdravkov</cp:lastModifiedBy>
  <cp:revision>27</cp:revision>
  <dcterms:created xsi:type="dcterms:W3CDTF">2019-03-06T19:58:09Z</dcterms:created>
  <dcterms:modified xsi:type="dcterms:W3CDTF">2019-03-08T08:54:01Z</dcterms:modified>
</cp:coreProperties>
</file>