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7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2CED09-3AE7-42AE-95EC-F1DD043A38AD}">
          <p14:sldIdLst>
            <p14:sldId id="256"/>
            <p14:sldId id="257"/>
          </p14:sldIdLst>
        </p14:section>
        <p14:section name="Web Page" id="{0729193A-AEF9-4068-80F9-72D37DC385B7}">
          <p14:sldIdLst>
            <p14:sldId id="277"/>
            <p14:sldId id="258"/>
            <p14:sldId id="259"/>
            <p14:sldId id="260"/>
            <p14:sldId id="261"/>
            <p14:sldId id="262"/>
          </p14:sldIdLst>
        </p14:section>
        <p14:section name="Semantic HTML" id="{865AC27D-BFD5-4F3D-93C2-01730B84CA82}">
          <p14:sldIdLst>
            <p14:sldId id="263"/>
            <p14:sldId id="264"/>
            <p14:sldId id="265"/>
            <p14:sldId id="266"/>
          </p14:sldIdLst>
        </p14:section>
        <p14:section name="HTML5 Semantic Tags" id="{2086DCE2-0F57-4445-9D20-912FE1EE22CB}">
          <p14:sldIdLst>
            <p14:sldId id="27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Other Semantics" id="{E7BB9C93-15B7-4935-BDCF-24F10A8B691C}">
          <p14:sldIdLst>
            <p14:sldId id="275"/>
            <p14:sldId id="278"/>
            <p14:sldId id="279"/>
          </p14:sldIdLst>
        </p14:section>
        <p14:section name="Accessibility" id="{CAF4A22B-9F37-41A9-808B-86BFFD9D6612}">
          <p14:sldIdLst>
            <p14:sldId id="280"/>
            <p14:sldId id="281"/>
            <p14:sldId id="282"/>
            <p14:sldId id="283"/>
          </p14:sldIdLst>
        </p14:section>
        <p14:section name="Search Engine Optimization" id="{3B1AD08B-5159-46DE-977B-05AFF63236EC}">
          <p14:sldIdLst>
            <p14:sldId id="284"/>
            <p14:sldId id="285"/>
          </p14:sldIdLst>
        </p14:section>
        <p14:section name="Structured Data Markup" id="{EACE8C0E-7885-4552-B518-1CCEDDCF5057}">
          <p14:sldIdLst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55" autoAdjust="0"/>
    <p:restoredTop sz="94660"/>
  </p:normalViewPr>
  <p:slideViewPr>
    <p:cSldViewPr snapToGrid="0">
      <p:cViewPr varScale="1">
        <p:scale>
          <a:sx n="52" d="100"/>
          <a:sy n="52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5837B-4546-4D10-8D00-9624B877B2AC}" type="datetimeFigureOut">
              <a:rPr lang="bg-BG" smtClean="0"/>
              <a:t>07.03.2019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2FD06-6658-480B-9107-535F7A5D031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2695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5615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48197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1599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69964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30463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18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73871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0047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20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9091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90398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1117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24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1309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41984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26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41646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27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16024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28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99378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30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348691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32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01574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33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229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5079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8901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92295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1933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6133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3405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3306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B807-74AE-4810-9330-C86871878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DB710-07DB-43E2-9A43-E070EB232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002F2-EA23-4B62-81D6-6D0913E9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07.03.2019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562C8-E205-473E-B816-29A464C3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6CAFD-71E2-4B35-88D5-8A6C4D19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841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E1BD-41C9-4CA5-98A2-4CFEB202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BA55F-E352-49EA-A87A-605A24137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4C729-2CA6-461B-AB1A-453D3330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07.03.2019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D2EEC-71C9-4098-81E7-CC55870B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8FED0-218D-4845-9319-43184D07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593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7139F9-506A-44A9-9624-BB2092B67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63778-D1AC-417F-A1A2-6FD2945C8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32129-2AD3-4792-AD01-66A9A500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07.03.2019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425FC-32AE-4750-B32E-23BEA69B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42AE8-2A6D-41B0-9366-177F866B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09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9A37-E8B1-4082-B9ED-0B1A76DC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A1044-0630-4EB0-A8F7-4B97388FE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7C60-16C4-4CA3-B4AF-59EFED99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07.03.2019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7A5E8-CB05-41F5-8ECB-436646DC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8EDE0-BBC0-4775-B6B0-4BAD310A1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630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5210-C46C-4F81-8648-3EDAF149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1DEB3-56B2-4DE6-B3D3-97F9CF0E8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CBFF9-1E6D-47A1-868D-A1DB0827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07.03.2019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2E229-29D2-47B5-96A5-A8DB8E27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7D2E8-1349-4957-AABD-FC851CA4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075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50D9-6FA4-418C-94C2-F57BA6FA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C8BF6-9A2A-44BB-B933-614EDB88A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7BC74-72B7-45BC-86D1-E2D4FDA00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50F6B-8977-4344-8F47-4EDA41392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07.03.2019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96E5D-D4D5-4FC6-9AFC-CBBDE037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4FA21-FC02-4C7D-BE50-926A39A2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9742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108B-21EA-40B3-A215-78438D799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398B-E6BC-40CE-B077-83084D0A9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598BF-1878-45FB-9947-C4E33DF77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17F10-2639-4756-A72A-573256485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2BC581-5BB9-4674-8D73-42E027BD88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02210-A2FE-4528-8CC4-B3D668928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07.03.2019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689E5-BCC7-4F2B-BEB5-42A7E19EC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440C0D-1CC8-485C-A454-33B34E867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705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DAB0-132D-492A-A338-3795BD73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C65FA-ABBD-48E1-80CC-E86A17819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07.03.2019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088AF-C7E9-45D5-A42A-3E437394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114E4-A58E-4B37-8D40-3DB302C6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240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39516-9B00-494A-A9F2-2DAB4011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07.03.2019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FAAE34-E575-45CE-93E8-10A44548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2CC1B-215B-49D0-B1E6-664DD793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605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7404-4F7F-44D4-94AA-ECA42FA3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4DAB3-1FB4-42B7-904F-A5B3A5100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7CD4F-DDFA-47E0-A204-2E87035EF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7D989-3A68-4C1A-9FC7-2293E707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07.03.2019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98E2F-BA31-489C-90A0-F662497DE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272B6-7181-42AC-AC93-266AAC45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395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D3F5-13F4-415B-A0C5-DFDFF36A9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10B4F-83E7-45C5-B5B3-F32E59F5C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82B79-C718-4D01-B2AD-33543CB78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8D0EF-1458-46F8-9549-33839876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07.03.2019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90C7B-0746-4C1E-AC7F-611657E4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6F57C-F4BB-4E8B-A3A4-934F259F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274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B1A884-F056-4DB3-B5BC-565F49366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D0C0F-2002-4661-ABE1-4155BAE86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FE3E1-BD8B-4DB2-833E-30BCA003A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89E96-04EE-4B79-B25B-67640F4B36D2}" type="datetimeFigureOut">
              <a:rPr lang="bg-BG" smtClean="0"/>
              <a:t>07.03.2019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7B002-AF5A-4B3B-BADA-9F580B9AE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E2BBB-21FA-4598-9B79-EB48CC4F7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845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html5doctor.com/the-main-element/" TargetMode="Externa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w3schools.com/html/html5_audio.asp" TargetMode="External"/><Relationship Id="rId5" Type="http://schemas.openxmlformats.org/officeDocument/2006/relationships/hyperlink" Target="http://www.w3schools.com/html/html5_video.asp" TargetMode="Externa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w3schools.com/html/html5_new_elements.asp" TargetMode="Externa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de.google.com/p/html5shiv/" TargetMode="External"/><Relationship Id="rId5" Type="http://schemas.openxmlformats.org/officeDocument/2006/relationships/hyperlink" Target="http://modernizr.com/" TargetMode="Externa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wave.webaim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section508.gov/" TargetMode="External"/><Relationship Id="rId5" Type="http://schemas.openxmlformats.org/officeDocument/2006/relationships/hyperlink" Target="http://www.w3.org/WAI/intro/wcag" TargetMode="Externa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json-ld.org/playground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w3.org/TR/json-ld/" TargetMode="External"/><Relationship Id="rId5" Type="http://schemas.openxmlformats.org/officeDocument/2006/relationships/hyperlink" Target="http://schema.org/docs/gs.html#microdata_how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930" y="2817261"/>
            <a:ext cx="9430140" cy="122347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Semantic Web</a:t>
            </a:r>
            <a:b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</a:b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How to Use HTML Elements Properly?</a:t>
            </a:r>
            <a:endParaRPr lang="bg-BG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97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8" y="318964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Semantic HTML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8" y="1429744"/>
            <a:ext cx="10058401" cy="518566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Semantic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HTML is: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use of HTML markup to reinforce the semantics of the information in Web pages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Make the content understandable for computers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Rather than merely to define its presentation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kind of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metadata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about the HTML content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Semantic HTML is processed by regular Web browsers and other user agents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CSS is used to suggest its presentation to human users</a:t>
            </a:r>
          </a:p>
        </p:txBody>
      </p:sp>
    </p:spTree>
    <p:extLst>
      <p:ext uri="{BB962C8B-B14F-4D97-AF65-F5344CB8AC3E}">
        <p14:creationId xmlns:p14="http://schemas.microsoft.com/office/powerpoint/2010/main" val="3731035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8" y="318964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Why Use Semantic HTML?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8" y="1429744"/>
            <a:ext cx="10058401" cy="518566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Semantic HTML is: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Easier to read by developers, parsers, bots, machines, AIs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A way to show the search engines the correct content</a:t>
            </a:r>
          </a:p>
        </p:txBody>
      </p:sp>
    </p:spTree>
    <p:extLst>
      <p:ext uri="{BB962C8B-B14F-4D97-AF65-F5344CB8AC3E}">
        <p14:creationId xmlns:p14="http://schemas.microsoft.com/office/powerpoint/2010/main" val="3305711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8" y="318964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How To Write Semantic HTML?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8" y="1429744"/>
            <a:ext cx="10058401" cy="518566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Just follow some guidelines when creating a Web site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 HTML5 semantic tags</a:t>
            </a:r>
          </a:p>
          <a:p>
            <a:pPr lvl="2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&lt;header&gt;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&lt;nav&gt;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&lt;section&gt;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&lt;article&gt;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&lt;aside&gt;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&lt;footer&gt;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 Headings when you need to structure the content into sub-headings</a:t>
            </a:r>
          </a:p>
          <a:p>
            <a:pPr lvl="2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 increasing order, staring with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&lt;h1&gt;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 not use empty tags</a:t>
            </a:r>
          </a:p>
          <a:p>
            <a:pPr lvl="2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Like a clearing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&lt;div&gt;</a:t>
            </a:r>
          </a:p>
        </p:txBody>
      </p:sp>
    </p:spTree>
    <p:extLst>
      <p:ext uri="{BB962C8B-B14F-4D97-AF65-F5344CB8AC3E}">
        <p14:creationId xmlns:p14="http://schemas.microsoft.com/office/powerpoint/2010/main" val="3757158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930" y="2948182"/>
            <a:ext cx="9430140" cy="96163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HTML5 Semantic Tags</a:t>
            </a:r>
            <a:endParaRPr lang="bg-BG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00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8" y="318964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HTML5 Semantic Tags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8" y="1429744"/>
            <a:ext cx="10058401" cy="518566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HTML5 introduces semantic structure tags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Imagine the following site: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This is a common Web page structure</a:t>
            </a:r>
          </a:p>
          <a:p>
            <a:pPr lvl="2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Used in 90% of the web sites</a:t>
            </a:r>
          </a:p>
        </p:txBody>
      </p:sp>
    </p:spTree>
    <p:extLst>
      <p:ext uri="{BB962C8B-B14F-4D97-AF65-F5344CB8AC3E}">
        <p14:creationId xmlns:p14="http://schemas.microsoft.com/office/powerpoint/2010/main" val="1390351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8" y="318964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HTML5 Semantic Tags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9DF9E6-41CA-4D03-9AC7-6CEF663BC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1756" y="1202064"/>
            <a:ext cx="7568488" cy="533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40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8" y="318964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HTML5 Semantic Tags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8" y="1429744"/>
            <a:ext cx="10058401" cy="518566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This can be created using all kind of HTML elements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&lt;div&gt;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&lt;span&gt;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even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&lt;p&gt;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Browsers will render invalid / wrong / pseudo valid HTML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correct way: use the HTML 5 semantic tags: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801C90-AD22-42BB-9074-D573BA9704FC}"/>
              </a:ext>
            </a:extLst>
          </p:cNvPr>
          <p:cNvSpPr txBox="1"/>
          <p:nvPr/>
        </p:nvSpPr>
        <p:spPr>
          <a:xfrm>
            <a:off x="1523998" y="3790045"/>
            <a:ext cx="9577597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header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 …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header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nav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 …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nav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main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 …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main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article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 …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article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section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 …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section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aside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 …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aside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footer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 …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footer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73459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8" y="318964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HTML5 Structure Tags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8" y="1429744"/>
            <a:ext cx="10058401" cy="518566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&lt;main&gt;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Specifies the main content of a document (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There must not be more than one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&lt;main&gt;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element in a document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&lt;header&gt;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Site header or section header or article header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Could include navigation (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&lt;nav&gt;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&lt;footer&gt;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Site footer (sometime can be a section footer)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Providing author, copyright data, etc.</a:t>
            </a:r>
          </a:p>
        </p:txBody>
      </p:sp>
    </p:spTree>
    <p:extLst>
      <p:ext uri="{BB962C8B-B14F-4D97-AF65-F5344CB8AC3E}">
        <p14:creationId xmlns:p14="http://schemas.microsoft.com/office/powerpoint/2010/main" val="2744245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8" y="318964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HTML5 Structure Tags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8" y="1429744"/>
            <a:ext cx="10058401" cy="518566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&lt;nav&gt;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Defines a set of navigation links.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E.g. site navigation (usually in the header)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&lt;aside&gt;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Content slightly related to primary content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E.g. sidebar (usually on the left or on the right)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&lt;section&gt;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Grouping of content usually with a heading, similar to chapters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Site section (e.g. news, comments, links, …)</a:t>
            </a:r>
          </a:p>
        </p:txBody>
      </p:sp>
    </p:spTree>
    <p:extLst>
      <p:ext uri="{BB962C8B-B14F-4D97-AF65-F5344CB8AC3E}">
        <p14:creationId xmlns:p14="http://schemas.microsoft.com/office/powerpoint/2010/main" val="1720369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8" y="318964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HTML5 Content Tags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8" y="1429744"/>
            <a:ext cx="10058401" cy="518566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&lt;article&gt;</a:t>
            </a:r>
          </a:p>
          <a:p>
            <a:pPr lvl="1"/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Independent content such as blog post or an article (e.g. news item)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&lt;details&gt;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+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&lt;summary&gt;</a:t>
            </a:r>
          </a:p>
          <a:p>
            <a:pPr lvl="1"/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Specifies additional details that the user can view or hide on demand (accordion-like widget)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&lt;time&gt;</a:t>
            </a:r>
          </a:p>
          <a:p>
            <a:pPr lvl="1"/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Specifies date / time (for a post / article / news)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&lt;mark&gt;</a:t>
            </a:r>
          </a:p>
          <a:p>
            <a:pPr lvl="1"/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Defines marked/highlighted text</a:t>
            </a:r>
          </a:p>
        </p:txBody>
      </p:sp>
    </p:spTree>
    <p:extLst>
      <p:ext uri="{BB962C8B-B14F-4D97-AF65-F5344CB8AC3E}">
        <p14:creationId xmlns:p14="http://schemas.microsoft.com/office/powerpoint/2010/main" val="337076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8" y="318964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Table of Contents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8" y="1429744"/>
            <a:ext cx="10058401" cy="518566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Web Page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HTML, CSS and JavaScript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Semantic HTML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HTML5 Semantic Tags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Other Semantics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Accessibility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Search Engine Optimization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Structured Data Markup</a:t>
            </a:r>
          </a:p>
        </p:txBody>
      </p:sp>
    </p:spTree>
    <p:extLst>
      <p:ext uri="{BB962C8B-B14F-4D97-AF65-F5344CB8AC3E}">
        <p14:creationId xmlns:p14="http://schemas.microsoft.com/office/powerpoint/2010/main" val="4143058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8" y="318964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HTML5 Content Tags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8" y="1429744"/>
            <a:ext cx="10058401" cy="518566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&lt;figure&gt;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Grouping stand-alone content (video or image)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Figure (a figure, e.g. inside an article)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&lt;figcaption&gt;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caption of a figure (inside the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&lt;figure&gt;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tag)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&lt;video&gt;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Video element (uses the built-in player)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&lt;audio&gt;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standard for playing audio files (built-in player)</a:t>
            </a:r>
          </a:p>
        </p:txBody>
      </p:sp>
    </p:spTree>
    <p:extLst>
      <p:ext uri="{BB962C8B-B14F-4D97-AF65-F5344CB8AC3E}">
        <p14:creationId xmlns:p14="http://schemas.microsoft.com/office/powerpoint/2010/main" val="557865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8" y="318964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HTML5 Content Tags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8" y="1429744"/>
            <a:ext cx="10058401" cy="518566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&lt;dialog&gt;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Defines a dialog box or window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&lt;meter&gt;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/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&lt;progress&gt;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Defines a scalar measurement within a known range (a gauge) or task progress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&lt;output&gt;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Defines the result of a calculation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&lt;wbr&gt;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Defines a possible line-break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More info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078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930" y="2799038"/>
            <a:ext cx="9430140" cy="125992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Other Semantics</a:t>
            </a:r>
            <a:b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</a:br>
            <a:r>
              <a:rPr lang="en-GB" sz="3600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Headings, ems, strongs</a:t>
            </a:r>
            <a:endParaRPr lang="bg-BG" sz="3600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82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8" y="318964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Other Semantics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8" y="1429744"/>
            <a:ext cx="10058401" cy="518566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Headings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Always use headings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(&lt;h1&gt;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–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&lt;h6&gt;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when you need a heading or title</a:t>
            </a:r>
          </a:p>
          <a:p>
            <a:pPr lvl="2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Like in a MS Word document</a:t>
            </a:r>
          </a:p>
          <a:p>
            <a:pPr lvl="2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Google uses it to mark important content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Strong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&lt;strong&gt;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vs. Bold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&lt;b&gt;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&lt;b&gt;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does not mean anything</a:t>
            </a:r>
          </a:p>
          <a:p>
            <a:pPr lvl="2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It just makes the text bolder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&lt;strong&gt;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marks the text is "stronger" than the other, surrounding text</a:t>
            </a:r>
          </a:p>
        </p:txBody>
      </p:sp>
    </p:spTree>
    <p:extLst>
      <p:ext uri="{BB962C8B-B14F-4D97-AF65-F5344CB8AC3E}">
        <p14:creationId xmlns:p14="http://schemas.microsoft.com/office/powerpoint/2010/main" val="278671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8" y="318964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Other Semantics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8" y="1429744"/>
            <a:ext cx="10058401" cy="518566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Emphasis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&lt;em&gt;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vs. Italic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&lt;i&gt;</a:t>
            </a:r>
          </a:p>
          <a:p>
            <a:pPr lvl="1"/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Emphasis does not always mean, that the code should be italic</a:t>
            </a:r>
          </a:p>
          <a:p>
            <a:pPr lvl="2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It could be bolder, italic and underlined</a:t>
            </a:r>
          </a:p>
          <a:p>
            <a:pPr lvl="1"/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styles for the emphasis text should be set with CSS</a:t>
            </a:r>
          </a:p>
          <a:p>
            <a:pPr lvl="2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 by HTML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Old browsers (like IE6)?</a:t>
            </a:r>
          </a:p>
          <a:p>
            <a:pPr lvl="1"/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Modernizr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or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HTML5shiv</a:t>
            </a:r>
            <a:endParaRPr lang="en-US" sz="2200" b="1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968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930" y="2799038"/>
            <a:ext cx="9430140" cy="125992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Accessibility</a:t>
            </a:r>
            <a:b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</a:b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“A person’s a person, no matter how small”</a:t>
            </a:r>
            <a:endParaRPr lang="bg-BG" sz="3600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67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8" y="318964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Other Semantics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8" y="1429744"/>
            <a:ext cx="10058401" cy="518566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Craft content minding disabled users</a:t>
            </a:r>
          </a:p>
          <a:p>
            <a:pPr lvl="1"/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Blind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- include text equivalents of images, use labels in forms</a:t>
            </a:r>
          </a:p>
          <a:p>
            <a:pPr lvl="1"/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Colorblind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- do not convey information using color only</a:t>
            </a:r>
          </a:p>
          <a:p>
            <a:pPr lvl="1"/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Visually impaired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 avoid small font sizes</a:t>
            </a:r>
          </a:p>
          <a:p>
            <a:pPr lvl="1"/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Epileptic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- avoid flashing content (3Hz or more)</a:t>
            </a:r>
          </a:p>
          <a:p>
            <a:pPr lvl="1"/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Physical disabilities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- avoid functionality that relies only on the mouse or keyboard</a:t>
            </a:r>
          </a:p>
        </p:txBody>
      </p:sp>
    </p:spTree>
    <p:extLst>
      <p:ext uri="{BB962C8B-B14F-4D97-AF65-F5344CB8AC3E}">
        <p14:creationId xmlns:p14="http://schemas.microsoft.com/office/powerpoint/2010/main" val="4017000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8" y="318964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Accessibility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8" y="1429744"/>
            <a:ext cx="10058401" cy="518566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Why implement accessibility?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Some accessibility features are mandatory for government sites in some countries (US, NL, SW)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“Everyone gets visited by a very important blind user, named Google”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Some SEO and accessibility considerations overlap</a:t>
            </a:r>
          </a:p>
        </p:txBody>
      </p:sp>
    </p:spTree>
    <p:extLst>
      <p:ext uri="{BB962C8B-B14F-4D97-AF65-F5344CB8AC3E}">
        <p14:creationId xmlns:p14="http://schemas.microsoft.com/office/powerpoint/2010/main" val="2717588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8" y="318964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Accessibility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8" y="1429744"/>
            <a:ext cx="10058401" cy="518566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Standards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Web Content Accessibility Guidelines (WCAG) -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http://www.w3.org/WAI/intro/wcag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Section 508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http://www.section508.gov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Tools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Will never replace manual testing, but may help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WAVE -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http://wave.webaim.org/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009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930" y="2799038"/>
            <a:ext cx="9430140" cy="125992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Search Engine Optimization</a:t>
            </a:r>
            <a:b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</a:b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Getting ahead in search engines</a:t>
            </a:r>
            <a:endParaRPr lang="bg-BG" sz="3600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7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930" y="2948182"/>
            <a:ext cx="9430140" cy="96163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Web Page</a:t>
            </a:r>
            <a:endParaRPr lang="bg-BG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024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8" y="318964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Search Engine Optimization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8" y="1429744"/>
            <a:ext cx="10058401" cy="518566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Search engines use so-called “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crawlers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” to get the content of the page and index it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crawlers weigh the data on the page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&lt;title&gt;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page URL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and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headings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have great weight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Links from highly valued pages to your page increase its value (Google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Page Rank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Add alt text to images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 relevant keywords in the content and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&lt;meta&gt;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tags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 SEO technique will replace good content</a:t>
            </a:r>
          </a:p>
        </p:txBody>
      </p:sp>
    </p:spTree>
    <p:extLst>
      <p:ext uri="{BB962C8B-B14F-4D97-AF65-F5344CB8AC3E}">
        <p14:creationId xmlns:p14="http://schemas.microsoft.com/office/powerpoint/2010/main" val="3850893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930" y="2799038"/>
            <a:ext cx="9430140" cy="125992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Structured Data Markup</a:t>
            </a:r>
            <a:b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</a:b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Annotate your content so machines can understand it</a:t>
            </a:r>
            <a:endParaRPr lang="bg-BG" sz="3600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49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8" y="318964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Structured Data Markup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8" y="1429744"/>
            <a:ext cx="10058401" cy="518566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standard way to annotate your content so machines can understand it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Google (and other search engines) can 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 that data to index your content better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present it more prominently in search results google search link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Provide answers from the Knowledge Graph</a:t>
            </a:r>
          </a:p>
        </p:txBody>
      </p:sp>
    </p:spTree>
    <p:extLst>
      <p:ext uri="{BB962C8B-B14F-4D97-AF65-F5344CB8AC3E}">
        <p14:creationId xmlns:p14="http://schemas.microsoft.com/office/powerpoint/2010/main" val="3475739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8" y="318964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Structured Data Markup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8" y="1429744"/>
            <a:ext cx="10058401" cy="518566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Three alternative formats: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Microdata and RDFa</a:t>
            </a:r>
          </a:p>
          <a:p>
            <a:pPr lvl="2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Define new HTML attributes</a:t>
            </a:r>
          </a:p>
          <a:p>
            <a:pPr lvl="3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More info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JSON-LD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Newest and simplest markup format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Embed a block of JSON data inside a script tag</a:t>
            </a:r>
          </a:p>
          <a:p>
            <a:pPr lvl="2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Specification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2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Examples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24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8" y="318964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Elements of a Web Page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8" y="1429744"/>
            <a:ext cx="10058401" cy="429925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Web page consists of: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HTML markup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CSS rules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JavaScript code</a:t>
            </a:r>
          </a:p>
          <a:p>
            <a:pPr lvl="2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JS libraries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Images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Other resources</a:t>
            </a:r>
          </a:p>
          <a:p>
            <a:pPr lvl="2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Fonts, audio, video, Flash, Silverlight, etc…</a:t>
            </a:r>
          </a:p>
        </p:txBody>
      </p:sp>
    </p:spTree>
    <p:extLst>
      <p:ext uri="{BB962C8B-B14F-4D97-AF65-F5344CB8AC3E}">
        <p14:creationId xmlns:p14="http://schemas.microsoft.com/office/powerpoint/2010/main" val="183532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8" y="318964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Elements of a Web Page: HTML Markup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8" y="1429744"/>
            <a:ext cx="10058401" cy="429925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HTML is used to define the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content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of a Web page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 the layout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 the decorations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HTML's role is to present the information in a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meaningful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manner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Like a paper document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Define headers, paragraphs, text boxes, etc…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 define size, color and/or positioning</a:t>
            </a:r>
          </a:p>
        </p:txBody>
      </p:sp>
    </p:spTree>
    <p:extLst>
      <p:ext uri="{BB962C8B-B14F-4D97-AF65-F5344CB8AC3E}">
        <p14:creationId xmlns:p14="http://schemas.microsoft.com/office/powerpoint/2010/main" val="104350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8" y="318964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Elements of a Web Page: CSS Rules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8" y="1429744"/>
            <a:ext cx="10058401" cy="429925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Cascading Style Sheets (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CSS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is the way to make a Web page look pretty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Define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styling rules</a:t>
            </a:r>
          </a:p>
          <a:p>
            <a:pPr lvl="2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Fonts, colors, positioning, etc.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Define the layout of the elements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Define the presentation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CSS files are attached to a web page and the browser applies these styles to elements</a:t>
            </a:r>
          </a:p>
        </p:txBody>
      </p:sp>
    </p:spTree>
    <p:extLst>
      <p:ext uri="{BB962C8B-B14F-4D97-AF65-F5344CB8AC3E}">
        <p14:creationId xmlns:p14="http://schemas.microsoft.com/office/powerpoint/2010/main" val="3585803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8" y="318964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Elements of a Web Page: JavaScript Code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8" y="1429744"/>
            <a:ext cx="10058401" cy="429925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JavaScript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is the programming language for the Web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Makes the Web pages dynamic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Dynamically adding / removing HTML elements, applying styles, etc.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Modern JavaScript UI libraries provide UI components like dialog boxes, grids, tabs, etc.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Like CSS the JavaScript files are attached to a web page</a:t>
            </a:r>
          </a:p>
        </p:txBody>
      </p:sp>
    </p:spTree>
    <p:extLst>
      <p:ext uri="{BB962C8B-B14F-4D97-AF65-F5344CB8AC3E}">
        <p14:creationId xmlns:p14="http://schemas.microsoft.com/office/powerpoint/2010/main" val="240079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8" y="318964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Elements of a Web Page: Other Resources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8" y="1429744"/>
            <a:ext cx="10058401" cy="429925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Other resources are needed for a Web page to run properly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Images, fonts (glyph icons), audio, video files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Flash / Silverlight / ActiveX objects</a:t>
            </a:r>
          </a:p>
        </p:txBody>
      </p:sp>
    </p:spTree>
    <p:extLst>
      <p:ext uri="{BB962C8B-B14F-4D97-AF65-F5344CB8AC3E}">
        <p14:creationId xmlns:p14="http://schemas.microsoft.com/office/powerpoint/2010/main" val="53936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930" y="2948182"/>
            <a:ext cx="9430140" cy="96163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The Semantic HTML</a:t>
            </a:r>
            <a:endParaRPr lang="bg-BG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0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1398</Words>
  <Application>Microsoft Office PowerPoint</Application>
  <PresentationFormat>Widescreen</PresentationFormat>
  <Paragraphs>223</Paragraphs>
  <Slides>33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Source Sans Pro</vt:lpstr>
      <vt:lpstr>Wingdings</vt:lpstr>
      <vt:lpstr>Office Theme</vt:lpstr>
      <vt:lpstr>Semantic Web How to Use HTML Elements Properly?</vt:lpstr>
      <vt:lpstr>PowerPoint Presentation</vt:lpstr>
      <vt:lpstr>Web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Semantic HTML</vt:lpstr>
      <vt:lpstr>PowerPoint Presentation</vt:lpstr>
      <vt:lpstr>PowerPoint Presentation</vt:lpstr>
      <vt:lpstr>PowerPoint Presentation</vt:lpstr>
      <vt:lpstr>HTML5 Semantic Tags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Semantics Headings, ems, strongs</vt:lpstr>
      <vt:lpstr>PowerPoint Presentation</vt:lpstr>
      <vt:lpstr>PowerPoint Presentation</vt:lpstr>
      <vt:lpstr>Accessibility “A person’s a person, no matter how small”</vt:lpstr>
      <vt:lpstr>PowerPoint Presentation</vt:lpstr>
      <vt:lpstr>PowerPoint Presentation</vt:lpstr>
      <vt:lpstr>PowerPoint Presentation</vt:lpstr>
      <vt:lpstr>Search Engine Optimization Getting ahead in search engines</vt:lpstr>
      <vt:lpstr>PowerPoint Presentation</vt:lpstr>
      <vt:lpstr>Structured Data Markup Annotate your content so machines can understand it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 The past, the present, the future</dc:title>
  <dc:creator>Zdravko Zdravkov</dc:creator>
  <cp:lastModifiedBy>Zdravko Zdravkov</cp:lastModifiedBy>
  <cp:revision>62</cp:revision>
  <dcterms:created xsi:type="dcterms:W3CDTF">2019-03-06T19:58:09Z</dcterms:created>
  <dcterms:modified xsi:type="dcterms:W3CDTF">2019-03-07T11:48:34Z</dcterms:modified>
</cp:coreProperties>
</file>