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5A6D442-FC83-43B7-8E44-0F697C16F1B9}">
  <a:tblStyle styleId="{25A6D442-FC83-43B7-8E44-0F697C16F1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5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4.xml"/><Relationship Id="rId21" Type="http://schemas.openxmlformats.org/officeDocument/2006/relationships/font" Target="fonts/Robo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1d3564b00f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1d3564b00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1d3564b00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1d3564b00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276fd4cd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276fd4cd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a74c638be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a74c638be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a74c638be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a74c638be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a74c638be3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a74c638be3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1d3564b00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1d3564b00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aperswithcode.com/method/elu" TargetMode="External"/><Relationship Id="rId4" Type="http://schemas.openxmlformats.org/officeDocument/2006/relationships/hyperlink" Target="https://www.cs.toronto.edu/~kriz/cifar.html" TargetMode="External"/><Relationship Id="rId11" Type="http://schemas.openxmlformats.org/officeDocument/2006/relationships/hyperlink" Target="https://towardsdatascience.com/colab-pro-vs-free-ai-computing-performance-4e983d578fb2" TargetMode="External"/><Relationship Id="rId10" Type="http://schemas.openxmlformats.org/officeDocument/2006/relationships/hyperlink" Target="https://timdettmers.com/2020/09/07/which-gpu-for-deep-learning/#Practical_Ampere_Speed_Estimates" TargetMode="External"/><Relationship Id="rId9" Type="http://schemas.openxmlformats.org/officeDocument/2006/relationships/hyperlink" Target="https://arxiv.org/pdf/1512.03385.pdf" TargetMode="External"/><Relationship Id="rId5" Type="http://schemas.openxmlformats.org/officeDocument/2006/relationships/hyperlink" Target="https://www.tensorflow.org/tutorials/images/data_augmentation" TargetMode="External"/><Relationship Id="rId6" Type="http://schemas.openxmlformats.org/officeDocument/2006/relationships/hyperlink" Target="http://yann.lecun.com/exdb/publis/pdf/lecun-01a.pdf" TargetMode="External"/><Relationship Id="rId7" Type="http://schemas.openxmlformats.org/officeDocument/2006/relationships/hyperlink" Target="https://proceedings.neurips.cc/paper/2012/file/c399862d3b9d6b76c8436e924a68c45b-Paper.pdf" TargetMode="External"/><Relationship Id="rId8" Type="http://schemas.openxmlformats.org/officeDocument/2006/relationships/hyperlink" Target="https://arxiv.org/pdf/1409.1556v6.pdf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 b="41153" l="15518" r="43587" t="19042"/>
          <a:stretch/>
        </p:blipFill>
        <p:spPr>
          <a:xfrm rot="-3">
            <a:off x="0" y="4"/>
            <a:ext cx="9143998" cy="539286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>
            <p:ph idx="4294967295" type="ctrTitle"/>
          </p:nvPr>
        </p:nvSpPr>
        <p:spPr>
          <a:xfrm>
            <a:off x="0" y="841675"/>
            <a:ext cx="4909800" cy="1913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lt1"/>
              </a:solidFill>
            </a:endParaRPr>
          </a:p>
        </p:txBody>
      </p:sp>
      <p:sp>
        <p:nvSpPr>
          <p:cNvPr id="87" name="Google Shape;87;p13"/>
          <p:cNvSpPr txBox="1"/>
          <p:nvPr>
            <p:ph idx="4294967295" type="ctrTitle"/>
          </p:nvPr>
        </p:nvSpPr>
        <p:spPr>
          <a:xfrm>
            <a:off x="322725" y="1111825"/>
            <a:ext cx="5324700" cy="118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chemeClr val="dk2"/>
                </a:solidFill>
              </a:rPr>
              <a:t>Exponential Linear Units</a:t>
            </a:r>
            <a:endParaRPr b="1" sz="3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An Alternative Activation Function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88" name="Google Shape;88;p13"/>
          <p:cNvSpPr txBox="1"/>
          <p:nvPr>
            <p:ph idx="4294967295" type="subTitle"/>
          </p:nvPr>
        </p:nvSpPr>
        <p:spPr>
          <a:xfrm>
            <a:off x="322725" y="2323800"/>
            <a:ext cx="2311500" cy="838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Koh Pi Rong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C2202088</a:t>
            </a:r>
            <a:endParaRPr sz="2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07" name="Google Shape;307;p22"/>
          <p:cNvSpPr txBox="1"/>
          <p:nvPr>
            <p:ph idx="2" type="body"/>
          </p:nvPr>
        </p:nvSpPr>
        <p:spPr>
          <a:xfrm>
            <a:off x="4939500" y="577550"/>
            <a:ext cx="4045200" cy="3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claim that the ELU activation function is faster and more accurate is only true for simpler CNNs. For more complex CNNs, ReLU is still preferred.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However, there are other ways which can improve CNNs -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augmentation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Tuning optimisers and learning rates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Weight decay and regulators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13" name="Google Shape;313;p23"/>
          <p:cNvSpPr txBox="1"/>
          <p:nvPr>
            <p:ph idx="4294967295" type="body"/>
          </p:nvPr>
        </p:nvSpPr>
        <p:spPr>
          <a:xfrm>
            <a:off x="385350" y="908825"/>
            <a:ext cx="8520600" cy="4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Slide 2 - 3</a:t>
            </a:r>
            <a:endParaRPr b="1"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[1] Papers With Code. Exponential Linear Unit. Retrieved December 1, 2022 from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https://paperswithcode.com/method/elu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[2] A. Krizhevsky. (2009). The CIFAR-10 Dataset. Retrieved December 1, 2022 from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https://www.cs.toronto.edu/~kriz/cifar.html</a:t>
            </a:r>
            <a:r>
              <a:rPr lang="en" sz="1000"/>
              <a:t> 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[3] TensorFlow Core (2022, Feb 23). Data Augmentation. Retrieved December 1, 2022 from </a:t>
            </a:r>
            <a:r>
              <a:rPr lang="en" sz="1000" u="sng">
                <a:solidFill>
                  <a:schemeClr val="hlink"/>
                </a:solidFill>
                <a:hlinkClick r:id="rId5"/>
              </a:rPr>
              <a:t>https://www.tensorflow.org/tutorials/images/data_augmentation</a:t>
            </a:r>
            <a:r>
              <a:rPr lang="en" sz="1000"/>
              <a:t>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Slide 5 - Slide 8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[4] Y. LeCun (1998, November). Gradient-Based Learning Applied To Document Recognition. </a:t>
            </a:r>
            <a:r>
              <a:rPr lang="en" sz="1000"/>
              <a:t>Retrieved</a:t>
            </a:r>
            <a:r>
              <a:rPr lang="en" sz="1000"/>
              <a:t> December 1, 2022 from </a:t>
            </a:r>
            <a:r>
              <a:rPr lang="en" sz="1000" u="sng">
                <a:solidFill>
                  <a:schemeClr val="hlink"/>
                </a:solidFill>
                <a:hlinkClick r:id="rId6"/>
              </a:rPr>
              <a:t>http://yann.lecun.com/exdb/publis/pdf/lecun-01a.pdf</a:t>
            </a:r>
            <a:r>
              <a:rPr lang="en" sz="1000"/>
              <a:t>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[5] A. Krizhevsky (2012). ImageNet Classification with Deep Convolutional Neural Networks. Retrieved December 1, 2022 from </a:t>
            </a:r>
            <a:r>
              <a:rPr lang="en" sz="1000" u="sng">
                <a:solidFill>
                  <a:schemeClr val="hlink"/>
                </a:solidFill>
                <a:hlinkClick r:id="rId7"/>
              </a:rPr>
              <a:t>https://proceedings.neurips.cc/paper/2012/file/c399862d3b9d6b76c8436e924a68c45b-Paper.pdf</a:t>
            </a:r>
            <a:r>
              <a:rPr lang="en" sz="1000"/>
              <a:t>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[6] K. Simonyan (2015, April 10). Very Deep Convolutional Networks For Large-Scale Image Recognition. Retrieved December 1, 2022 from </a:t>
            </a:r>
            <a:r>
              <a:rPr lang="en" sz="1000" u="sng">
                <a:solidFill>
                  <a:schemeClr val="hlink"/>
                </a:solidFill>
                <a:hlinkClick r:id="rId8"/>
              </a:rPr>
              <a:t>https://arxiv.org/pdf/1409.1556v6.pdf</a:t>
            </a:r>
            <a:r>
              <a:rPr lang="en" sz="1000"/>
              <a:t>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[7] K. H. (2015, December 10). Deep Residual Learning For Image Recognition. Retrieved December 1, 2022 from </a:t>
            </a:r>
            <a:r>
              <a:rPr lang="en" sz="1000" u="sng">
                <a:solidFill>
                  <a:schemeClr val="hlink"/>
                </a:solidFill>
                <a:hlinkClick r:id="rId9"/>
              </a:rPr>
              <a:t>https://arxiv.org/pdf/1512.03385.pdf</a:t>
            </a:r>
            <a:r>
              <a:rPr lang="en" sz="1000"/>
              <a:t>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Slide 9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Training of the CIFAR-10 model took 81 min 27.45s on the T4 GPU. As the A100 GPU provided by Colab Pro is 1.47x faster than the V100 GPU </a:t>
            </a:r>
            <a:r>
              <a:rPr baseline="30000" i="1" lang="en" sz="1000"/>
              <a:t>[8]</a:t>
            </a:r>
            <a:r>
              <a:rPr i="1" lang="en" sz="1000"/>
              <a:t>, which is in turn 2.46x faster than the T4 GPU </a:t>
            </a:r>
            <a:r>
              <a:rPr baseline="30000" i="1" lang="en" sz="1000"/>
              <a:t>[9]</a:t>
            </a:r>
            <a:r>
              <a:rPr i="1" lang="en" sz="1000"/>
              <a:t> provided by Colab Free, we obtain a adjusted timing of 22 min 23.95s.</a:t>
            </a:r>
            <a:endParaRPr i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[8] T. Dettmers (2020, September 07). Which GPU(s) to Get for Deep Learning. Retrieved December 5, 2022 from </a:t>
            </a:r>
            <a:r>
              <a:rPr lang="en" sz="1000" u="sng">
                <a:solidFill>
                  <a:schemeClr val="hlink"/>
                </a:solidFill>
                <a:hlinkClick r:id="rId10"/>
              </a:rPr>
              <a:t>https://timdettmers.com/2020/09/07/which-gpu-for-deep-learning/#Practical_Ampere_Speed_Estimates</a:t>
            </a:r>
            <a:r>
              <a:rPr lang="en" sz="1000"/>
              <a:t>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[9] Y. Li (2021, August 08). Colab Pro vs. Free — AI Computing Performance. Retrieved December 5, 2022 from </a:t>
            </a:r>
            <a:r>
              <a:rPr lang="en" sz="1000" u="sng">
                <a:solidFill>
                  <a:schemeClr val="hlink"/>
                </a:solidFill>
                <a:hlinkClick r:id="rId11"/>
              </a:rPr>
              <a:t>https://towardsdatascience.com/colab-pro-vs-free-ai-computing-performance-4e983d578fb2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4" name="Google Shape;94;p14"/>
          <p:cNvSpPr txBox="1"/>
          <p:nvPr>
            <p:ph idx="4294967295" type="body"/>
          </p:nvPr>
        </p:nvSpPr>
        <p:spPr>
          <a:xfrm>
            <a:off x="311700" y="1089725"/>
            <a:ext cx="5658000" cy="38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Exponential Linear Unit (ELU) is an activation function defined as -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Compared to the commonly used Rectified Linear Unit (ReLU) activation function, ELU produces negative outputs.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ELU is claimed to decrease loss faster and produce more accurate results</a:t>
            </a:r>
            <a:r>
              <a:rPr baseline="30000" lang="en" sz="1600"/>
              <a:t>[1]</a:t>
            </a:r>
            <a:r>
              <a:rPr lang="en" sz="1600"/>
              <a:t>. These claims will be tested by comparing the </a:t>
            </a:r>
            <a:r>
              <a:rPr lang="en" sz="1600"/>
              <a:t>performance</a:t>
            </a:r>
            <a:r>
              <a:rPr lang="en" sz="1600"/>
              <a:t> of </a:t>
            </a:r>
            <a:r>
              <a:rPr lang="en" sz="1600"/>
              <a:t>neural networks using </a:t>
            </a:r>
            <a:r>
              <a:rPr lang="en" sz="1600"/>
              <a:t>ELU and ReLU on the below 4 network architectures -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LeNet-5                   - AlexNet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VGG-16                   - ResNet-50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b="48233" l="19491" r="42125" t="41591"/>
          <a:stretch/>
        </p:blipFill>
        <p:spPr>
          <a:xfrm>
            <a:off x="789700" y="1745819"/>
            <a:ext cx="3355551" cy="680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 rotWithShape="1">
          <a:blip r:embed="rId4">
            <a:alphaModFix/>
          </a:blip>
          <a:srcRect b="80535" l="26890" r="67158" t="13755"/>
          <a:stretch/>
        </p:blipFill>
        <p:spPr>
          <a:xfrm>
            <a:off x="1782025" y="2086075"/>
            <a:ext cx="514376" cy="36617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2296400" y="2026225"/>
            <a:ext cx="8157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 rotWithShape="1">
          <a:blip r:embed="rId5">
            <a:alphaModFix/>
          </a:blip>
          <a:srcRect b="0" l="9007" r="13538" t="19781"/>
          <a:stretch/>
        </p:blipFill>
        <p:spPr>
          <a:xfrm>
            <a:off x="5969700" y="1361002"/>
            <a:ext cx="2920500" cy="264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Pre-processing</a:t>
            </a:r>
            <a:endParaRPr/>
          </a:p>
        </p:txBody>
      </p:sp>
      <p:sp>
        <p:nvSpPr>
          <p:cNvPr id="104" name="Google Shape;104;p15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5" name="Google Shape;105;p15"/>
          <p:cNvSpPr txBox="1"/>
          <p:nvPr>
            <p:ph idx="4294967295" type="body"/>
          </p:nvPr>
        </p:nvSpPr>
        <p:spPr>
          <a:xfrm>
            <a:off x="311700" y="1111625"/>
            <a:ext cx="5213100" cy="36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CIFAR-10 dataset was first obtained from Keras. The dataset consists of 60,000 32x32 RGB images</a:t>
            </a:r>
            <a:r>
              <a:rPr baseline="30000" lang="en" sz="1600"/>
              <a:t>[2]</a:t>
            </a:r>
            <a:r>
              <a:rPr lang="en" sz="1600"/>
              <a:t> - 50,000 are used for training and 10,000 for testing.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The training and test data was normalised to allow for easier training of the neural network.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The input image was then rotated and flipped at random - this introduces minor changes between images and prevents overfitting</a:t>
            </a:r>
            <a:r>
              <a:rPr baseline="30000" lang="en" sz="1600"/>
              <a:t>[3]</a:t>
            </a:r>
            <a:r>
              <a:rPr lang="en" sz="1600"/>
              <a:t>.</a:t>
            </a:r>
            <a:endParaRPr sz="1600"/>
          </a:p>
        </p:txBody>
      </p:sp>
      <p:sp>
        <p:nvSpPr>
          <p:cNvPr id="106" name="Google Shape;106;p15"/>
          <p:cNvSpPr/>
          <p:nvPr/>
        </p:nvSpPr>
        <p:spPr>
          <a:xfrm>
            <a:off x="1323150" y="2136975"/>
            <a:ext cx="2722500" cy="3378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Dataset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/>
              <a:t>(60,000 Images)</a:t>
            </a:r>
            <a:endParaRPr i="1" sz="900"/>
          </a:p>
        </p:txBody>
      </p:sp>
      <p:sp>
        <p:nvSpPr>
          <p:cNvPr id="107" name="Google Shape;107;p15"/>
          <p:cNvSpPr/>
          <p:nvPr/>
        </p:nvSpPr>
        <p:spPr>
          <a:xfrm>
            <a:off x="1323150" y="2668725"/>
            <a:ext cx="2187300" cy="337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Training Data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/>
              <a:t>(50,000 Images)</a:t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3365050" y="2668725"/>
            <a:ext cx="680700" cy="3378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Test Data</a:t>
            </a:r>
            <a:endParaRPr b="1"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500"/>
              <a:t>(10,000 Images)</a:t>
            </a:r>
            <a:endParaRPr sz="1000"/>
          </a:p>
        </p:txBody>
      </p:sp>
      <p:cxnSp>
        <p:nvCxnSpPr>
          <p:cNvPr id="109" name="Google Shape;109;p15"/>
          <p:cNvCxnSpPr>
            <a:stCxn id="106" idx="2"/>
            <a:endCxn id="107" idx="0"/>
          </p:cNvCxnSpPr>
          <p:nvPr/>
        </p:nvCxnSpPr>
        <p:spPr>
          <a:xfrm flipH="1">
            <a:off x="2416800" y="2474775"/>
            <a:ext cx="26760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5"/>
          <p:cNvCxnSpPr>
            <a:stCxn id="106" idx="2"/>
            <a:endCxn id="108" idx="0"/>
          </p:cNvCxnSpPr>
          <p:nvPr/>
        </p:nvCxnSpPr>
        <p:spPr>
          <a:xfrm>
            <a:off x="2684400" y="2474775"/>
            <a:ext cx="102090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1" name="Google Shape;11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1825" y="1102938"/>
            <a:ext cx="3314400" cy="293776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 txBox="1"/>
          <p:nvPr/>
        </p:nvSpPr>
        <p:spPr>
          <a:xfrm>
            <a:off x="5541775" y="3964425"/>
            <a:ext cx="345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Roboto"/>
                <a:ea typeface="Roboto"/>
                <a:cs typeface="Roboto"/>
                <a:sym typeface="Roboto"/>
              </a:rPr>
              <a:t>Sample Of Images After Data Augmentation</a:t>
            </a:r>
            <a:endParaRPr i="1"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18" name="Google Shape;118;p16"/>
          <p:cNvSpPr txBox="1"/>
          <p:nvPr>
            <p:ph idx="2" type="body"/>
          </p:nvPr>
        </p:nvSpPr>
        <p:spPr>
          <a:xfrm>
            <a:off x="4939500" y="724200"/>
            <a:ext cx="40452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Convolutional Neural Network (CNN) architectures were used to examine . They include -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LeNet-5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AlexNet</a:t>
            </a:r>
            <a:endParaRPr i="1"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VGG - 16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ResNet-50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 sz="1400"/>
              <a:t>For equal comparison, a batch size of 64 samples and 30 epochs were used for each training.</a:t>
            </a:r>
            <a:endParaRPr i="1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LeNet-5</a:t>
            </a:r>
            <a:endParaRPr/>
          </a:p>
        </p:txBody>
      </p:sp>
      <p:sp>
        <p:nvSpPr>
          <p:cNvPr id="124" name="Google Shape;124;p17"/>
          <p:cNvSpPr txBox="1"/>
          <p:nvPr>
            <p:ph idx="4294967295" type="body"/>
          </p:nvPr>
        </p:nvSpPr>
        <p:spPr>
          <a:xfrm>
            <a:off x="311700" y="1017800"/>
            <a:ext cx="6372300" cy="12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LeNet-5 is a simple CNN developed in 1998, consisting of 7 layers</a:t>
            </a:r>
            <a:r>
              <a:rPr baseline="30000" lang="en"/>
              <a:t>[4]</a:t>
            </a:r>
            <a:r>
              <a:rPr lang="en"/>
              <a:t>. While the ELU activation function performs marginally slower, accuracy is slightly higher compared to ReLU.</a:t>
            </a:r>
            <a:endParaRPr/>
          </a:p>
        </p:txBody>
      </p:sp>
      <p:graphicFrame>
        <p:nvGraphicFramePr>
          <p:cNvPr id="125" name="Google Shape;125;p17"/>
          <p:cNvGraphicFramePr/>
          <p:nvPr/>
        </p:nvGraphicFramePr>
        <p:xfrm>
          <a:off x="3117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{25A6D442-FC83-43B7-8E44-0F697C16F1B9}</a:tableStyleId>
              </a:tblPr>
              <a:tblGrid>
                <a:gridCol w="1647750"/>
                <a:gridCol w="2340700"/>
                <a:gridCol w="2274750"/>
              </a:tblGrid>
              <a:tr h="34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LeNet-5 with ReLU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LeNet-5 with ELU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4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Test Accuracy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63.98%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65.56%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6DC86"/>
                    </a:solidFill>
                  </a:tcPr>
                </a:tc>
              </a:tr>
              <a:tr h="37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Time Elapsed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 min 23.19s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6DC8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 min 23.56s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26" name="Google Shape;126;p17"/>
          <p:cNvSpPr/>
          <p:nvPr/>
        </p:nvSpPr>
        <p:spPr>
          <a:xfrm>
            <a:off x="7369678" y="410000"/>
            <a:ext cx="909000" cy="33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7230200" y="1049886"/>
            <a:ext cx="1188000" cy="3390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</a:t>
            </a:r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7230200" y="1389025"/>
            <a:ext cx="1188000" cy="3390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Pooling</a:t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7230200" y="2649912"/>
            <a:ext cx="1188000" cy="339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Dense</a:t>
            </a:r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7230200" y="1728162"/>
            <a:ext cx="1188000" cy="3612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</a:t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7230200" y="2051250"/>
            <a:ext cx="1188000" cy="3390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Pooling</a:t>
            </a:r>
            <a:endParaRPr/>
          </a:p>
        </p:txBody>
      </p:sp>
      <p:sp>
        <p:nvSpPr>
          <p:cNvPr id="132" name="Google Shape;132;p17"/>
          <p:cNvSpPr/>
          <p:nvPr/>
        </p:nvSpPr>
        <p:spPr>
          <a:xfrm>
            <a:off x="7230200" y="2969950"/>
            <a:ext cx="1188000" cy="339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Dense</a:t>
            </a:r>
            <a:endParaRPr/>
          </a:p>
        </p:txBody>
      </p:sp>
      <p:sp>
        <p:nvSpPr>
          <p:cNvPr id="133" name="Google Shape;133;p17"/>
          <p:cNvSpPr/>
          <p:nvPr/>
        </p:nvSpPr>
        <p:spPr>
          <a:xfrm>
            <a:off x="7230200" y="3280326"/>
            <a:ext cx="1188000" cy="339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Dense</a:t>
            </a:r>
            <a:endParaRPr/>
          </a:p>
        </p:txBody>
      </p:sp>
      <p:sp>
        <p:nvSpPr>
          <p:cNvPr id="134" name="Google Shape;134;p17"/>
          <p:cNvSpPr/>
          <p:nvPr/>
        </p:nvSpPr>
        <p:spPr>
          <a:xfrm>
            <a:off x="7369678" y="3910787"/>
            <a:ext cx="909000" cy="33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cxnSp>
        <p:nvCxnSpPr>
          <p:cNvPr id="135" name="Google Shape;135;p17"/>
          <p:cNvCxnSpPr>
            <a:stCxn id="126" idx="2"/>
            <a:endCxn id="127" idx="0"/>
          </p:cNvCxnSpPr>
          <p:nvPr/>
        </p:nvCxnSpPr>
        <p:spPr>
          <a:xfrm>
            <a:off x="7824178" y="749000"/>
            <a:ext cx="0" cy="30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7"/>
          <p:cNvCxnSpPr>
            <a:stCxn id="131" idx="2"/>
            <a:endCxn id="129" idx="0"/>
          </p:cNvCxnSpPr>
          <p:nvPr/>
        </p:nvCxnSpPr>
        <p:spPr>
          <a:xfrm>
            <a:off x="7824200" y="2390250"/>
            <a:ext cx="0" cy="25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7"/>
          <p:cNvCxnSpPr>
            <a:stCxn id="133" idx="2"/>
            <a:endCxn id="134" idx="0"/>
          </p:cNvCxnSpPr>
          <p:nvPr/>
        </p:nvCxnSpPr>
        <p:spPr>
          <a:xfrm>
            <a:off x="7824200" y="3619326"/>
            <a:ext cx="0" cy="29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AlexNet</a:t>
            </a:r>
            <a:endParaRPr/>
          </a:p>
        </p:txBody>
      </p:sp>
      <p:sp>
        <p:nvSpPr>
          <p:cNvPr id="143" name="Google Shape;143;p18"/>
          <p:cNvSpPr txBox="1"/>
          <p:nvPr>
            <p:ph idx="4294967295" type="body"/>
          </p:nvPr>
        </p:nvSpPr>
        <p:spPr>
          <a:xfrm>
            <a:off x="311700" y="1017800"/>
            <a:ext cx="6673500" cy="2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AlexNet</a:t>
            </a:r>
            <a:r>
              <a:rPr lang="en"/>
              <a:t> is a slightly complex CNN developed in 2012, consisting of 8 layers</a:t>
            </a:r>
            <a:r>
              <a:rPr baseline="30000" lang="en"/>
              <a:t>[5]</a:t>
            </a:r>
            <a:r>
              <a:rPr lang="en"/>
              <a:t>. As AlexNet was initially intended for the ImageNet dataset which contains 224x224 images, a resizing layer was added to scale CIFAR-10 images to the required size.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ELU activation function performs marginally faster, but its accuracy is slightly higher compared to ReLU.</a:t>
            </a:r>
            <a:endParaRPr/>
          </a:p>
        </p:txBody>
      </p:sp>
      <p:graphicFrame>
        <p:nvGraphicFramePr>
          <p:cNvPr id="144" name="Google Shape;144;p18"/>
          <p:cNvGraphicFramePr/>
          <p:nvPr/>
        </p:nvGraphicFramePr>
        <p:xfrm>
          <a:off x="366250" y="332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{25A6D442-FC83-43B7-8E44-0F697C16F1B9}</a:tableStyleId>
              </a:tblPr>
              <a:tblGrid>
                <a:gridCol w="1647750"/>
                <a:gridCol w="2340700"/>
                <a:gridCol w="2274750"/>
              </a:tblGrid>
              <a:tr h="34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AlexNet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with ReLU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AlexNet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with ELU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4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Test Accuracy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84.50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%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6DC8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83.36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%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7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Time Elapsed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32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min 24.64s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32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min 15.08s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6DC86"/>
                    </a:solidFill>
                  </a:tcPr>
                </a:tc>
              </a:tr>
            </a:tbl>
          </a:graphicData>
        </a:graphic>
      </p:graphicFrame>
      <p:sp>
        <p:nvSpPr>
          <p:cNvPr id="145" name="Google Shape;145;p18"/>
          <p:cNvSpPr/>
          <p:nvPr/>
        </p:nvSpPr>
        <p:spPr>
          <a:xfrm>
            <a:off x="7429034" y="337225"/>
            <a:ext cx="1084200" cy="27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7262663" y="829459"/>
            <a:ext cx="1416900" cy="2778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</a:t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7262677" y="1106908"/>
            <a:ext cx="1416900" cy="2778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Pooling</a:t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7377150" y="3350060"/>
            <a:ext cx="1188000" cy="2829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Dense</a:t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7262663" y="1384338"/>
            <a:ext cx="1416900" cy="2778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</a:t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7262663" y="1661778"/>
            <a:ext cx="1416900" cy="2778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Pooling</a:t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7377150" y="3633105"/>
            <a:ext cx="1188000" cy="2829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Dense</a:t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7377150" y="3916150"/>
            <a:ext cx="1188000" cy="2829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Dense</a:t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7516628" y="4418330"/>
            <a:ext cx="909000" cy="28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cxnSp>
        <p:nvCxnSpPr>
          <p:cNvPr id="154" name="Google Shape;154;p18"/>
          <p:cNvCxnSpPr>
            <a:stCxn id="145" idx="2"/>
            <a:endCxn id="146" idx="0"/>
          </p:cNvCxnSpPr>
          <p:nvPr/>
        </p:nvCxnSpPr>
        <p:spPr>
          <a:xfrm>
            <a:off x="7971134" y="615025"/>
            <a:ext cx="0" cy="21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18"/>
          <p:cNvCxnSpPr>
            <a:stCxn id="156" idx="2"/>
            <a:endCxn id="148" idx="0"/>
          </p:cNvCxnSpPr>
          <p:nvPr/>
        </p:nvCxnSpPr>
        <p:spPr>
          <a:xfrm>
            <a:off x="7971113" y="3067025"/>
            <a:ext cx="0" cy="28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18"/>
          <p:cNvCxnSpPr>
            <a:stCxn id="152" idx="2"/>
            <a:endCxn id="153" idx="0"/>
          </p:cNvCxnSpPr>
          <p:nvPr/>
        </p:nvCxnSpPr>
        <p:spPr>
          <a:xfrm>
            <a:off x="7971150" y="4199050"/>
            <a:ext cx="0" cy="21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18"/>
          <p:cNvSpPr/>
          <p:nvPr/>
        </p:nvSpPr>
        <p:spPr>
          <a:xfrm>
            <a:off x="7262663" y="2789225"/>
            <a:ext cx="1416900" cy="2778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Pooling</a:t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7262677" y="2225496"/>
            <a:ext cx="1416900" cy="2778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</a:t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7262663" y="1943406"/>
            <a:ext cx="1416900" cy="2778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</a:t>
            </a:r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7262727" y="2505209"/>
            <a:ext cx="1416900" cy="2778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</a:t>
            </a:r>
            <a:endParaRPr/>
          </a:p>
        </p:txBody>
      </p:sp>
      <p:sp>
        <p:nvSpPr>
          <p:cNvPr id="161" name="Google Shape;161;p18"/>
          <p:cNvSpPr txBox="1"/>
          <p:nvPr/>
        </p:nvSpPr>
        <p:spPr>
          <a:xfrm>
            <a:off x="185250" y="4865150"/>
            <a:ext cx="4217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Roboto"/>
                <a:ea typeface="Roboto"/>
                <a:cs typeface="Roboto"/>
                <a:sym typeface="Roboto"/>
              </a:rPr>
              <a:t>*Using Google CoLab Pro</a:t>
            </a:r>
            <a:endParaRPr i="1"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VGG-16</a:t>
            </a:r>
            <a:endParaRPr/>
          </a:p>
        </p:txBody>
      </p:sp>
      <p:sp>
        <p:nvSpPr>
          <p:cNvPr id="167" name="Google Shape;167;p19"/>
          <p:cNvSpPr txBox="1"/>
          <p:nvPr>
            <p:ph idx="4294967295" type="body"/>
          </p:nvPr>
        </p:nvSpPr>
        <p:spPr>
          <a:xfrm>
            <a:off x="311700" y="1017800"/>
            <a:ext cx="6564300" cy="22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VGG-16 (Visual Geometry Group) </a:t>
            </a:r>
            <a:r>
              <a:rPr lang="en"/>
              <a:t>is a complex CNN developed in 2014, consisting of 16 layers</a:t>
            </a:r>
            <a:r>
              <a:rPr baseline="30000" lang="en"/>
              <a:t>[6]</a:t>
            </a:r>
            <a:r>
              <a:rPr lang="en"/>
              <a:t>. Compared to AlexNet, VGG-16 contains more convolutional layers which can extract greater details from images.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Although the ELU function takes slightly longer, the accuracy is higher.</a:t>
            </a:r>
            <a:endParaRPr/>
          </a:p>
        </p:txBody>
      </p:sp>
      <p:graphicFrame>
        <p:nvGraphicFramePr>
          <p:cNvPr id="168" name="Google Shape;168;p19"/>
          <p:cNvGraphicFramePr/>
          <p:nvPr/>
        </p:nvGraphicFramePr>
        <p:xfrm>
          <a:off x="366250" y="332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{25A6D442-FC83-43B7-8E44-0F697C16F1B9}</a:tableStyleId>
              </a:tblPr>
              <a:tblGrid>
                <a:gridCol w="1647750"/>
                <a:gridCol w="2340700"/>
                <a:gridCol w="2274750"/>
              </a:tblGrid>
              <a:tr h="34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VGG-16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with ReLU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VGG-16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with ELU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4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Test Accuracy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85.24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%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86.36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%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6DC86"/>
                    </a:solidFill>
                  </a:tcPr>
                </a:tc>
              </a:tr>
              <a:tr h="37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Time Elapsed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61 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min 28.50s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6DC8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 min 50.60s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9" name="Google Shape;169;p19"/>
          <p:cNvSpPr/>
          <p:nvPr/>
        </p:nvSpPr>
        <p:spPr>
          <a:xfrm>
            <a:off x="7321659" y="200350"/>
            <a:ext cx="1084200" cy="27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170" name="Google Shape;170;p19"/>
          <p:cNvSpPr/>
          <p:nvPr/>
        </p:nvSpPr>
        <p:spPr>
          <a:xfrm>
            <a:off x="7054550" y="593076"/>
            <a:ext cx="1618200" cy="208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Convolution</a:t>
            </a:r>
            <a:endParaRPr sz="1100"/>
          </a:p>
        </p:txBody>
      </p:sp>
      <p:sp>
        <p:nvSpPr>
          <p:cNvPr id="171" name="Google Shape;171;p19"/>
          <p:cNvSpPr/>
          <p:nvPr/>
        </p:nvSpPr>
        <p:spPr>
          <a:xfrm>
            <a:off x="7054588" y="1022544"/>
            <a:ext cx="1618200" cy="2085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Pooling</a:t>
            </a:r>
            <a:endParaRPr sz="1100"/>
          </a:p>
        </p:txBody>
      </p:sp>
      <p:sp>
        <p:nvSpPr>
          <p:cNvPr id="172" name="Google Shape;172;p19"/>
          <p:cNvSpPr/>
          <p:nvPr/>
        </p:nvSpPr>
        <p:spPr>
          <a:xfrm>
            <a:off x="7151700" y="4026775"/>
            <a:ext cx="1416900" cy="1878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Dense</a:t>
            </a:r>
            <a:endParaRPr sz="1100"/>
          </a:p>
        </p:txBody>
      </p:sp>
      <p:sp>
        <p:nvSpPr>
          <p:cNvPr id="173" name="Google Shape;173;p19"/>
          <p:cNvSpPr/>
          <p:nvPr/>
        </p:nvSpPr>
        <p:spPr>
          <a:xfrm>
            <a:off x="7054550" y="801246"/>
            <a:ext cx="1618200" cy="208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Convolution</a:t>
            </a:r>
            <a:endParaRPr sz="1100"/>
          </a:p>
        </p:txBody>
      </p:sp>
      <p:sp>
        <p:nvSpPr>
          <p:cNvPr id="174" name="Google Shape;174;p19"/>
          <p:cNvSpPr/>
          <p:nvPr/>
        </p:nvSpPr>
        <p:spPr>
          <a:xfrm>
            <a:off x="7255821" y="2530072"/>
            <a:ext cx="1416900" cy="2682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Pooling</a:t>
            </a:r>
            <a:endParaRPr sz="1100"/>
          </a:p>
        </p:txBody>
      </p:sp>
      <p:sp>
        <p:nvSpPr>
          <p:cNvPr id="175" name="Google Shape;175;p19"/>
          <p:cNvSpPr/>
          <p:nvPr/>
        </p:nvSpPr>
        <p:spPr>
          <a:xfrm>
            <a:off x="7151700" y="4214763"/>
            <a:ext cx="1416900" cy="1878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Dense</a:t>
            </a:r>
            <a:endParaRPr sz="1100"/>
          </a:p>
        </p:txBody>
      </p:sp>
      <p:sp>
        <p:nvSpPr>
          <p:cNvPr id="176" name="Google Shape;176;p19"/>
          <p:cNvSpPr/>
          <p:nvPr/>
        </p:nvSpPr>
        <p:spPr>
          <a:xfrm>
            <a:off x="7151700" y="4402751"/>
            <a:ext cx="1416900" cy="1878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Dense</a:t>
            </a:r>
            <a:endParaRPr sz="1100"/>
          </a:p>
        </p:txBody>
      </p:sp>
      <p:sp>
        <p:nvSpPr>
          <p:cNvPr id="177" name="Google Shape;177;p19"/>
          <p:cNvSpPr/>
          <p:nvPr/>
        </p:nvSpPr>
        <p:spPr>
          <a:xfrm>
            <a:off x="7409078" y="4729905"/>
            <a:ext cx="909000" cy="28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cxnSp>
        <p:nvCxnSpPr>
          <p:cNvPr id="178" name="Google Shape;178;p19"/>
          <p:cNvCxnSpPr>
            <a:stCxn id="169" idx="2"/>
            <a:endCxn id="170" idx="0"/>
          </p:cNvCxnSpPr>
          <p:nvPr/>
        </p:nvCxnSpPr>
        <p:spPr>
          <a:xfrm>
            <a:off x="7863759" y="478150"/>
            <a:ext cx="0" cy="11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19"/>
          <p:cNvCxnSpPr>
            <a:stCxn id="180" idx="2"/>
            <a:endCxn id="172" idx="0"/>
          </p:cNvCxnSpPr>
          <p:nvPr/>
        </p:nvCxnSpPr>
        <p:spPr>
          <a:xfrm flipH="1">
            <a:off x="7860088" y="3887440"/>
            <a:ext cx="3600" cy="13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19"/>
          <p:cNvCxnSpPr>
            <a:stCxn id="176" idx="2"/>
            <a:endCxn id="177" idx="0"/>
          </p:cNvCxnSpPr>
          <p:nvPr/>
        </p:nvCxnSpPr>
        <p:spPr>
          <a:xfrm>
            <a:off x="7860150" y="4590551"/>
            <a:ext cx="3300" cy="13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19"/>
          <p:cNvSpPr/>
          <p:nvPr/>
        </p:nvSpPr>
        <p:spPr>
          <a:xfrm>
            <a:off x="7054588" y="3719140"/>
            <a:ext cx="1618200" cy="1683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Pooling</a:t>
            </a:r>
            <a:endParaRPr sz="1100"/>
          </a:p>
        </p:txBody>
      </p:sp>
      <p:sp>
        <p:nvSpPr>
          <p:cNvPr id="182" name="Google Shape;182;p19"/>
          <p:cNvSpPr/>
          <p:nvPr/>
        </p:nvSpPr>
        <p:spPr>
          <a:xfrm>
            <a:off x="7054605" y="3377151"/>
            <a:ext cx="1618200" cy="1683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Convolution</a:t>
            </a:r>
            <a:endParaRPr sz="1100"/>
          </a:p>
        </p:txBody>
      </p:sp>
      <p:sp>
        <p:nvSpPr>
          <p:cNvPr id="183" name="Google Shape;183;p19"/>
          <p:cNvSpPr/>
          <p:nvPr/>
        </p:nvSpPr>
        <p:spPr>
          <a:xfrm>
            <a:off x="7054588" y="3206019"/>
            <a:ext cx="1618200" cy="1683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Convolution</a:t>
            </a:r>
            <a:endParaRPr sz="1100"/>
          </a:p>
        </p:txBody>
      </p:sp>
      <p:sp>
        <p:nvSpPr>
          <p:cNvPr id="184" name="Google Shape;184;p19"/>
          <p:cNvSpPr/>
          <p:nvPr/>
        </p:nvSpPr>
        <p:spPr>
          <a:xfrm>
            <a:off x="7054662" y="3546840"/>
            <a:ext cx="1618200" cy="1683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Convolution</a:t>
            </a:r>
            <a:endParaRPr sz="1100"/>
          </a:p>
        </p:txBody>
      </p:sp>
      <p:sp>
        <p:nvSpPr>
          <p:cNvPr id="185" name="Google Shape;185;p19"/>
          <p:cNvSpPr/>
          <p:nvPr/>
        </p:nvSpPr>
        <p:spPr>
          <a:xfrm>
            <a:off x="7054550" y="3029109"/>
            <a:ext cx="1618200" cy="1683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Pooling</a:t>
            </a:r>
            <a:endParaRPr sz="1100"/>
          </a:p>
        </p:txBody>
      </p:sp>
      <p:sp>
        <p:nvSpPr>
          <p:cNvPr id="186" name="Google Shape;186;p19"/>
          <p:cNvSpPr/>
          <p:nvPr/>
        </p:nvSpPr>
        <p:spPr>
          <a:xfrm>
            <a:off x="7054567" y="2687120"/>
            <a:ext cx="1618200" cy="1683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Convolution</a:t>
            </a:r>
            <a:endParaRPr sz="1100"/>
          </a:p>
        </p:txBody>
      </p:sp>
      <p:sp>
        <p:nvSpPr>
          <p:cNvPr id="187" name="Google Shape;187;p19"/>
          <p:cNvSpPr/>
          <p:nvPr/>
        </p:nvSpPr>
        <p:spPr>
          <a:xfrm>
            <a:off x="7054550" y="2515988"/>
            <a:ext cx="1618200" cy="1683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Convolution</a:t>
            </a:r>
            <a:endParaRPr sz="1100"/>
          </a:p>
        </p:txBody>
      </p:sp>
      <p:sp>
        <p:nvSpPr>
          <p:cNvPr id="188" name="Google Shape;188;p19"/>
          <p:cNvSpPr/>
          <p:nvPr/>
        </p:nvSpPr>
        <p:spPr>
          <a:xfrm>
            <a:off x="7054624" y="2856809"/>
            <a:ext cx="1618200" cy="1683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Convolution</a:t>
            </a:r>
            <a:endParaRPr sz="1100"/>
          </a:p>
        </p:txBody>
      </p:sp>
      <p:sp>
        <p:nvSpPr>
          <p:cNvPr id="189" name="Google Shape;189;p19"/>
          <p:cNvSpPr/>
          <p:nvPr/>
        </p:nvSpPr>
        <p:spPr>
          <a:xfrm>
            <a:off x="7054563" y="1217712"/>
            <a:ext cx="1618200" cy="208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Convolution</a:t>
            </a:r>
            <a:endParaRPr sz="1100"/>
          </a:p>
        </p:txBody>
      </p:sp>
      <p:sp>
        <p:nvSpPr>
          <p:cNvPr id="190" name="Google Shape;190;p19"/>
          <p:cNvSpPr/>
          <p:nvPr/>
        </p:nvSpPr>
        <p:spPr>
          <a:xfrm>
            <a:off x="7054588" y="1647196"/>
            <a:ext cx="1618200" cy="1779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Pooling</a:t>
            </a:r>
            <a:endParaRPr sz="1100"/>
          </a:p>
        </p:txBody>
      </p:sp>
      <p:sp>
        <p:nvSpPr>
          <p:cNvPr id="191" name="Google Shape;191;p19"/>
          <p:cNvSpPr/>
          <p:nvPr/>
        </p:nvSpPr>
        <p:spPr>
          <a:xfrm>
            <a:off x="7054563" y="1425882"/>
            <a:ext cx="1618200" cy="208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Convolution</a:t>
            </a:r>
            <a:endParaRPr sz="1100"/>
          </a:p>
        </p:txBody>
      </p:sp>
      <p:sp>
        <p:nvSpPr>
          <p:cNvPr id="192" name="Google Shape;192;p19"/>
          <p:cNvSpPr/>
          <p:nvPr/>
        </p:nvSpPr>
        <p:spPr>
          <a:xfrm>
            <a:off x="7054463" y="2338059"/>
            <a:ext cx="1618200" cy="1683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Pooling</a:t>
            </a:r>
            <a:endParaRPr sz="1100"/>
          </a:p>
        </p:txBody>
      </p:sp>
      <p:sp>
        <p:nvSpPr>
          <p:cNvPr id="193" name="Google Shape;193;p19"/>
          <p:cNvSpPr/>
          <p:nvPr/>
        </p:nvSpPr>
        <p:spPr>
          <a:xfrm>
            <a:off x="7054480" y="1996070"/>
            <a:ext cx="1618200" cy="1683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Convolution</a:t>
            </a:r>
            <a:endParaRPr sz="1100"/>
          </a:p>
        </p:txBody>
      </p:sp>
      <p:sp>
        <p:nvSpPr>
          <p:cNvPr id="194" name="Google Shape;194;p19"/>
          <p:cNvSpPr/>
          <p:nvPr/>
        </p:nvSpPr>
        <p:spPr>
          <a:xfrm>
            <a:off x="7054475" y="1824950"/>
            <a:ext cx="1618200" cy="1683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Convolution</a:t>
            </a:r>
            <a:endParaRPr sz="1100"/>
          </a:p>
        </p:txBody>
      </p:sp>
      <p:sp>
        <p:nvSpPr>
          <p:cNvPr id="195" name="Google Shape;195;p19"/>
          <p:cNvSpPr/>
          <p:nvPr/>
        </p:nvSpPr>
        <p:spPr>
          <a:xfrm>
            <a:off x="7054537" y="2165759"/>
            <a:ext cx="1618200" cy="1683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Convolution</a:t>
            </a:r>
            <a:endParaRPr sz="1100"/>
          </a:p>
        </p:txBody>
      </p:sp>
      <p:sp>
        <p:nvSpPr>
          <p:cNvPr id="196" name="Google Shape;196;p19"/>
          <p:cNvSpPr txBox="1"/>
          <p:nvPr/>
        </p:nvSpPr>
        <p:spPr>
          <a:xfrm>
            <a:off x="185250" y="4865150"/>
            <a:ext cx="4217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Roboto"/>
                <a:ea typeface="Roboto"/>
                <a:cs typeface="Roboto"/>
                <a:sym typeface="Roboto"/>
              </a:rPr>
              <a:t>*Using Google CoLab Pro</a:t>
            </a:r>
            <a:endParaRPr i="1"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ResNet-50</a:t>
            </a:r>
            <a:endParaRPr/>
          </a:p>
        </p:txBody>
      </p:sp>
      <p:sp>
        <p:nvSpPr>
          <p:cNvPr id="202" name="Google Shape;202;p20"/>
          <p:cNvSpPr txBox="1"/>
          <p:nvPr>
            <p:ph idx="4294967295" type="body"/>
          </p:nvPr>
        </p:nvSpPr>
        <p:spPr>
          <a:xfrm>
            <a:off x="311700" y="1017800"/>
            <a:ext cx="6263100" cy="21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ResNet </a:t>
            </a:r>
            <a:r>
              <a:rPr lang="en"/>
              <a:t>(Residual Neural Network) is a complex CNN developed in 2015</a:t>
            </a:r>
            <a:r>
              <a:rPr baseline="30000" lang="en"/>
              <a:t>[7]</a:t>
            </a:r>
            <a:r>
              <a:rPr lang="en"/>
              <a:t>. ResNet-50 consists of 50 layers. ResNet-50 contains shortcuts between layers, which helps to simplify the network and speed up training time.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ELU activation function performs marginally slower, and with lower accuracy compared to ReLU.</a:t>
            </a:r>
            <a:endParaRPr/>
          </a:p>
        </p:txBody>
      </p:sp>
      <p:graphicFrame>
        <p:nvGraphicFramePr>
          <p:cNvPr id="203" name="Google Shape;203;p20"/>
          <p:cNvGraphicFramePr/>
          <p:nvPr/>
        </p:nvGraphicFramePr>
        <p:xfrm>
          <a:off x="366250" y="332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{25A6D442-FC83-43B7-8E44-0F697C16F1B9}</a:tableStyleId>
              </a:tblPr>
              <a:tblGrid>
                <a:gridCol w="1647750"/>
                <a:gridCol w="2340700"/>
                <a:gridCol w="2274750"/>
              </a:tblGrid>
              <a:tr h="34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ResNet-50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with ReLU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ResNet-50 with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ELU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4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Test Accuracy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82.98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%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6DC8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81.76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%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7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Time Elapsed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36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min 43.61s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6DC8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37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min 32.61s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04" name="Google Shape;204;p20"/>
          <p:cNvSpPr/>
          <p:nvPr/>
        </p:nvSpPr>
        <p:spPr>
          <a:xfrm>
            <a:off x="7455009" y="202675"/>
            <a:ext cx="1084200" cy="27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205" name="Google Shape;205;p20"/>
          <p:cNvSpPr/>
          <p:nvPr/>
        </p:nvSpPr>
        <p:spPr>
          <a:xfrm>
            <a:off x="7322998" y="958700"/>
            <a:ext cx="1350900" cy="208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Convolution</a:t>
            </a:r>
            <a:endParaRPr sz="1100"/>
          </a:p>
        </p:txBody>
      </p:sp>
      <p:sp>
        <p:nvSpPr>
          <p:cNvPr id="206" name="Google Shape;206;p20"/>
          <p:cNvSpPr/>
          <p:nvPr/>
        </p:nvSpPr>
        <p:spPr>
          <a:xfrm>
            <a:off x="7322998" y="1166866"/>
            <a:ext cx="1350900" cy="208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Convolution</a:t>
            </a:r>
            <a:endParaRPr sz="1100"/>
          </a:p>
        </p:txBody>
      </p:sp>
      <p:sp>
        <p:nvSpPr>
          <p:cNvPr id="207" name="Google Shape;207;p20"/>
          <p:cNvSpPr/>
          <p:nvPr/>
        </p:nvSpPr>
        <p:spPr>
          <a:xfrm>
            <a:off x="7542603" y="4380530"/>
            <a:ext cx="909000" cy="28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cxnSp>
        <p:nvCxnSpPr>
          <p:cNvPr id="208" name="Google Shape;208;p20"/>
          <p:cNvCxnSpPr>
            <a:stCxn id="209" idx="2"/>
            <a:endCxn id="205" idx="0"/>
          </p:cNvCxnSpPr>
          <p:nvPr/>
        </p:nvCxnSpPr>
        <p:spPr>
          <a:xfrm>
            <a:off x="7997098" y="823825"/>
            <a:ext cx="1500" cy="13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20"/>
          <p:cNvCxnSpPr>
            <a:stCxn id="211" idx="2"/>
            <a:endCxn id="207" idx="0"/>
          </p:cNvCxnSpPr>
          <p:nvPr/>
        </p:nvCxnSpPr>
        <p:spPr>
          <a:xfrm>
            <a:off x="7997211" y="3998425"/>
            <a:ext cx="0" cy="38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" name="Google Shape;212;p20"/>
          <p:cNvSpPr/>
          <p:nvPr/>
        </p:nvSpPr>
        <p:spPr>
          <a:xfrm>
            <a:off x="7321714" y="3565848"/>
            <a:ext cx="1350900" cy="2154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Convolution</a:t>
            </a:r>
            <a:endParaRPr sz="1100"/>
          </a:p>
        </p:txBody>
      </p:sp>
      <p:sp>
        <p:nvSpPr>
          <p:cNvPr id="213" name="Google Shape;213;p20"/>
          <p:cNvSpPr/>
          <p:nvPr/>
        </p:nvSpPr>
        <p:spPr>
          <a:xfrm>
            <a:off x="7321699" y="3346825"/>
            <a:ext cx="1350900" cy="2154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Convolution</a:t>
            </a:r>
            <a:endParaRPr sz="1100"/>
          </a:p>
        </p:txBody>
      </p:sp>
      <p:sp>
        <p:nvSpPr>
          <p:cNvPr id="211" name="Google Shape;211;p20"/>
          <p:cNvSpPr/>
          <p:nvPr/>
        </p:nvSpPr>
        <p:spPr>
          <a:xfrm>
            <a:off x="7321761" y="3783025"/>
            <a:ext cx="1350900" cy="2154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Convolution</a:t>
            </a:r>
            <a:endParaRPr sz="1100"/>
          </a:p>
        </p:txBody>
      </p:sp>
      <p:sp>
        <p:nvSpPr>
          <p:cNvPr id="214" name="Google Shape;214;p20"/>
          <p:cNvSpPr/>
          <p:nvPr/>
        </p:nvSpPr>
        <p:spPr>
          <a:xfrm>
            <a:off x="7321989" y="2762399"/>
            <a:ext cx="1350900" cy="2010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Convolution</a:t>
            </a:r>
            <a:endParaRPr sz="1100"/>
          </a:p>
        </p:txBody>
      </p:sp>
      <p:sp>
        <p:nvSpPr>
          <p:cNvPr id="215" name="Google Shape;215;p20"/>
          <p:cNvSpPr/>
          <p:nvPr/>
        </p:nvSpPr>
        <p:spPr>
          <a:xfrm>
            <a:off x="7321975" y="2558100"/>
            <a:ext cx="1350900" cy="2010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Convolution</a:t>
            </a:r>
            <a:endParaRPr sz="1100"/>
          </a:p>
        </p:txBody>
      </p:sp>
      <p:sp>
        <p:nvSpPr>
          <p:cNvPr id="216" name="Google Shape;216;p20"/>
          <p:cNvSpPr/>
          <p:nvPr/>
        </p:nvSpPr>
        <p:spPr>
          <a:xfrm>
            <a:off x="7322037" y="2964977"/>
            <a:ext cx="1350900" cy="2010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Convolution</a:t>
            </a:r>
            <a:endParaRPr sz="1100"/>
          </a:p>
        </p:txBody>
      </p:sp>
      <p:sp>
        <p:nvSpPr>
          <p:cNvPr id="217" name="Google Shape;217;p20"/>
          <p:cNvSpPr/>
          <p:nvPr/>
        </p:nvSpPr>
        <p:spPr>
          <a:xfrm>
            <a:off x="7323071" y="1375104"/>
            <a:ext cx="1350900" cy="208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Convolution</a:t>
            </a:r>
            <a:endParaRPr sz="1100"/>
          </a:p>
        </p:txBody>
      </p:sp>
      <p:sp>
        <p:nvSpPr>
          <p:cNvPr id="218" name="Google Shape;218;p20"/>
          <p:cNvSpPr/>
          <p:nvPr/>
        </p:nvSpPr>
        <p:spPr>
          <a:xfrm>
            <a:off x="7321856" y="2008218"/>
            <a:ext cx="1350900" cy="2076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Convolution</a:t>
            </a:r>
            <a:endParaRPr sz="1100"/>
          </a:p>
        </p:txBody>
      </p:sp>
      <p:sp>
        <p:nvSpPr>
          <p:cNvPr id="219" name="Google Shape;219;p20"/>
          <p:cNvSpPr/>
          <p:nvPr/>
        </p:nvSpPr>
        <p:spPr>
          <a:xfrm>
            <a:off x="7321852" y="1797325"/>
            <a:ext cx="1350900" cy="2076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Convolution</a:t>
            </a:r>
            <a:endParaRPr sz="1100"/>
          </a:p>
        </p:txBody>
      </p:sp>
      <p:sp>
        <p:nvSpPr>
          <p:cNvPr id="220" name="Google Shape;220;p20"/>
          <p:cNvSpPr/>
          <p:nvPr/>
        </p:nvSpPr>
        <p:spPr>
          <a:xfrm>
            <a:off x="7321903" y="2217348"/>
            <a:ext cx="1350900" cy="2076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Convolution</a:t>
            </a:r>
            <a:endParaRPr sz="1100"/>
          </a:p>
        </p:txBody>
      </p:sp>
      <p:cxnSp>
        <p:nvCxnSpPr>
          <p:cNvPr id="221" name="Google Shape;221;p20"/>
          <p:cNvCxnSpPr>
            <a:endCxn id="217" idx="1"/>
          </p:cNvCxnSpPr>
          <p:nvPr/>
        </p:nvCxnSpPr>
        <p:spPr>
          <a:xfrm rot="5400000">
            <a:off x="7100471" y="1255854"/>
            <a:ext cx="446100" cy="900"/>
          </a:xfrm>
          <a:prstGeom prst="curvedConnector4">
            <a:avLst>
              <a:gd fmla="val 9745" name="adj1"/>
              <a:gd fmla="val 26558333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2" name="Google Shape;222;p20"/>
          <p:cNvCxnSpPr/>
          <p:nvPr/>
        </p:nvCxnSpPr>
        <p:spPr>
          <a:xfrm rot="5400000">
            <a:off x="7100471" y="2040879"/>
            <a:ext cx="446100" cy="900"/>
          </a:xfrm>
          <a:prstGeom prst="curvedConnector4">
            <a:avLst>
              <a:gd fmla="val 9246" name="adj1"/>
              <a:gd fmla="val 26558333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3" name="Google Shape;223;p20"/>
          <p:cNvCxnSpPr/>
          <p:nvPr/>
        </p:nvCxnSpPr>
        <p:spPr>
          <a:xfrm rot="5400000">
            <a:off x="7100471" y="2885441"/>
            <a:ext cx="446100" cy="900"/>
          </a:xfrm>
          <a:prstGeom prst="curvedConnector4">
            <a:avLst>
              <a:gd fmla="val 9745" name="adj1"/>
              <a:gd fmla="val 26558333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4" name="Google Shape;224;p20"/>
          <p:cNvCxnSpPr/>
          <p:nvPr/>
        </p:nvCxnSpPr>
        <p:spPr>
          <a:xfrm rot="5400000">
            <a:off x="7100471" y="3684029"/>
            <a:ext cx="446100" cy="900"/>
          </a:xfrm>
          <a:prstGeom prst="curvedConnector4">
            <a:avLst>
              <a:gd fmla="val 9745" name="adj1"/>
              <a:gd fmla="val 26558333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5" name="Google Shape;225;p20"/>
          <p:cNvCxnSpPr>
            <a:stCxn id="217" idx="2"/>
            <a:endCxn id="219" idx="0"/>
          </p:cNvCxnSpPr>
          <p:nvPr/>
        </p:nvCxnSpPr>
        <p:spPr>
          <a:xfrm flipH="1">
            <a:off x="7997321" y="1583604"/>
            <a:ext cx="1200" cy="21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20"/>
          <p:cNvCxnSpPr>
            <a:stCxn id="220" idx="2"/>
            <a:endCxn id="215" idx="0"/>
          </p:cNvCxnSpPr>
          <p:nvPr/>
        </p:nvCxnSpPr>
        <p:spPr>
          <a:xfrm>
            <a:off x="7997353" y="2424948"/>
            <a:ext cx="0" cy="13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20"/>
          <p:cNvCxnSpPr>
            <a:stCxn id="216" idx="2"/>
            <a:endCxn id="213" idx="0"/>
          </p:cNvCxnSpPr>
          <p:nvPr/>
        </p:nvCxnSpPr>
        <p:spPr>
          <a:xfrm flipH="1">
            <a:off x="7997187" y="3165977"/>
            <a:ext cx="300" cy="18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" name="Google Shape;228;p20"/>
          <p:cNvSpPr/>
          <p:nvPr/>
        </p:nvSpPr>
        <p:spPr>
          <a:xfrm>
            <a:off x="7323025" y="3973750"/>
            <a:ext cx="1350900" cy="2661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Pooling</a:t>
            </a:r>
            <a:endParaRPr sz="1100"/>
          </a:p>
        </p:txBody>
      </p:sp>
      <p:sp>
        <p:nvSpPr>
          <p:cNvPr id="229" name="Google Shape;229;p20"/>
          <p:cNvSpPr txBox="1"/>
          <p:nvPr/>
        </p:nvSpPr>
        <p:spPr>
          <a:xfrm>
            <a:off x="6752125" y="1071650"/>
            <a:ext cx="39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x3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20"/>
          <p:cNvSpPr txBox="1"/>
          <p:nvPr/>
        </p:nvSpPr>
        <p:spPr>
          <a:xfrm>
            <a:off x="6795238" y="1848050"/>
            <a:ext cx="39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x4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20"/>
          <p:cNvSpPr txBox="1"/>
          <p:nvPr/>
        </p:nvSpPr>
        <p:spPr>
          <a:xfrm>
            <a:off x="6795238" y="2654738"/>
            <a:ext cx="39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x6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20"/>
          <p:cNvSpPr txBox="1"/>
          <p:nvPr/>
        </p:nvSpPr>
        <p:spPr>
          <a:xfrm>
            <a:off x="6778763" y="3488900"/>
            <a:ext cx="39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x3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0"/>
          <p:cNvSpPr/>
          <p:nvPr/>
        </p:nvSpPr>
        <p:spPr>
          <a:xfrm>
            <a:off x="7321648" y="615325"/>
            <a:ext cx="1350900" cy="208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Convolution</a:t>
            </a:r>
            <a:endParaRPr sz="1100"/>
          </a:p>
        </p:txBody>
      </p:sp>
      <p:cxnSp>
        <p:nvCxnSpPr>
          <p:cNvPr id="233" name="Google Shape;233;p20"/>
          <p:cNvCxnSpPr>
            <a:stCxn id="204" idx="2"/>
            <a:endCxn id="209" idx="0"/>
          </p:cNvCxnSpPr>
          <p:nvPr/>
        </p:nvCxnSpPr>
        <p:spPr>
          <a:xfrm>
            <a:off x="7997109" y="480475"/>
            <a:ext cx="0" cy="13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p20"/>
          <p:cNvSpPr txBox="1"/>
          <p:nvPr/>
        </p:nvSpPr>
        <p:spPr>
          <a:xfrm>
            <a:off x="185250" y="4865150"/>
            <a:ext cx="4217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Roboto"/>
                <a:ea typeface="Roboto"/>
                <a:cs typeface="Roboto"/>
                <a:sym typeface="Roboto"/>
              </a:rPr>
              <a:t>*Using Google CoLab Pro</a:t>
            </a:r>
            <a:endParaRPr i="1"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"/>
          <p:cNvSpPr txBox="1"/>
          <p:nvPr>
            <p:ph type="title"/>
          </p:nvPr>
        </p:nvSpPr>
        <p:spPr>
          <a:xfrm>
            <a:off x="257225" y="410000"/>
            <a:ext cx="42651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Best Model?</a:t>
            </a:r>
            <a:endParaRPr/>
          </a:p>
        </p:txBody>
      </p:sp>
      <p:sp>
        <p:nvSpPr>
          <p:cNvPr id="240" name="Google Shape;240;p21"/>
          <p:cNvSpPr txBox="1"/>
          <p:nvPr>
            <p:ph idx="4294967295" type="body"/>
          </p:nvPr>
        </p:nvSpPr>
        <p:spPr>
          <a:xfrm>
            <a:off x="257225" y="1229875"/>
            <a:ext cx="4657500" cy="18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CIFAR-10 is a relatively simple dataset, more layers bring about diminishing returns.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best model evaluated was ResNet-18, a model with only 18 layers, which was faster and provided similar results.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41" name="Google Shape;241;p21"/>
          <p:cNvSpPr/>
          <p:nvPr/>
        </p:nvSpPr>
        <p:spPr>
          <a:xfrm>
            <a:off x="7712153" y="202675"/>
            <a:ext cx="997200" cy="27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242" name="Google Shape;242;p21"/>
          <p:cNvSpPr/>
          <p:nvPr/>
        </p:nvSpPr>
        <p:spPr>
          <a:xfrm>
            <a:off x="7590726" y="958699"/>
            <a:ext cx="1242600" cy="208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Convolution</a:t>
            </a:r>
            <a:endParaRPr sz="1100"/>
          </a:p>
        </p:txBody>
      </p:sp>
      <p:sp>
        <p:nvSpPr>
          <p:cNvPr id="243" name="Google Shape;243;p21"/>
          <p:cNvSpPr/>
          <p:nvPr/>
        </p:nvSpPr>
        <p:spPr>
          <a:xfrm>
            <a:off x="7590726" y="1166865"/>
            <a:ext cx="1242600" cy="208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Convolution</a:t>
            </a:r>
            <a:endParaRPr sz="1100"/>
          </a:p>
        </p:txBody>
      </p:sp>
      <p:sp>
        <p:nvSpPr>
          <p:cNvPr id="244" name="Google Shape;244;p21"/>
          <p:cNvSpPr/>
          <p:nvPr/>
        </p:nvSpPr>
        <p:spPr>
          <a:xfrm>
            <a:off x="7792724" y="4380525"/>
            <a:ext cx="836100" cy="28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cxnSp>
        <p:nvCxnSpPr>
          <p:cNvPr id="245" name="Google Shape;245;p21"/>
          <p:cNvCxnSpPr>
            <a:stCxn id="246" idx="2"/>
            <a:endCxn id="242" idx="0"/>
          </p:cNvCxnSpPr>
          <p:nvPr/>
        </p:nvCxnSpPr>
        <p:spPr>
          <a:xfrm>
            <a:off x="8210784" y="823825"/>
            <a:ext cx="1200" cy="13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p21"/>
          <p:cNvCxnSpPr>
            <a:stCxn id="248" idx="2"/>
            <a:endCxn id="244" idx="0"/>
          </p:cNvCxnSpPr>
          <p:nvPr/>
        </p:nvCxnSpPr>
        <p:spPr>
          <a:xfrm>
            <a:off x="8210888" y="3998421"/>
            <a:ext cx="0" cy="38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9" name="Google Shape;249;p21"/>
          <p:cNvSpPr/>
          <p:nvPr/>
        </p:nvSpPr>
        <p:spPr>
          <a:xfrm>
            <a:off x="7589544" y="3565844"/>
            <a:ext cx="1242600" cy="2154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Convolution</a:t>
            </a:r>
            <a:endParaRPr sz="1100"/>
          </a:p>
        </p:txBody>
      </p:sp>
      <p:sp>
        <p:nvSpPr>
          <p:cNvPr id="250" name="Google Shape;250;p21"/>
          <p:cNvSpPr/>
          <p:nvPr/>
        </p:nvSpPr>
        <p:spPr>
          <a:xfrm>
            <a:off x="7589531" y="3346821"/>
            <a:ext cx="1242600" cy="2154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Convolution</a:t>
            </a:r>
            <a:endParaRPr sz="1100"/>
          </a:p>
        </p:txBody>
      </p:sp>
      <p:sp>
        <p:nvSpPr>
          <p:cNvPr id="248" name="Google Shape;248;p21"/>
          <p:cNvSpPr/>
          <p:nvPr/>
        </p:nvSpPr>
        <p:spPr>
          <a:xfrm>
            <a:off x="7589588" y="3783021"/>
            <a:ext cx="1242600" cy="2154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Convolution</a:t>
            </a:r>
            <a:endParaRPr sz="1100"/>
          </a:p>
        </p:txBody>
      </p:sp>
      <p:sp>
        <p:nvSpPr>
          <p:cNvPr id="251" name="Google Shape;251;p21"/>
          <p:cNvSpPr/>
          <p:nvPr/>
        </p:nvSpPr>
        <p:spPr>
          <a:xfrm>
            <a:off x="7589798" y="2762396"/>
            <a:ext cx="1242600" cy="2010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Convolution</a:t>
            </a:r>
            <a:endParaRPr sz="1100"/>
          </a:p>
        </p:txBody>
      </p:sp>
      <p:sp>
        <p:nvSpPr>
          <p:cNvPr id="252" name="Google Shape;252;p21"/>
          <p:cNvSpPr/>
          <p:nvPr/>
        </p:nvSpPr>
        <p:spPr>
          <a:xfrm>
            <a:off x="7589785" y="2558097"/>
            <a:ext cx="1242600" cy="2010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Convolution</a:t>
            </a:r>
            <a:endParaRPr sz="1100"/>
          </a:p>
        </p:txBody>
      </p:sp>
      <p:sp>
        <p:nvSpPr>
          <p:cNvPr id="253" name="Google Shape;253;p21"/>
          <p:cNvSpPr/>
          <p:nvPr/>
        </p:nvSpPr>
        <p:spPr>
          <a:xfrm>
            <a:off x="7589842" y="2964973"/>
            <a:ext cx="1242600" cy="2010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Convolution</a:t>
            </a:r>
            <a:endParaRPr sz="1100"/>
          </a:p>
        </p:txBody>
      </p:sp>
      <p:sp>
        <p:nvSpPr>
          <p:cNvPr id="254" name="Google Shape;254;p21"/>
          <p:cNvSpPr/>
          <p:nvPr/>
        </p:nvSpPr>
        <p:spPr>
          <a:xfrm>
            <a:off x="7590793" y="1375103"/>
            <a:ext cx="1242600" cy="208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Convolution</a:t>
            </a:r>
            <a:endParaRPr sz="1100"/>
          </a:p>
        </p:txBody>
      </p:sp>
      <p:sp>
        <p:nvSpPr>
          <p:cNvPr id="255" name="Google Shape;255;p21"/>
          <p:cNvSpPr/>
          <p:nvPr/>
        </p:nvSpPr>
        <p:spPr>
          <a:xfrm>
            <a:off x="7589675" y="2008216"/>
            <a:ext cx="1242600" cy="2076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Convolution</a:t>
            </a:r>
            <a:endParaRPr sz="1100"/>
          </a:p>
        </p:txBody>
      </p:sp>
      <p:sp>
        <p:nvSpPr>
          <p:cNvPr id="256" name="Google Shape;256;p21"/>
          <p:cNvSpPr/>
          <p:nvPr/>
        </p:nvSpPr>
        <p:spPr>
          <a:xfrm>
            <a:off x="7589671" y="1797323"/>
            <a:ext cx="1242600" cy="2076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Convolution</a:t>
            </a:r>
            <a:endParaRPr sz="1100"/>
          </a:p>
        </p:txBody>
      </p:sp>
      <p:sp>
        <p:nvSpPr>
          <p:cNvPr id="257" name="Google Shape;257;p21"/>
          <p:cNvSpPr/>
          <p:nvPr/>
        </p:nvSpPr>
        <p:spPr>
          <a:xfrm>
            <a:off x="7589719" y="2217346"/>
            <a:ext cx="1242600" cy="2076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Convolution</a:t>
            </a:r>
            <a:endParaRPr sz="1100"/>
          </a:p>
        </p:txBody>
      </p:sp>
      <p:cxnSp>
        <p:nvCxnSpPr>
          <p:cNvPr id="258" name="Google Shape;258;p21"/>
          <p:cNvCxnSpPr>
            <a:endCxn id="254" idx="1"/>
          </p:cNvCxnSpPr>
          <p:nvPr/>
        </p:nvCxnSpPr>
        <p:spPr>
          <a:xfrm rot="5400000">
            <a:off x="7368193" y="1255853"/>
            <a:ext cx="446100" cy="900"/>
          </a:xfrm>
          <a:prstGeom prst="curvedConnector4">
            <a:avLst>
              <a:gd fmla="val 12659" name="adj1"/>
              <a:gd fmla="val 26558333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59" name="Google Shape;259;p21"/>
          <p:cNvCxnSpPr/>
          <p:nvPr/>
        </p:nvCxnSpPr>
        <p:spPr>
          <a:xfrm rot="5400000">
            <a:off x="7368121" y="2040877"/>
            <a:ext cx="446100" cy="900"/>
          </a:xfrm>
          <a:prstGeom prst="curvedConnector4">
            <a:avLst>
              <a:gd fmla="val 9246" name="adj1"/>
              <a:gd fmla="val 26558333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0" name="Google Shape;260;p21"/>
          <p:cNvCxnSpPr/>
          <p:nvPr/>
        </p:nvCxnSpPr>
        <p:spPr>
          <a:xfrm rot="5400000">
            <a:off x="7368121" y="2885439"/>
            <a:ext cx="446100" cy="900"/>
          </a:xfrm>
          <a:prstGeom prst="curvedConnector4">
            <a:avLst>
              <a:gd fmla="val 9745" name="adj1"/>
              <a:gd fmla="val 26558333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1" name="Google Shape;261;p21"/>
          <p:cNvCxnSpPr/>
          <p:nvPr/>
        </p:nvCxnSpPr>
        <p:spPr>
          <a:xfrm rot="5400000">
            <a:off x="7368121" y="3684025"/>
            <a:ext cx="446100" cy="900"/>
          </a:xfrm>
          <a:prstGeom prst="curvedConnector4">
            <a:avLst>
              <a:gd fmla="val 9745" name="adj1"/>
              <a:gd fmla="val 26558333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2" name="Google Shape;262;p21"/>
          <p:cNvCxnSpPr>
            <a:stCxn id="254" idx="2"/>
            <a:endCxn id="256" idx="0"/>
          </p:cNvCxnSpPr>
          <p:nvPr/>
        </p:nvCxnSpPr>
        <p:spPr>
          <a:xfrm flipH="1">
            <a:off x="8210893" y="1583603"/>
            <a:ext cx="1200" cy="21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21"/>
          <p:cNvCxnSpPr>
            <a:stCxn id="257" idx="2"/>
            <a:endCxn id="252" idx="0"/>
          </p:cNvCxnSpPr>
          <p:nvPr/>
        </p:nvCxnSpPr>
        <p:spPr>
          <a:xfrm>
            <a:off x="8211019" y="2424946"/>
            <a:ext cx="0" cy="13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21"/>
          <p:cNvCxnSpPr>
            <a:stCxn id="253" idx="2"/>
            <a:endCxn id="250" idx="0"/>
          </p:cNvCxnSpPr>
          <p:nvPr/>
        </p:nvCxnSpPr>
        <p:spPr>
          <a:xfrm flipH="1">
            <a:off x="8210842" y="3165973"/>
            <a:ext cx="300" cy="18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" name="Google Shape;265;p21"/>
          <p:cNvSpPr/>
          <p:nvPr/>
        </p:nvSpPr>
        <p:spPr>
          <a:xfrm>
            <a:off x="7590751" y="3973746"/>
            <a:ext cx="1242600" cy="2661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Pooling</a:t>
            </a:r>
            <a:endParaRPr sz="1100"/>
          </a:p>
        </p:txBody>
      </p:sp>
      <p:sp>
        <p:nvSpPr>
          <p:cNvPr id="266" name="Google Shape;266;p21"/>
          <p:cNvSpPr txBox="1"/>
          <p:nvPr/>
        </p:nvSpPr>
        <p:spPr>
          <a:xfrm>
            <a:off x="7065623" y="1071649"/>
            <a:ext cx="36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x3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21"/>
          <p:cNvSpPr txBox="1"/>
          <p:nvPr/>
        </p:nvSpPr>
        <p:spPr>
          <a:xfrm>
            <a:off x="7029079" y="1848048"/>
            <a:ext cx="36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x4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21"/>
          <p:cNvSpPr txBox="1"/>
          <p:nvPr/>
        </p:nvSpPr>
        <p:spPr>
          <a:xfrm>
            <a:off x="7105279" y="2654735"/>
            <a:ext cx="36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x6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21"/>
          <p:cNvSpPr txBox="1"/>
          <p:nvPr/>
        </p:nvSpPr>
        <p:spPr>
          <a:xfrm>
            <a:off x="7090125" y="3488896"/>
            <a:ext cx="36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x3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21"/>
          <p:cNvSpPr/>
          <p:nvPr/>
        </p:nvSpPr>
        <p:spPr>
          <a:xfrm>
            <a:off x="7589484" y="615325"/>
            <a:ext cx="1242600" cy="208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Convolution</a:t>
            </a:r>
            <a:endParaRPr sz="1100"/>
          </a:p>
        </p:txBody>
      </p:sp>
      <p:cxnSp>
        <p:nvCxnSpPr>
          <p:cNvPr id="270" name="Google Shape;270;p21"/>
          <p:cNvCxnSpPr>
            <a:stCxn id="241" idx="2"/>
            <a:endCxn id="246" idx="0"/>
          </p:cNvCxnSpPr>
          <p:nvPr/>
        </p:nvCxnSpPr>
        <p:spPr>
          <a:xfrm>
            <a:off x="8210753" y="480475"/>
            <a:ext cx="0" cy="1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1" name="Google Shape;271;p21"/>
          <p:cNvSpPr/>
          <p:nvPr/>
        </p:nvSpPr>
        <p:spPr>
          <a:xfrm>
            <a:off x="5944388" y="202675"/>
            <a:ext cx="997200" cy="27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272" name="Google Shape;272;p21"/>
          <p:cNvSpPr/>
          <p:nvPr/>
        </p:nvSpPr>
        <p:spPr>
          <a:xfrm>
            <a:off x="5822961" y="958699"/>
            <a:ext cx="1242600" cy="208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Convolution</a:t>
            </a:r>
            <a:endParaRPr sz="1100"/>
          </a:p>
        </p:txBody>
      </p:sp>
      <p:sp>
        <p:nvSpPr>
          <p:cNvPr id="273" name="Google Shape;273;p21"/>
          <p:cNvSpPr/>
          <p:nvPr/>
        </p:nvSpPr>
        <p:spPr>
          <a:xfrm>
            <a:off x="5822961" y="1166865"/>
            <a:ext cx="1242600" cy="208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Convolution</a:t>
            </a:r>
            <a:endParaRPr sz="1100"/>
          </a:p>
        </p:txBody>
      </p:sp>
      <p:sp>
        <p:nvSpPr>
          <p:cNvPr id="274" name="Google Shape;274;p21"/>
          <p:cNvSpPr/>
          <p:nvPr/>
        </p:nvSpPr>
        <p:spPr>
          <a:xfrm>
            <a:off x="6024959" y="4380525"/>
            <a:ext cx="836100" cy="28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cxnSp>
        <p:nvCxnSpPr>
          <p:cNvPr id="275" name="Google Shape;275;p21"/>
          <p:cNvCxnSpPr>
            <a:stCxn id="276" idx="2"/>
            <a:endCxn id="274" idx="0"/>
          </p:cNvCxnSpPr>
          <p:nvPr/>
        </p:nvCxnSpPr>
        <p:spPr>
          <a:xfrm>
            <a:off x="6443123" y="3998421"/>
            <a:ext cx="0" cy="38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7" name="Google Shape;277;p21"/>
          <p:cNvSpPr/>
          <p:nvPr/>
        </p:nvSpPr>
        <p:spPr>
          <a:xfrm>
            <a:off x="5821779" y="3565844"/>
            <a:ext cx="1242600" cy="2154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Convolution</a:t>
            </a:r>
            <a:endParaRPr sz="1100"/>
          </a:p>
        </p:txBody>
      </p:sp>
      <p:sp>
        <p:nvSpPr>
          <p:cNvPr id="278" name="Google Shape;278;p21"/>
          <p:cNvSpPr/>
          <p:nvPr/>
        </p:nvSpPr>
        <p:spPr>
          <a:xfrm>
            <a:off x="5821766" y="3346821"/>
            <a:ext cx="1242600" cy="2154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Convolution</a:t>
            </a:r>
            <a:endParaRPr sz="1100"/>
          </a:p>
        </p:txBody>
      </p:sp>
      <p:sp>
        <p:nvSpPr>
          <p:cNvPr id="276" name="Google Shape;276;p21"/>
          <p:cNvSpPr/>
          <p:nvPr/>
        </p:nvSpPr>
        <p:spPr>
          <a:xfrm>
            <a:off x="5821823" y="3783021"/>
            <a:ext cx="1242600" cy="2154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Convolution</a:t>
            </a:r>
            <a:endParaRPr sz="1100"/>
          </a:p>
        </p:txBody>
      </p:sp>
      <p:sp>
        <p:nvSpPr>
          <p:cNvPr id="279" name="Google Shape;279;p21"/>
          <p:cNvSpPr/>
          <p:nvPr/>
        </p:nvSpPr>
        <p:spPr>
          <a:xfrm>
            <a:off x="5822033" y="2762396"/>
            <a:ext cx="1242600" cy="2010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Convolution</a:t>
            </a:r>
            <a:endParaRPr sz="1100"/>
          </a:p>
        </p:txBody>
      </p:sp>
      <p:sp>
        <p:nvSpPr>
          <p:cNvPr id="280" name="Google Shape;280;p21"/>
          <p:cNvSpPr/>
          <p:nvPr/>
        </p:nvSpPr>
        <p:spPr>
          <a:xfrm>
            <a:off x="5822020" y="2558097"/>
            <a:ext cx="1242600" cy="2010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Convolution</a:t>
            </a:r>
            <a:endParaRPr sz="1100"/>
          </a:p>
        </p:txBody>
      </p:sp>
      <p:sp>
        <p:nvSpPr>
          <p:cNvPr id="281" name="Google Shape;281;p21"/>
          <p:cNvSpPr/>
          <p:nvPr/>
        </p:nvSpPr>
        <p:spPr>
          <a:xfrm>
            <a:off x="5822077" y="2964973"/>
            <a:ext cx="1242600" cy="2010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Convolution</a:t>
            </a:r>
            <a:endParaRPr sz="1100"/>
          </a:p>
        </p:txBody>
      </p:sp>
      <p:sp>
        <p:nvSpPr>
          <p:cNvPr id="282" name="Google Shape;282;p21"/>
          <p:cNvSpPr/>
          <p:nvPr/>
        </p:nvSpPr>
        <p:spPr>
          <a:xfrm>
            <a:off x="5823028" y="1375103"/>
            <a:ext cx="1242600" cy="208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Convolution</a:t>
            </a:r>
            <a:endParaRPr sz="1100"/>
          </a:p>
        </p:txBody>
      </p:sp>
      <p:sp>
        <p:nvSpPr>
          <p:cNvPr id="283" name="Google Shape;283;p21"/>
          <p:cNvSpPr/>
          <p:nvPr/>
        </p:nvSpPr>
        <p:spPr>
          <a:xfrm>
            <a:off x="5821910" y="2008216"/>
            <a:ext cx="1242600" cy="2076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Convolution</a:t>
            </a:r>
            <a:endParaRPr sz="1100"/>
          </a:p>
        </p:txBody>
      </p:sp>
      <p:sp>
        <p:nvSpPr>
          <p:cNvPr id="284" name="Google Shape;284;p21"/>
          <p:cNvSpPr/>
          <p:nvPr/>
        </p:nvSpPr>
        <p:spPr>
          <a:xfrm>
            <a:off x="5821907" y="1797323"/>
            <a:ext cx="1242600" cy="2076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Convolution</a:t>
            </a:r>
            <a:endParaRPr sz="1100"/>
          </a:p>
        </p:txBody>
      </p:sp>
      <p:sp>
        <p:nvSpPr>
          <p:cNvPr id="285" name="Google Shape;285;p21"/>
          <p:cNvSpPr/>
          <p:nvPr/>
        </p:nvSpPr>
        <p:spPr>
          <a:xfrm>
            <a:off x="5821954" y="2217346"/>
            <a:ext cx="1242600" cy="2076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Convolution</a:t>
            </a:r>
            <a:endParaRPr sz="1100"/>
          </a:p>
        </p:txBody>
      </p:sp>
      <p:cxnSp>
        <p:nvCxnSpPr>
          <p:cNvPr id="286" name="Google Shape;286;p21"/>
          <p:cNvCxnSpPr>
            <a:endCxn id="282" idx="1"/>
          </p:cNvCxnSpPr>
          <p:nvPr/>
        </p:nvCxnSpPr>
        <p:spPr>
          <a:xfrm rot="5400000">
            <a:off x="5600428" y="1255853"/>
            <a:ext cx="446100" cy="900"/>
          </a:xfrm>
          <a:prstGeom prst="curvedConnector4">
            <a:avLst>
              <a:gd fmla="val 10216" name="adj1"/>
              <a:gd fmla="val 26558333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87" name="Google Shape;287;p21"/>
          <p:cNvCxnSpPr/>
          <p:nvPr/>
        </p:nvCxnSpPr>
        <p:spPr>
          <a:xfrm rot="5400000">
            <a:off x="5600420" y="2070404"/>
            <a:ext cx="446100" cy="900"/>
          </a:xfrm>
          <a:prstGeom prst="curvedConnector4">
            <a:avLst>
              <a:gd fmla="val 9246" name="adj1"/>
              <a:gd fmla="val 26558333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88" name="Google Shape;288;p21"/>
          <p:cNvCxnSpPr/>
          <p:nvPr/>
        </p:nvCxnSpPr>
        <p:spPr>
          <a:xfrm rot="5400000">
            <a:off x="5634070" y="2877204"/>
            <a:ext cx="446100" cy="900"/>
          </a:xfrm>
          <a:prstGeom prst="curvedConnector4">
            <a:avLst>
              <a:gd fmla="val 11339" name="adj1"/>
              <a:gd fmla="val 26558333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89" name="Google Shape;289;p21"/>
          <p:cNvCxnSpPr/>
          <p:nvPr/>
        </p:nvCxnSpPr>
        <p:spPr>
          <a:xfrm rot="5400000">
            <a:off x="5608645" y="3684029"/>
            <a:ext cx="446100" cy="900"/>
          </a:xfrm>
          <a:prstGeom prst="curvedConnector4">
            <a:avLst>
              <a:gd fmla="val 9745" name="adj1"/>
              <a:gd fmla="val 26558333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90" name="Google Shape;290;p21"/>
          <p:cNvCxnSpPr>
            <a:stCxn id="282" idx="2"/>
            <a:endCxn id="284" idx="0"/>
          </p:cNvCxnSpPr>
          <p:nvPr/>
        </p:nvCxnSpPr>
        <p:spPr>
          <a:xfrm flipH="1">
            <a:off x="6443128" y="1583603"/>
            <a:ext cx="1200" cy="21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1" name="Google Shape;291;p21"/>
          <p:cNvCxnSpPr>
            <a:stCxn id="285" idx="2"/>
            <a:endCxn id="280" idx="0"/>
          </p:cNvCxnSpPr>
          <p:nvPr/>
        </p:nvCxnSpPr>
        <p:spPr>
          <a:xfrm>
            <a:off x="6443254" y="2424946"/>
            <a:ext cx="0" cy="13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" name="Google Shape;292;p21"/>
          <p:cNvCxnSpPr>
            <a:stCxn id="281" idx="2"/>
            <a:endCxn id="278" idx="0"/>
          </p:cNvCxnSpPr>
          <p:nvPr/>
        </p:nvCxnSpPr>
        <p:spPr>
          <a:xfrm flipH="1">
            <a:off x="6443077" y="3165973"/>
            <a:ext cx="300" cy="18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3" name="Google Shape;293;p21"/>
          <p:cNvSpPr/>
          <p:nvPr/>
        </p:nvSpPr>
        <p:spPr>
          <a:xfrm>
            <a:off x="5822986" y="3973746"/>
            <a:ext cx="1242600" cy="2661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Pooling</a:t>
            </a:r>
            <a:endParaRPr sz="1100"/>
          </a:p>
        </p:txBody>
      </p:sp>
      <p:sp>
        <p:nvSpPr>
          <p:cNvPr id="294" name="Google Shape;294;p21"/>
          <p:cNvSpPr txBox="1"/>
          <p:nvPr/>
        </p:nvSpPr>
        <p:spPr>
          <a:xfrm>
            <a:off x="5287125" y="1078400"/>
            <a:ext cx="39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x2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21"/>
          <p:cNvSpPr txBox="1"/>
          <p:nvPr/>
        </p:nvSpPr>
        <p:spPr>
          <a:xfrm>
            <a:off x="5313075" y="1870613"/>
            <a:ext cx="39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x2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21"/>
          <p:cNvSpPr txBox="1"/>
          <p:nvPr/>
        </p:nvSpPr>
        <p:spPr>
          <a:xfrm>
            <a:off x="5287113" y="2666013"/>
            <a:ext cx="39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x2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" name="Google Shape;297;p21"/>
          <p:cNvSpPr txBox="1"/>
          <p:nvPr/>
        </p:nvSpPr>
        <p:spPr>
          <a:xfrm>
            <a:off x="5265238" y="3507425"/>
            <a:ext cx="39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x2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21"/>
          <p:cNvSpPr/>
          <p:nvPr/>
        </p:nvSpPr>
        <p:spPr>
          <a:xfrm>
            <a:off x="5821719" y="615325"/>
            <a:ext cx="1242600" cy="208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Convolution</a:t>
            </a:r>
            <a:endParaRPr sz="1100"/>
          </a:p>
        </p:txBody>
      </p:sp>
      <p:cxnSp>
        <p:nvCxnSpPr>
          <p:cNvPr id="299" name="Google Shape;299;p21"/>
          <p:cNvCxnSpPr>
            <a:stCxn id="271" idx="2"/>
            <a:endCxn id="298" idx="0"/>
          </p:cNvCxnSpPr>
          <p:nvPr/>
        </p:nvCxnSpPr>
        <p:spPr>
          <a:xfrm>
            <a:off x="6442988" y="480475"/>
            <a:ext cx="0" cy="1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00" name="Google Shape;300;p21"/>
          <p:cNvGraphicFramePr/>
          <p:nvPr/>
        </p:nvGraphicFramePr>
        <p:xfrm>
          <a:off x="257225" y="318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{25A6D442-FC83-43B7-8E44-0F697C16F1B9}</a:tableStyleId>
              </a:tblPr>
              <a:tblGrid>
                <a:gridCol w="939025"/>
                <a:gridCol w="2107825"/>
                <a:gridCol w="2009000"/>
              </a:tblGrid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ResNet-50 with ReLU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ResNet-18 with ReLU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Test Accuracy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82.98%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83.10%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6DC86"/>
                    </a:solidFill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Time Elapsed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36 min 43.61s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22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min 23.95s*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6DC86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301;p21"/>
          <p:cNvSpPr txBox="1"/>
          <p:nvPr/>
        </p:nvSpPr>
        <p:spPr>
          <a:xfrm>
            <a:off x="185250" y="4865150"/>
            <a:ext cx="895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Roboto"/>
                <a:ea typeface="Roboto"/>
                <a:cs typeface="Roboto"/>
                <a:sym typeface="Roboto"/>
              </a:rPr>
              <a:t>*As CoLab Pro was not available, the time taken was divided by the speed of the A100 GPU compared to the T4 GPU. </a:t>
            </a:r>
            <a:r>
              <a:rPr baseline="30000" i="1" lang="en" sz="1000">
                <a:latin typeface="Roboto"/>
                <a:ea typeface="Roboto"/>
                <a:cs typeface="Roboto"/>
                <a:sym typeface="Roboto"/>
              </a:rPr>
              <a:t>[8][9]</a:t>
            </a:r>
            <a:endParaRPr baseline="30000" i="1"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