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93C1DC-C006-4875-AEB0-FFF9BFE3417D}">
  <a:tblStyle styleId="{AC93C1DC-C006-4875-AEB0-FFF9BFE34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school-directory-and-inform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ais.edu.sg/curriculum/early-years-learning/enrichment-activities-all-under-one-roof/" TargetMode="External"/><Relationship Id="rId4" Type="http://schemas.openxmlformats.org/officeDocument/2006/relationships/hyperlink" Target="https://www.moe.gov.sg/microsites/psle-fsbb/assets/infographics/transition-to-secondary-school/indicative-psle-score-ranges-for-individual-secondary-schools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3564b0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3564b0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School Directory and Information: </a:t>
            </a:r>
            <a:r>
              <a:rPr lang="en" sz="1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https://data.gov.sg/dataset/school-directory-and-information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Indicative PSLE Score Range of 2020: </a:t>
            </a:r>
            <a:r>
              <a:rPr lang="en" sz="1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https://www.moe.gov.sg/microsites/psle-fsbb/assets/infographics/transition-to-secondary-school/indicative-psle-score-ranges-for-individual-secondary-schools.pdf</a:t>
            </a:r>
            <a:r>
              <a:rPr lang="e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https://www.sais.edu.sg/curriculum/early-years-learning/enrichment-activities-all-under-one-roof/</a:t>
            </a: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76fd4cd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76fd4cd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76fd4c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76fd4c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3564b0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3564b0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3564b0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3564b0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.gov.sg/microsites/psle-fsbb/psle/main.html" TargetMode="External"/><Relationship Id="rId7" Type="http://schemas.openxmlformats.org/officeDocument/2006/relationships/hyperlink" Target="https://www.moe.gov.sg/education-in-sg/our-schools/types-of-schoo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oe.gov.sg/microsites/psle-fsbb/assets/infographics/transition-to-secondary-school/indicative-psle-score-ranges-for-individual-secondary-schools.pdf" TargetMode="External"/><Relationship Id="rId5" Type="http://schemas.openxmlformats.org/officeDocument/2006/relationships/hyperlink" Target="https://data.gov.sg/dataset/school-directory-and-information" TargetMode="External"/><Relationship Id="rId4" Type="http://schemas.openxmlformats.org/officeDocument/2006/relationships/hyperlink" Target="https://www.channelnewsasia.com/singapore/moe-psle-new-scoring-system-secondary-1-cut-off-point-52891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5"/>
            <a:ext cx="5798700" cy="838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highlight>
                  <a:schemeClr val="dk2"/>
                </a:highlight>
              </a:rPr>
              <a:t>Predicting PSLE Scores</a:t>
            </a:r>
            <a:endParaRPr sz="42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598100" y="2715925"/>
            <a:ext cx="1766700" cy="838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2"/>
                </a:highlight>
              </a:rPr>
              <a:t>Koh Pi Rong</a:t>
            </a:r>
            <a:endParaRPr sz="21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2"/>
                </a:highlight>
              </a:rPr>
              <a:t>C2202088</a:t>
            </a:r>
            <a:endParaRPr sz="21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4294967295"/>
          </p:nvPr>
        </p:nvSpPr>
        <p:spPr>
          <a:xfrm>
            <a:off x="385350" y="1017800"/>
            <a:ext cx="8373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Slide 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Ministry Of Education Singapore. New PSLE Scoring System. Retrieved June 13, 2022,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https://www.moe.gov.sg/microsites/psle-fsbb/psle/main.html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Ang, H. M. (2020, November 6). New PSLE Scoring System. Channel NewsAsia. Retrieved June 13, 2022,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https://www.channelnewsasia.com/singapore/moe-psle-new-scoring-system-secondary-1-cut-off-point-528911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Slide 3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Data.gov.sg. (2021, March 26). School Directory and Information. Retrieved June 13, 2022, from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https://data.gov.sg/dataset/school-directory-and-information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Ministry Of Education Singapore (2021, April 27). List of Indicative PSLE Score Ranges for Individual Secondary Schools. Retrieved June 13, 2022,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https://www.moe.gov.sg/microsites/psle-fsbb/assets/infographics/transition-to-secondary-school/indicative-psle-score-ranges-for-individual-secondary-schools.pdf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Slide 8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Ministry Of Education Singapore (2022, February 23). Types Of Schools. Retrieved June 13, 2022, from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https://www.moe.gov.sg/education-in-sg/our-schools/types-of-schools</a:t>
            </a:r>
            <a:r>
              <a:rPr lang="en" sz="1200"/>
              <a:t> 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311700" y="1089725"/>
            <a:ext cx="5256900" cy="3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the Ministry of Education shifts to a less competitive education system, a system using Achievement Levels (ALs) has been introduced.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Each AL represents a range of scores, and a student’s PSLE score is the ALs for their 4 subjects combined. Each school accepts students below a certain AL.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can use machine learning regression to predict AL scores for schools, using the school’s characteristics.</a:t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t="24264" r="66044" b="17785"/>
          <a:stretch/>
        </p:blipFill>
        <p:spPr>
          <a:xfrm>
            <a:off x="5939001" y="470238"/>
            <a:ext cx="2680699" cy="4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311700" y="1111625"/>
            <a:ext cx="52131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 datasets were obtained from data.gov.sg and the Ministry Of Education website -</a:t>
            </a:r>
            <a:endParaRPr sz="1600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School Directory and Information</a:t>
            </a:r>
            <a:endParaRPr sz="16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Contains information about schools, such as subjects offered, CCAs, bus connections, general location</a:t>
            </a:r>
            <a:endParaRPr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Indicative PSLE Score Range of 2020</a:t>
            </a:r>
            <a:endParaRPr sz="1600" b="1" dirty="0"/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Contains information about the likely PSLE score ranges for current schools</a:t>
            </a:r>
            <a:endParaRPr sz="1600"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400" y="1017789"/>
            <a:ext cx="2881901" cy="157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00" y="2593125"/>
            <a:ext cx="1151325" cy="11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331" y="2593125"/>
            <a:ext cx="1954571" cy="11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 descr="Background pointer shape in timeline graphic"/>
          <p:cNvSpPr/>
          <p:nvPr/>
        </p:nvSpPr>
        <p:spPr>
          <a:xfrm>
            <a:off x="332475" y="2601800"/>
            <a:ext cx="17037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427450" y="2739350"/>
            <a:ext cx="13812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Removing Unused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1125670" y="2013015"/>
            <a:ext cx="198900" cy="593656"/>
            <a:chOff x="777447" y="1610215"/>
            <a:chExt cx="198900" cy="593656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223700" y="1184813"/>
            <a:ext cx="23397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Secondary schools entries were identified and other entries were filtered out.</a:t>
            </a:r>
            <a:endParaRPr sz="1400"/>
          </a:p>
        </p:txBody>
      </p:sp>
      <p:sp>
        <p:nvSpPr>
          <p:cNvPr id="114" name="Google Shape;114;p16" descr="Background pointer shape in timeline graphic"/>
          <p:cNvSpPr/>
          <p:nvPr/>
        </p:nvSpPr>
        <p:spPr>
          <a:xfrm>
            <a:off x="1654175" y="2601800"/>
            <a:ext cx="22428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1941400" y="2739350"/>
            <a:ext cx="1785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Dropping Unused Features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2676182" y="3341758"/>
            <a:ext cx="198900" cy="593656"/>
            <a:chOff x="2223534" y="2938958"/>
            <a:chExt cx="198900" cy="593656"/>
          </a:xfrm>
        </p:grpSpPr>
        <p:cxnSp>
          <p:nvCxnSpPr>
            <p:cNvPr id="117" name="Google Shape;117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1358875" y="3848250"/>
            <a:ext cx="28335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Features such as address, names of principals were removed.</a:t>
            </a:r>
            <a:endParaRPr sz="1400"/>
          </a:p>
        </p:txBody>
      </p:sp>
      <p:sp>
        <p:nvSpPr>
          <p:cNvPr id="120" name="Google Shape;120;p16" descr="Background pointer shape in timeline graphic"/>
          <p:cNvSpPr/>
          <p:nvPr/>
        </p:nvSpPr>
        <p:spPr>
          <a:xfrm>
            <a:off x="3514975" y="2601800"/>
            <a:ext cx="22428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4294967295"/>
          </p:nvPr>
        </p:nvSpPr>
        <p:spPr>
          <a:xfrm>
            <a:off x="3726688" y="2739350"/>
            <a:ext cx="1806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Quantifying Descriptive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311095" y="20130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 txBox="1">
            <a:spLocks noGrp="1"/>
          </p:cNvSpPr>
          <p:nvPr>
            <p:ph type="body" idx="4294967295"/>
          </p:nvPr>
        </p:nvSpPr>
        <p:spPr>
          <a:xfrm>
            <a:off x="2943075" y="1161500"/>
            <a:ext cx="30213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Descriptive data such as names of CCAs and subjects offered were converted into numerical terms.</a:t>
            </a:r>
            <a:endParaRPr sz="1400"/>
          </a:p>
        </p:txBody>
      </p:sp>
      <p:sp>
        <p:nvSpPr>
          <p:cNvPr id="126" name="Google Shape;126;p16" descr="Background pointer shape in timeline graphic"/>
          <p:cNvSpPr/>
          <p:nvPr/>
        </p:nvSpPr>
        <p:spPr>
          <a:xfrm>
            <a:off x="5362625" y="2601800"/>
            <a:ext cx="18069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4294967295"/>
          </p:nvPr>
        </p:nvSpPr>
        <p:spPr>
          <a:xfrm>
            <a:off x="5636849" y="27393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One-Hot Encoding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5964620" y="3341758"/>
            <a:ext cx="198900" cy="593656"/>
            <a:chOff x="5958946" y="2938958"/>
            <a:chExt cx="198900" cy="593656"/>
          </a:xfrm>
        </p:grpSpPr>
        <p:cxnSp>
          <p:nvCxnSpPr>
            <p:cNvPr id="129" name="Google Shape;129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" name="Google Shape;130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 txBox="1">
            <a:spLocks noGrp="1"/>
          </p:cNvSpPr>
          <p:nvPr>
            <p:ph type="body" idx="4294967295"/>
          </p:nvPr>
        </p:nvSpPr>
        <p:spPr>
          <a:xfrm>
            <a:off x="4820525" y="3848250"/>
            <a:ext cx="2891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Features such as general location (NSEW) was one-hot encoded.*</a:t>
            </a:r>
            <a:endParaRPr sz="1400"/>
          </a:p>
        </p:txBody>
      </p:sp>
      <p:sp>
        <p:nvSpPr>
          <p:cNvPr id="132" name="Google Shape;132;p16" descr="Background pointer shape in timeline graphic"/>
          <p:cNvSpPr/>
          <p:nvPr/>
        </p:nvSpPr>
        <p:spPr>
          <a:xfrm>
            <a:off x="6773363" y="26018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7103062" y="27393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Combining Datasets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661357" y="2013015"/>
            <a:ext cx="198900" cy="593656"/>
            <a:chOff x="3918084" y="1610215"/>
            <a:chExt cx="198900" cy="593656"/>
          </a:xfrm>
        </p:grpSpPr>
        <p:cxnSp>
          <p:nvCxnSpPr>
            <p:cNvPr id="135" name="Google Shape;135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6"/>
          <p:cNvSpPr txBox="1">
            <a:spLocks noGrp="1"/>
          </p:cNvSpPr>
          <p:nvPr>
            <p:ph type="body" idx="4294967295"/>
          </p:nvPr>
        </p:nvSpPr>
        <p:spPr>
          <a:xfrm>
            <a:off x="6344050" y="1154200"/>
            <a:ext cx="28335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spreadsheet with indicative PSLE scores (y-values) was combined into the main dataset. </a:t>
            </a:r>
            <a:endParaRPr sz="1400"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23700" y="4754550"/>
            <a:ext cx="772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*Note that one-hot encoding was done in the main workbook prior to model building.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machine learning algorithms were used to find the best model. They include -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Ensemble Learning                      </a:t>
            </a:r>
            <a:r>
              <a:rPr lang="en" sz="1800" i="1" dirty="0"/>
              <a:t>(with and without Grid Search)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Decision Tree Regression</a:t>
            </a:r>
          </a:p>
          <a:p>
            <a:pPr>
              <a:buFont typeface="Roboto"/>
              <a:buAutoNum type="arabicPeriod"/>
            </a:pPr>
            <a:r>
              <a:rPr lang="en-SG" dirty="0"/>
              <a:t>K-Nearest Neighbours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4294967295"/>
          </p:nvPr>
        </p:nvSpPr>
        <p:spPr>
          <a:xfrm>
            <a:off x="257225" y="1229875"/>
            <a:ext cx="4526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GridSearch was used to obtain the best hyperparameters for ensemble learning. The best parameters are highlighted on the table.</a:t>
            </a:r>
            <a:endParaRPr/>
          </a:p>
        </p:txBody>
      </p:sp>
      <p:graphicFrame>
        <p:nvGraphicFramePr>
          <p:cNvPr id="152" name="Google Shape;152;p18"/>
          <p:cNvGraphicFramePr/>
          <p:nvPr/>
        </p:nvGraphicFramePr>
        <p:xfrm>
          <a:off x="4783925" y="1368625"/>
          <a:ext cx="4117000" cy="1995555"/>
        </p:xfrm>
        <a:graphic>
          <a:graphicData uri="http://schemas.openxmlformats.org/drawingml/2006/table">
            <a:tbl>
              <a:tblPr>
                <a:noFill/>
                <a:tableStyleId>{AC93C1DC-C006-4875-AEB0-FFF9BFE3417D}</a:tableStyleId>
              </a:tblPr>
              <a:tblGrid>
                <a:gridCol w="21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Estimators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Maximum Tree Depth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Leaf Samples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Rate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Loss Function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huber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l="19902" t="39193" r="48278" b="36230"/>
          <a:stretch/>
        </p:blipFill>
        <p:spPr>
          <a:xfrm>
            <a:off x="350926" y="2683650"/>
            <a:ext cx="4339277" cy="18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694" y="2090013"/>
            <a:ext cx="671525" cy="6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4294967295"/>
          </p:nvPr>
        </p:nvSpPr>
        <p:spPr>
          <a:xfrm>
            <a:off x="257225" y="1229875"/>
            <a:ext cx="83406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the models being used, the ensemble learning model using hyperparameters tuned with GridSearch outperformed the rest by a large margin.</a:t>
            </a:r>
            <a:endParaRPr/>
          </a:p>
        </p:txBody>
      </p:sp>
      <p:graphicFrame>
        <p:nvGraphicFramePr>
          <p:cNvPr id="161" name="Google Shape;161;p19"/>
          <p:cNvGraphicFramePr/>
          <p:nvPr/>
        </p:nvGraphicFramePr>
        <p:xfrm>
          <a:off x="257225" y="2680175"/>
          <a:ext cx="8340600" cy="2042070"/>
        </p:xfrm>
        <a:graphic>
          <a:graphicData uri="http://schemas.openxmlformats.org/drawingml/2006/table">
            <a:tbl>
              <a:tblPr>
                <a:noFill/>
                <a:tableStyleId>{AC93C1DC-C006-4875-AEB0-FFF9BFE3417D}</a:tableStyleId>
              </a:tblPr>
              <a:tblGrid>
                <a:gridCol w="12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 Used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Ensemble Learning (Default)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Ensemble Learning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(with GridSearch)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 Regression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K-Nearest Neighbours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 Set Error*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2.45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 Error*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2.48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1.83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l="22505" t="85924" r="65798" b="9110"/>
          <a:stretch/>
        </p:blipFill>
        <p:spPr>
          <a:xfrm>
            <a:off x="2671975" y="2226725"/>
            <a:ext cx="1225667" cy="39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l="22505" t="85924" r="65798" b="9110"/>
          <a:stretch/>
        </p:blipFill>
        <p:spPr>
          <a:xfrm>
            <a:off x="4262825" y="2226725"/>
            <a:ext cx="1225667" cy="39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799" y="2175275"/>
            <a:ext cx="270907" cy="2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6">
            <a:alphaModFix/>
          </a:blip>
          <a:srcRect l="26256" t="57791" r="36249"/>
          <a:stretch/>
        </p:blipFill>
        <p:spPr>
          <a:xfrm>
            <a:off x="5928075" y="2065475"/>
            <a:ext cx="98927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7">
            <a:alphaModFix/>
          </a:blip>
          <a:srcRect t="6794" b="8696"/>
          <a:stretch/>
        </p:blipFill>
        <p:spPr>
          <a:xfrm>
            <a:off x="7444100" y="2016975"/>
            <a:ext cx="836775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23700" y="4754550"/>
            <a:ext cx="772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*Mean absolute error was used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4294967295"/>
          </p:nvPr>
        </p:nvSpPr>
        <p:spPr>
          <a:xfrm>
            <a:off x="257225" y="1229875"/>
            <a:ext cx="4657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each feature was ranked by importance, it was discovered that -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of students mattered little to PSLE scores.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 autonomy (in designing curriculums), number of sports and arts CCAs, and MOE speciality programs significantly affect scores. This may be because they are a proxy indicator of school funding.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l="19781" t="32627" r="61251" b="56960"/>
          <a:stretch/>
        </p:blipFill>
        <p:spPr>
          <a:xfrm>
            <a:off x="5093763" y="1135487"/>
            <a:ext cx="3705302" cy="1144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l="19781" t="76303" r="64185" b="15339"/>
          <a:stretch/>
        </p:blipFill>
        <p:spPr>
          <a:xfrm>
            <a:off x="5106775" y="2833275"/>
            <a:ext cx="3679301" cy="10788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20"/>
          <p:cNvSpPr txBox="1"/>
          <p:nvPr/>
        </p:nvSpPr>
        <p:spPr>
          <a:xfrm>
            <a:off x="5968575" y="2279700"/>
            <a:ext cx="19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Least Important Features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991375" y="3836400"/>
            <a:ext cx="191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Most Important Features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154400" y="1645475"/>
            <a:ext cx="3399900" cy="182100"/>
          </a:xfrm>
          <a:prstGeom prst="rect">
            <a:avLst/>
          </a:prstGeom>
          <a:solidFill>
            <a:srgbClr val="F6DC86">
              <a:alpha val="374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154400" y="2097600"/>
            <a:ext cx="3399900" cy="182100"/>
          </a:xfrm>
          <a:prstGeom prst="rect">
            <a:avLst/>
          </a:prstGeom>
          <a:solidFill>
            <a:srgbClr val="F6DC86">
              <a:alpha val="374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features contribute to a good or desirable school. We can generate a machine learning regression model using features that indicate a school’s performance.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enhance our model, we must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and clean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between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Tune model hyperparameters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Predicting PSLE Scores</vt:lpstr>
      <vt:lpstr>Problem Statement</vt:lpstr>
      <vt:lpstr>Data Exploration</vt:lpstr>
      <vt:lpstr>Data Processing</vt:lpstr>
      <vt:lpstr>Methods</vt:lpstr>
      <vt:lpstr>Hyperparameter Tuning</vt:lpstr>
      <vt:lpstr>Comparison Of Models</vt:lpstr>
      <vt:lpstr>Insights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PSLE Scores</dc:title>
  <dc:creator>PiRong Koh</dc:creator>
  <cp:lastModifiedBy>PiRong Koh</cp:lastModifiedBy>
  <cp:revision>1</cp:revision>
  <dcterms:modified xsi:type="dcterms:W3CDTF">2022-06-14T14:21:53Z</dcterms:modified>
</cp:coreProperties>
</file>