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66" r:id="rId2"/>
    <p:sldId id="257" r:id="rId3"/>
    <p:sldId id="264" r:id="rId4"/>
    <p:sldId id="269" r:id="rId5"/>
    <p:sldId id="270" r:id="rId6"/>
    <p:sldId id="271" r:id="rId7"/>
    <p:sldId id="272" r:id="rId8"/>
    <p:sldId id="273" r:id="rId9"/>
    <p:sldId id="274" r:id="rId10"/>
    <p:sldId id="276" r:id="rId11"/>
    <p:sldId id="277" r:id="rId12"/>
    <p:sldId id="278" r:id="rId13"/>
    <p:sldId id="275" r:id="rId14"/>
    <p:sldId id="27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68706" autoAdjust="0"/>
  </p:normalViewPr>
  <p:slideViewPr>
    <p:cSldViewPr snapToGrid="0">
      <p:cViewPr>
        <p:scale>
          <a:sx n="75" d="100"/>
          <a:sy n="75" d="100"/>
        </p:scale>
        <p:origin x="1830" y="5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EF019-F919-41D9-838B-38E3CBA52F7B}" type="datetimeFigureOut">
              <a:rPr kumimoji="1" lang="ja-JP" altLang="en-US" smtClean="0"/>
              <a:t>2020/12/25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444E83-8C16-44C0-955E-AAEFF2B457B0}" type="slidenum">
              <a:rPr kumimoji="1" lang="ja-JP" altLang="en-US" smtClean="0"/>
              <a:t>‹#›</a:t>
            </a:fld>
            <a:endParaRPr kumimoji="1" lang="ja-JP" altLang="en-US"/>
          </a:p>
        </p:txBody>
      </p:sp>
    </p:spTree>
    <p:extLst>
      <p:ext uri="{BB962C8B-B14F-4D97-AF65-F5344CB8AC3E}">
        <p14:creationId xmlns:p14="http://schemas.microsoft.com/office/powerpoint/2010/main" val="88361635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検索特化</a:t>
            </a:r>
            <a:r>
              <a:rPr lang="en-US" altLang="ja-JP" dirty="0"/>
              <a:t>CMS</a:t>
            </a:r>
            <a:r>
              <a:rPr lang="ja-JP" altLang="en-US" dirty="0"/>
              <a:t>みたいなもの</a:t>
            </a:r>
            <a:endParaRPr lang="en-US" altLang="ja-JP" dirty="0"/>
          </a:p>
          <a:p>
            <a:endParaRPr lang="en-US" altLang="ja-JP" dirty="0"/>
          </a:p>
          <a:p>
            <a:r>
              <a:rPr lang="en-US" altLang="ja-JP" dirty="0" err="1"/>
              <a:t>Todo</a:t>
            </a:r>
            <a:r>
              <a:rPr lang="ja-JP" altLang="en-US" dirty="0"/>
              <a:t> ネーミングを仮でも付ける必要</a:t>
            </a:r>
            <a:endParaRPr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83444E83-8C16-44C0-955E-AAEFF2B457B0}" type="slidenum">
              <a:rPr kumimoji="1" lang="ja-JP" altLang="en-US" smtClean="0"/>
              <a:t>1</a:t>
            </a:fld>
            <a:endParaRPr kumimoji="1" lang="ja-JP" altLang="en-US"/>
          </a:p>
        </p:txBody>
      </p:sp>
    </p:spTree>
    <p:extLst>
      <p:ext uri="{BB962C8B-B14F-4D97-AF65-F5344CB8AC3E}">
        <p14:creationId xmlns:p14="http://schemas.microsoft.com/office/powerpoint/2010/main" val="1501693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sz="1200" dirty="0">
                <a:solidFill>
                  <a:schemeClr val="tx1"/>
                </a:solidFill>
                <a:latin typeface="メイリオ" panose="020B0604030504040204" pitchFamily="50" charset="-128"/>
                <a:ea typeface="メイリオ" panose="020B0604030504040204" pitchFamily="50" charset="-128"/>
              </a:rPr>
              <a:t>「自分用検索サイトの作成</a:t>
            </a:r>
            <a:r>
              <a:rPr lang="en-US" altLang="ja-JP" sz="1200" dirty="0">
                <a:solidFill>
                  <a:schemeClr val="tx1"/>
                </a:solidFill>
                <a:latin typeface="メイリオ" panose="020B0604030504040204" pitchFamily="50" charset="-128"/>
                <a:ea typeface="メイリオ" panose="020B0604030504040204" pitchFamily="50" charset="-128"/>
              </a:rPr>
              <a:t>(</a:t>
            </a:r>
            <a:r>
              <a:rPr lang="ja-JP" altLang="en-US" sz="1200" dirty="0">
                <a:solidFill>
                  <a:schemeClr val="tx1"/>
                </a:solidFill>
                <a:latin typeface="メイリオ" panose="020B0604030504040204" pitchFamily="50" charset="-128"/>
                <a:ea typeface="メイリオ" panose="020B0604030504040204" pitchFamily="50" charset="-128"/>
              </a:rPr>
              <a:t>公開</a:t>
            </a:r>
            <a:r>
              <a:rPr lang="en-US" altLang="ja-JP" sz="1200" dirty="0">
                <a:solidFill>
                  <a:schemeClr val="tx1"/>
                </a:solidFill>
                <a:latin typeface="メイリオ" panose="020B0604030504040204" pitchFamily="50" charset="-128"/>
                <a:ea typeface="メイリオ" panose="020B0604030504040204" pitchFamily="50" charset="-128"/>
              </a:rPr>
              <a:t>)</a:t>
            </a:r>
            <a:r>
              <a:rPr lang="ja-JP" altLang="en-US" sz="1200" dirty="0">
                <a:solidFill>
                  <a:schemeClr val="tx1"/>
                </a:solidFill>
                <a:latin typeface="メイリオ" panose="020B0604030504040204" pitchFamily="50" charset="-128"/>
                <a:ea typeface="メイリオ" panose="020B0604030504040204" pitchFamily="50" charset="-128"/>
              </a:rPr>
              <a:t>」機能でのサイト作成の敷居は低いのですが、</a:t>
            </a:r>
            <a:endParaRPr lang="en-US" altLang="ja-JP" sz="1200" dirty="0">
              <a:solidFill>
                <a:schemeClr val="tx1"/>
              </a:solidFill>
              <a:latin typeface="メイリオ" panose="020B0604030504040204" pitchFamily="50" charset="-128"/>
              <a:ea typeface="メイリオ" panose="020B0604030504040204" pitchFamily="50" charset="-128"/>
            </a:endParaRPr>
          </a:p>
          <a:p>
            <a:pPr algn="l"/>
            <a:r>
              <a:rPr lang="ja-JP" altLang="en-US" sz="1200" dirty="0">
                <a:solidFill>
                  <a:schemeClr val="tx1"/>
                </a:solidFill>
                <a:latin typeface="メイリオ" panose="020B0604030504040204" pitchFamily="50" charset="-128"/>
                <a:ea typeface="メイリオ" panose="020B0604030504040204" pitchFamily="50" charset="-128"/>
              </a:rPr>
              <a:t>・敷居は低くても作れない</a:t>
            </a:r>
            <a:endParaRPr lang="en-US" altLang="ja-JP" sz="1200" dirty="0">
              <a:solidFill>
                <a:schemeClr val="tx1"/>
              </a:solidFill>
              <a:latin typeface="メイリオ" panose="020B0604030504040204" pitchFamily="50" charset="-128"/>
              <a:ea typeface="メイリオ" panose="020B0604030504040204" pitchFamily="50" charset="-128"/>
            </a:endParaRPr>
          </a:p>
          <a:p>
            <a:pPr algn="l"/>
            <a:r>
              <a:rPr lang="ja-JP" altLang="en-US" sz="1200" dirty="0">
                <a:solidFill>
                  <a:schemeClr val="tx1"/>
                </a:solidFill>
                <a:latin typeface="メイリオ" panose="020B0604030504040204" pitchFamily="50" charset="-128"/>
                <a:ea typeface="メイリオ" panose="020B0604030504040204" pitchFamily="50" charset="-128"/>
              </a:rPr>
              <a:t>・作ること自体が面倒だが、サイトは欲しい</a:t>
            </a:r>
            <a:endParaRPr lang="en-US" altLang="ja-JP" sz="1200" dirty="0">
              <a:solidFill>
                <a:schemeClr val="tx1"/>
              </a:solidFill>
              <a:latin typeface="メイリオ" panose="020B0604030504040204" pitchFamily="50" charset="-128"/>
              <a:ea typeface="メイリオ" panose="020B0604030504040204" pitchFamily="50" charset="-128"/>
            </a:endParaRPr>
          </a:p>
          <a:p>
            <a:pPr algn="l"/>
            <a:r>
              <a:rPr lang="ja-JP" altLang="en-US" sz="1200" dirty="0">
                <a:solidFill>
                  <a:schemeClr val="tx1"/>
                </a:solidFill>
                <a:latin typeface="メイリオ" panose="020B0604030504040204" pitchFamily="50" charset="-128"/>
                <a:ea typeface="メイリオ" panose="020B0604030504040204" pitchFamily="50" charset="-128"/>
              </a:rPr>
              <a:t>等の要望を考慮し、有料でサイトを作るサービスです。</a:t>
            </a:r>
            <a:endParaRPr lang="en-US" altLang="ja-JP" sz="1200" dirty="0">
              <a:solidFill>
                <a:schemeClr val="tx1"/>
              </a:solidFill>
              <a:latin typeface="メイリオ" panose="020B0604030504040204" pitchFamily="50" charset="-128"/>
              <a:ea typeface="メイリオ" panose="020B0604030504040204" pitchFamily="50" charset="-128"/>
            </a:endParaRPr>
          </a:p>
          <a:p>
            <a:pPr algn="l"/>
            <a:r>
              <a:rPr lang="ja-JP" altLang="en-US" sz="1200" dirty="0">
                <a:solidFill>
                  <a:schemeClr val="tx1"/>
                </a:solidFill>
                <a:latin typeface="メイリオ" panose="020B0604030504040204" pitchFamily="50" charset="-128"/>
                <a:ea typeface="メイリオ" panose="020B0604030504040204" pitchFamily="50" charset="-128"/>
              </a:rPr>
              <a:t>ただし、コストがかかるため本システムで作成できるものに限ります。</a:t>
            </a:r>
            <a:endParaRPr lang="en-US" altLang="ja-JP" sz="1200" dirty="0">
              <a:solidFill>
                <a:schemeClr val="tx1"/>
              </a:solidFill>
              <a:latin typeface="メイリオ" panose="020B0604030504040204" pitchFamily="50" charset="-128"/>
              <a:ea typeface="メイリオ" panose="020B0604030504040204" pitchFamily="50" charset="-128"/>
            </a:endParaRPr>
          </a:p>
          <a:p>
            <a:pPr algn="l"/>
            <a:endParaRPr lang="en-US" altLang="ja-JP" sz="1200" dirty="0">
              <a:solidFill>
                <a:schemeClr val="tx1"/>
              </a:solidFill>
              <a:latin typeface="メイリオ" panose="020B0604030504040204" pitchFamily="50" charset="-128"/>
              <a:ea typeface="メイリオ" panose="020B0604030504040204" pitchFamily="50" charset="-128"/>
            </a:endParaRPr>
          </a:p>
          <a:p>
            <a:pPr algn="l"/>
            <a:r>
              <a:rPr lang="ja-JP" altLang="en-US" sz="1200" dirty="0">
                <a:solidFill>
                  <a:schemeClr val="tx1"/>
                </a:solidFill>
                <a:latin typeface="メイリオ" panose="020B0604030504040204" pitchFamily="50" charset="-128"/>
                <a:ea typeface="メイリオ" panose="020B0604030504040204" pitchFamily="50" charset="-128"/>
              </a:rPr>
              <a:t>本システムでのマネタイズ手法の</a:t>
            </a:r>
            <a:r>
              <a:rPr lang="en-US" altLang="ja-JP" sz="1200" dirty="0">
                <a:solidFill>
                  <a:schemeClr val="tx1"/>
                </a:solidFill>
                <a:latin typeface="メイリオ" panose="020B0604030504040204" pitchFamily="50" charset="-128"/>
                <a:ea typeface="メイリオ" panose="020B0604030504040204" pitchFamily="50" charset="-128"/>
              </a:rPr>
              <a:t>1</a:t>
            </a:r>
            <a:r>
              <a:rPr lang="ja-JP" altLang="en-US" sz="1200" dirty="0">
                <a:solidFill>
                  <a:schemeClr val="tx1"/>
                </a:solidFill>
                <a:latin typeface="メイリオ" panose="020B0604030504040204" pitchFamily="50" charset="-128"/>
                <a:ea typeface="メイリオ" panose="020B0604030504040204" pitchFamily="50" charset="-128"/>
              </a:rPr>
              <a:t>つとして、考えている機能ですが、メインとはしない予定です</a:t>
            </a:r>
            <a:endParaRPr lang="en-US" altLang="ja-JP" sz="1200" dirty="0">
              <a:solidFill>
                <a:schemeClr val="tx1"/>
              </a:solidFill>
              <a:latin typeface="メイリオ" panose="020B0604030504040204" pitchFamily="50" charset="-128"/>
              <a:ea typeface="メイリオ" panose="020B0604030504040204" pitchFamily="50" charset="-128"/>
            </a:endParaRPr>
          </a:p>
          <a:p>
            <a:pPr algn="l"/>
            <a:r>
              <a:rPr lang="ja-JP" altLang="en-US" sz="1200" dirty="0">
                <a:solidFill>
                  <a:schemeClr val="tx1"/>
                </a:solidFill>
                <a:latin typeface="メイリオ" panose="020B0604030504040204" pitchFamily="50" charset="-128"/>
                <a:ea typeface="メイリオ" panose="020B0604030504040204" pitchFamily="50" charset="-128"/>
              </a:rPr>
              <a:t>値段は、</a:t>
            </a:r>
            <a:r>
              <a:rPr lang="en-US" altLang="ja-JP" sz="1200" dirty="0">
                <a:solidFill>
                  <a:schemeClr val="tx1"/>
                </a:solidFill>
                <a:latin typeface="メイリオ" panose="020B0604030504040204" pitchFamily="50" charset="-128"/>
                <a:ea typeface="メイリオ" panose="020B0604030504040204" pitchFamily="50" charset="-128"/>
              </a:rPr>
              <a:t>1</a:t>
            </a:r>
            <a:r>
              <a:rPr lang="ja-JP" altLang="en-US" sz="1200" dirty="0">
                <a:solidFill>
                  <a:schemeClr val="tx1"/>
                </a:solidFill>
                <a:latin typeface="メイリオ" panose="020B0604030504040204" pitchFamily="50" charset="-128"/>
                <a:ea typeface="メイリオ" panose="020B0604030504040204" pitchFamily="50" charset="-128"/>
              </a:rPr>
              <a:t>サイト</a:t>
            </a:r>
            <a:r>
              <a:rPr lang="en-US" altLang="ja-JP" sz="1200" dirty="0">
                <a:solidFill>
                  <a:schemeClr val="tx1"/>
                </a:solidFill>
                <a:latin typeface="メイリオ" panose="020B0604030504040204" pitchFamily="50" charset="-128"/>
                <a:ea typeface="メイリオ" panose="020B0604030504040204" pitchFamily="50" charset="-128"/>
              </a:rPr>
              <a:t>1,000</a:t>
            </a:r>
            <a:r>
              <a:rPr lang="ja-JP" altLang="en-US" sz="1200" dirty="0">
                <a:solidFill>
                  <a:schemeClr val="tx1"/>
                </a:solidFill>
                <a:latin typeface="メイリオ" panose="020B0604030504040204" pitchFamily="50" charset="-128"/>
                <a:ea typeface="メイリオ" panose="020B0604030504040204" pitchFamily="50" charset="-128"/>
              </a:rPr>
              <a:t>程を考えています</a:t>
            </a:r>
            <a:endParaRPr lang="en-US" altLang="ja-JP" sz="1200" dirty="0">
              <a:solidFill>
                <a:schemeClr val="tx1"/>
              </a:solidFill>
              <a:latin typeface="メイリオ" panose="020B0604030504040204" pitchFamily="50" charset="-128"/>
              <a:ea typeface="メイリオ" panose="020B0604030504040204" pitchFamily="50" charset="-128"/>
            </a:endParaRPr>
          </a:p>
          <a:p>
            <a:pPr algn="l"/>
            <a:endParaRPr lang="en-US" altLang="ja-JP" sz="1200" dirty="0">
              <a:solidFill>
                <a:schemeClr val="tx1"/>
              </a:solidFill>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0"/>
          </p:nvPr>
        </p:nvSpPr>
        <p:spPr/>
        <p:txBody>
          <a:bodyPr/>
          <a:lstStyle/>
          <a:p>
            <a:fld id="{83444E83-8C16-44C0-955E-AAEFF2B457B0}" type="slidenum">
              <a:rPr kumimoji="1" lang="ja-JP" altLang="en-US" smtClean="0"/>
              <a:t>10</a:t>
            </a:fld>
            <a:endParaRPr kumimoji="1" lang="ja-JP" altLang="en-US"/>
          </a:p>
        </p:txBody>
      </p:sp>
    </p:spTree>
    <p:extLst>
      <p:ext uri="{BB962C8B-B14F-4D97-AF65-F5344CB8AC3E}">
        <p14:creationId xmlns:p14="http://schemas.microsoft.com/office/powerpoint/2010/main" val="1059346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メイリオ" panose="020B0604030504040204" pitchFamily="50" charset="-128"/>
                <a:ea typeface="メイリオ" panose="020B0604030504040204" pitchFamily="50" charset="-128"/>
              </a:rPr>
              <a:t>有料会員となることで、「</a:t>
            </a:r>
            <a:r>
              <a:rPr lang="ja-JP" altLang="en-US" sz="1200" dirty="0">
                <a:solidFill>
                  <a:schemeClr val="tx1"/>
                </a:solidFill>
                <a:latin typeface="メイリオ" panose="020B0604030504040204" pitchFamily="50" charset="-128"/>
                <a:ea typeface="メイリオ" panose="020B0604030504040204" pitchFamily="50" charset="-128"/>
              </a:rPr>
              <a:t>自分用検索サイトの作成</a:t>
            </a:r>
            <a:r>
              <a:rPr kumimoji="1" lang="ja-JP" altLang="en-US" sz="1200" dirty="0">
                <a:solidFill>
                  <a:schemeClr val="tx1"/>
                </a:solidFill>
                <a:latin typeface="メイリオ" panose="020B0604030504040204" pitchFamily="50" charset="-128"/>
                <a:ea typeface="メイリオ" panose="020B0604030504040204" pitchFamily="50" charset="-128"/>
              </a:rPr>
              <a:t>」で作成したサイトを非公開とすることが出来ます。</a:t>
            </a:r>
            <a:endParaRPr kumimoji="1" lang="en-US" altLang="ja-JP" sz="1200" dirty="0">
              <a:solidFill>
                <a:schemeClr val="tx1"/>
              </a:solidFill>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メイリオ" panose="020B0604030504040204" pitchFamily="50" charset="-128"/>
                <a:ea typeface="メイリオ" panose="020B0604030504040204" pitchFamily="50" charset="-128"/>
              </a:rPr>
              <a:t>・自分で作成したサイトをほかの人には共有したくない</a:t>
            </a:r>
            <a:endParaRPr kumimoji="1" lang="en-US" altLang="ja-JP" sz="1200" dirty="0">
              <a:solidFill>
                <a:schemeClr val="tx1"/>
              </a:solidFill>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メイリオ" panose="020B0604030504040204" pitchFamily="50" charset="-128"/>
                <a:ea typeface="メイリオ" panose="020B0604030504040204" pitchFamily="50" charset="-128"/>
              </a:rPr>
              <a:t>・企業内だけで使用する為、一般公開はしたくない</a:t>
            </a:r>
            <a:endParaRPr kumimoji="1" lang="en-US" altLang="ja-JP" sz="1200" dirty="0">
              <a:solidFill>
                <a:schemeClr val="tx1"/>
              </a:solidFill>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メイリオ" panose="020B0604030504040204" pitchFamily="50" charset="-128"/>
                <a:ea typeface="メイリオ" panose="020B0604030504040204" pitchFamily="50" charset="-128"/>
              </a:rPr>
              <a:t>等の要望に応えるための機能です</a:t>
            </a:r>
            <a:endParaRPr kumimoji="1" lang="en-US" altLang="ja-JP" sz="1200" dirty="0">
              <a:solidFill>
                <a:schemeClr val="tx1"/>
              </a:solidFill>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solidFill>
                <a:schemeClr val="tx1"/>
              </a:solidFill>
              <a:latin typeface="メイリオ" panose="020B0604030504040204" pitchFamily="50" charset="-128"/>
              <a:ea typeface="メイリオ" panose="020B0604030504040204" pitchFamily="50" charset="-128"/>
            </a:endParaRPr>
          </a:p>
          <a:p>
            <a:pPr algn="l"/>
            <a:r>
              <a:rPr lang="ja-JP" altLang="en-US" sz="1200" dirty="0">
                <a:solidFill>
                  <a:schemeClr val="tx1"/>
                </a:solidFill>
                <a:latin typeface="メイリオ" panose="020B0604030504040204" pitchFamily="50" charset="-128"/>
                <a:ea typeface="メイリオ" panose="020B0604030504040204" pitchFamily="50" charset="-128"/>
              </a:rPr>
              <a:t>本システムでのマネタイズ手法の</a:t>
            </a:r>
            <a:r>
              <a:rPr lang="en-US" altLang="ja-JP" sz="1200" dirty="0">
                <a:solidFill>
                  <a:schemeClr val="tx1"/>
                </a:solidFill>
                <a:latin typeface="メイリオ" panose="020B0604030504040204" pitchFamily="50" charset="-128"/>
                <a:ea typeface="メイリオ" panose="020B0604030504040204" pitchFamily="50" charset="-128"/>
              </a:rPr>
              <a:t>1</a:t>
            </a:r>
            <a:r>
              <a:rPr lang="ja-JP" altLang="en-US" sz="1200" dirty="0">
                <a:solidFill>
                  <a:schemeClr val="tx1"/>
                </a:solidFill>
                <a:latin typeface="メイリオ" panose="020B0604030504040204" pitchFamily="50" charset="-128"/>
                <a:ea typeface="メイリオ" panose="020B0604030504040204" pitchFamily="50" charset="-128"/>
              </a:rPr>
              <a:t>つとして考えている機能で、有料会員を収益のメインとしたいと思っています。</a:t>
            </a:r>
            <a:endParaRPr lang="en-US" altLang="ja-JP" sz="1200" dirty="0">
              <a:solidFill>
                <a:schemeClr val="tx1"/>
              </a:solidFill>
              <a:latin typeface="メイリオ" panose="020B0604030504040204" pitchFamily="50" charset="-128"/>
              <a:ea typeface="メイリオ" panose="020B0604030504040204" pitchFamily="50" charset="-128"/>
            </a:endParaRPr>
          </a:p>
          <a:p>
            <a:pPr algn="l"/>
            <a:endParaRPr lang="en-US" altLang="ja-JP" sz="1200" dirty="0">
              <a:solidFill>
                <a:schemeClr val="tx1"/>
              </a:solidFill>
              <a:latin typeface="メイリオ" panose="020B0604030504040204" pitchFamily="50" charset="-128"/>
              <a:ea typeface="メイリオ" panose="020B0604030504040204" pitchFamily="50" charset="-128"/>
            </a:endParaRPr>
          </a:p>
          <a:p>
            <a:pPr algn="l"/>
            <a:r>
              <a:rPr lang="ja-JP" altLang="en-US" sz="1200" dirty="0">
                <a:solidFill>
                  <a:schemeClr val="tx1"/>
                </a:solidFill>
                <a:latin typeface="メイリオ" panose="020B0604030504040204" pitchFamily="50" charset="-128"/>
                <a:ea typeface="メイリオ" panose="020B0604030504040204" pitchFamily="50" charset="-128"/>
              </a:rPr>
              <a:t>ただ、「自分用検索サイトの作成」だけでは有料会員となるメリットをあまり感じないため、ほかにも優位性を付けたいところです。</a:t>
            </a:r>
            <a:endParaRPr lang="en-US" altLang="ja-JP" sz="1200" dirty="0">
              <a:solidFill>
                <a:schemeClr val="tx1"/>
              </a:solidFill>
              <a:latin typeface="メイリオ" panose="020B0604030504040204" pitchFamily="50" charset="-128"/>
              <a:ea typeface="メイリオ" panose="020B0604030504040204" pitchFamily="50" charset="-128"/>
            </a:endParaRPr>
          </a:p>
          <a:p>
            <a:pPr algn="l"/>
            <a:endParaRPr lang="en-US" altLang="ja-JP" sz="1200" dirty="0">
              <a:solidFill>
                <a:schemeClr val="tx1"/>
              </a:solidFill>
              <a:latin typeface="メイリオ" panose="020B0604030504040204" pitchFamily="50" charset="-128"/>
              <a:ea typeface="メイリオ" panose="020B0604030504040204" pitchFamily="50" charset="-128"/>
            </a:endParaRPr>
          </a:p>
          <a:p>
            <a:pPr algn="l"/>
            <a:r>
              <a:rPr lang="ja-JP" altLang="en-US" sz="1200" dirty="0">
                <a:solidFill>
                  <a:schemeClr val="tx1"/>
                </a:solidFill>
                <a:latin typeface="メイリオ" panose="020B0604030504040204" pitchFamily="50" charset="-128"/>
                <a:ea typeface="メイリオ" panose="020B0604030504040204" pitchFamily="50" charset="-128"/>
              </a:rPr>
              <a:t>会員価格は、</a:t>
            </a:r>
            <a:r>
              <a:rPr lang="en-US" altLang="ja-JP" sz="1200" dirty="0">
                <a:solidFill>
                  <a:schemeClr val="tx1"/>
                </a:solidFill>
                <a:latin typeface="メイリオ" panose="020B0604030504040204" pitchFamily="50" charset="-128"/>
                <a:ea typeface="メイリオ" panose="020B0604030504040204" pitchFamily="50" charset="-128"/>
              </a:rPr>
              <a:t>1</a:t>
            </a:r>
            <a:r>
              <a:rPr lang="ja-JP" altLang="en-US" sz="1200" dirty="0">
                <a:solidFill>
                  <a:schemeClr val="tx1"/>
                </a:solidFill>
                <a:latin typeface="メイリオ" panose="020B0604030504040204" pitchFamily="50" charset="-128"/>
                <a:ea typeface="メイリオ" panose="020B0604030504040204" pitchFamily="50" charset="-128"/>
              </a:rPr>
              <a:t>ユーザ月額</a:t>
            </a:r>
            <a:r>
              <a:rPr lang="en-US" altLang="ja-JP" sz="1200" dirty="0">
                <a:solidFill>
                  <a:schemeClr val="tx1"/>
                </a:solidFill>
                <a:latin typeface="メイリオ" panose="020B0604030504040204" pitchFamily="50" charset="-128"/>
                <a:ea typeface="メイリオ" panose="020B0604030504040204" pitchFamily="50" charset="-128"/>
              </a:rPr>
              <a:t>300</a:t>
            </a:r>
            <a:r>
              <a:rPr lang="ja-JP" altLang="en-US" sz="1200" dirty="0">
                <a:solidFill>
                  <a:schemeClr val="tx1"/>
                </a:solidFill>
                <a:latin typeface="メイリオ" panose="020B0604030504040204" pitchFamily="50" charset="-128"/>
                <a:ea typeface="メイリオ" panose="020B0604030504040204" pitchFamily="50" charset="-128"/>
              </a:rPr>
              <a:t>円を考えております。</a:t>
            </a:r>
            <a:endParaRPr lang="en-US" altLang="ja-JP" sz="1200" dirty="0">
              <a:solidFill>
                <a:schemeClr val="tx1"/>
              </a:solidFill>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solidFill>
                <a:schemeClr val="tx1"/>
              </a:solidFill>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0"/>
          </p:nvPr>
        </p:nvSpPr>
        <p:spPr/>
        <p:txBody>
          <a:bodyPr/>
          <a:lstStyle/>
          <a:p>
            <a:fld id="{83444E83-8C16-44C0-955E-AAEFF2B457B0}" type="slidenum">
              <a:rPr kumimoji="1" lang="ja-JP" altLang="en-US" smtClean="0"/>
              <a:t>11</a:t>
            </a:fld>
            <a:endParaRPr kumimoji="1" lang="ja-JP" altLang="en-US"/>
          </a:p>
        </p:txBody>
      </p:sp>
    </p:spTree>
    <p:extLst>
      <p:ext uri="{BB962C8B-B14F-4D97-AF65-F5344CB8AC3E}">
        <p14:creationId xmlns:p14="http://schemas.microsoft.com/office/powerpoint/2010/main" val="1499049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次スライドでは画面作成概要を紹介していきます。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画面作成はスクラッチ開発か、</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ドラッグ</a:t>
            </a:r>
            <a:r>
              <a:rPr kumimoji="1" lang="en-US" altLang="ja-JP" sz="1200" dirty="0"/>
              <a:t>&amp;</a:t>
            </a:r>
            <a:r>
              <a:rPr kumimoji="1" lang="ja-JP" altLang="en-US" sz="1200" dirty="0"/>
              <a:t>ドロップで</a:t>
            </a:r>
            <a:r>
              <a:rPr kumimoji="1" lang="en-US" altLang="ja-JP" sz="1200" dirty="0"/>
              <a:t>Web</a:t>
            </a:r>
            <a:r>
              <a:rPr kumimoji="1" lang="ja-JP" altLang="en-US" sz="1200" dirty="0"/>
              <a:t>ページを作成できる</a:t>
            </a:r>
            <a:r>
              <a:rPr kumimoji="1" lang="en-US" altLang="ja-JP" sz="1200" dirty="0"/>
              <a:t>OSS</a:t>
            </a:r>
            <a:r>
              <a:rPr kumimoji="1" lang="ja-JP" altLang="en-US" sz="1200" dirty="0"/>
              <a:t>の</a:t>
            </a:r>
            <a:r>
              <a:rPr kumimoji="1" lang="en-US" altLang="ja-JP" sz="1200" dirty="0" err="1"/>
              <a:t>javascript</a:t>
            </a:r>
            <a:r>
              <a:rPr kumimoji="1" lang="ja-JP" altLang="en-US" sz="1200" dirty="0"/>
              <a:t>ライブラリ「</a:t>
            </a:r>
            <a:r>
              <a:rPr kumimoji="1" lang="en-US" altLang="ja-JP" sz="1200" dirty="0" err="1"/>
              <a:t>VvvebJs</a:t>
            </a:r>
            <a:r>
              <a:rPr kumimoji="1" lang="ja-JP" altLang="en-US" sz="1200" dirty="0"/>
              <a:t>」</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をカスタマイズして作成しようかと思っております。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a:t>VvvebJs</a:t>
            </a:r>
            <a:r>
              <a:rPr kumimoji="1" lang="ja-JP" altLang="en-US" sz="1200" dirty="0"/>
              <a:t>サンプルサイト</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http://www.vvveb.com/vvvebjs/editor.html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p:txBody>
      </p:sp>
      <p:sp>
        <p:nvSpPr>
          <p:cNvPr id="4" name="スライド番号プレースホルダー 3"/>
          <p:cNvSpPr>
            <a:spLocks noGrp="1"/>
          </p:cNvSpPr>
          <p:nvPr>
            <p:ph type="sldNum" sz="quarter" idx="10"/>
          </p:nvPr>
        </p:nvSpPr>
        <p:spPr/>
        <p:txBody>
          <a:bodyPr/>
          <a:lstStyle/>
          <a:p>
            <a:fld id="{83444E83-8C16-44C0-955E-AAEFF2B457B0}" type="slidenum">
              <a:rPr kumimoji="1" lang="ja-JP" altLang="en-US" smtClean="0"/>
              <a:t>12</a:t>
            </a:fld>
            <a:endParaRPr kumimoji="1" lang="ja-JP" altLang="en-US"/>
          </a:p>
        </p:txBody>
      </p:sp>
    </p:spTree>
    <p:extLst>
      <p:ext uri="{BB962C8B-B14F-4D97-AF65-F5344CB8AC3E}">
        <p14:creationId xmlns:p14="http://schemas.microsoft.com/office/powerpoint/2010/main" val="3241997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まず、</a:t>
            </a:r>
            <a:r>
              <a:rPr kumimoji="1" lang="en-US" altLang="ja-JP" sz="1200" dirty="0"/>
              <a:t>template</a:t>
            </a:r>
            <a:r>
              <a:rPr kumimoji="1" lang="ja-JP" altLang="en-US" sz="1200" dirty="0"/>
              <a:t>か</a:t>
            </a:r>
            <a:r>
              <a:rPr lang="ja-JP" altLang="en-US" sz="1200" dirty="0">
                <a:solidFill>
                  <a:schemeClr val="tx1"/>
                </a:solidFill>
                <a:latin typeface="メイリオ" panose="020B0604030504040204" pitchFamily="50" charset="-128"/>
                <a:ea typeface="メイリオ" panose="020B0604030504040204" pitchFamily="50" charset="-128"/>
              </a:rPr>
              <a:t>「他ユーザが作成・公開しているサイト」から作成元となるサイトを選ぶか、空のサイトを選びます。</a:t>
            </a:r>
            <a:endParaRPr lang="en-US" altLang="ja-JP" sz="1200" dirty="0">
              <a:solidFill>
                <a:schemeClr val="tx1"/>
              </a:solidFill>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メイリオ" panose="020B0604030504040204" pitchFamily="50" charset="-128"/>
                <a:ea typeface="メイリオ" panose="020B0604030504040204" pitchFamily="50" charset="-128"/>
              </a:rPr>
              <a:t>ここでは「隠れている名店検索」</a:t>
            </a:r>
            <a:r>
              <a:rPr lang="en-US" altLang="ja-JP" sz="1200" dirty="0">
                <a:solidFill>
                  <a:schemeClr val="tx1"/>
                </a:solidFill>
                <a:latin typeface="メイリオ" panose="020B0604030504040204" pitchFamily="50" charset="-128"/>
                <a:ea typeface="メイリオ" panose="020B0604030504040204" pitchFamily="50" charset="-128"/>
              </a:rPr>
              <a:t>template</a:t>
            </a:r>
            <a:r>
              <a:rPr lang="ja-JP" altLang="en-US" sz="1200" dirty="0">
                <a:solidFill>
                  <a:schemeClr val="tx1"/>
                </a:solidFill>
                <a:latin typeface="メイリオ" panose="020B0604030504040204" pitchFamily="50" charset="-128"/>
                <a:ea typeface="メイリオ" panose="020B0604030504040204" pitchFamily="50" charset="-128"/>
              </a:rPr>
              <a:t>を選んだとします。</a:t>
            </a:r>
            <a:endParaRPr lang="en-US" altLang="ja-JP" sz="1200" dirty="0">
              <a:solidFill>
                <a:schemeClr val="tx1"/>
              </a:solidFill>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solidFill>
                <a:schemeClr val="tx1"/>
              </a:solidFill>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後は、選んだ</a:t>
            </a:r>
            <a:r>
              <a:rPr kumimoji="1" lang="en-US" altLang="ja-JP" sz="1200" dirty="0"/>
              <a:t>template</a:t>
            </a:r>
            <a:r>
              <a:rPr kumimoji="1" lang="ja-JP" altLang="en-US" sz="1200" dirty="0"/>
              <a:t>の部品を選択して削除、編集したり、再度メニューからドラッグ＆ドロップして新しい要素を入れたりしながら</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自分好みの検索サイトを作り上げます。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また、本画面イメージでは検索画面しか書いていませんが、結果表示画面もカスタマイズできる予定です。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dirty="0"/>
          </a:p>
        </p:txBody>
      </p:sp>
      <p:sp>
        <p:nvSpPr>
          <p:cNvPr id="4" name="スライド番号プレースホルダー 3"/>
          <p:cNvSpPr>
            <a:spLocks noGrp="1"/>
          </p:cNvSpPr>
          <p:nvPr>
            <p:ph type="sldNum" sz="quarter" idx="10"/>
          </p:nvPr>
        </p:nvSpPr>
        <p:spPr/>
        <p:txBody>
          <a:bodyPr/>
          <a:lstStyle/>
          <a:p>
            <a:fld id="{83444E83-8C16-44C0-955E-AAEFF2B457B0}" type="slidenum">
              <a:rPr kumimoji="1" lang="ja-JP" altLang="en-US" smtClean="0"/>
              <a:t>13</a:t>
            </a:fld>
            <a:endParaRPr kumimoji="1" lang="ja-JP" altLang="en-US"/>
          </a:p>
        </p:txBody>
      </p:sp>
    </p:spTree>
    <p:extLst>
      <p:ext uri="{BB962C8B-B14F-4D97-AF65-F5344CB8AC3E}">
        <p14:creationId xmlns:p14="http://schemas.microsoft.com/office/powerpoint/2010/main" val="17308113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p:txBody>
      </p:sp>
      <p:sp>
        <p:nvSpPr>
          <p:cNvPr id="4" name="スライド番号プレースホルダー 3"/>
          <p:cNvSpPr>
            <a:spLocks noGrp="1"/>
          </p:cNvSpPr>
          <p:nvPr>
            <p:ph type="sldNum" sz="quarter" idx="10"/>
          </p:nvPr>
        </p:nvSpPr>
        <p:spPr/>
        <p:txBody>
          <a:bodyPr/>
          <a:lstStyle/>
          <a:p>
            <a:fld id="{83444E83-8C16-44C0-955E-AAEFF2B457B0}" type="slidenum">
              <a:rPr kumimoji="1" lang="ja-JP" altLang="en-US" smtClean="0"/>
              <a:t>14</a:t>
            </a:fld>
            <a:endParaRPr kumimoji="1" lang="ja-JP" altLang="en-US"/>
          </a:p>
        </p:txBody>
      </p:sp>
    </p:spTree>
    <p:extLst>
      <p:ext uri="{BB962C8B-B14F-4D97-AF65-F5344CB8AC3E}">
        <p14:creationId xmlns:p14="http://schemas.microsoft.com/office/powerpoint/2010/main" val="524430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a:t>目次は、以下のようになっています。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83444E83-8C16-44C0-955E-AAEFF2B457B0}" type="slidenum">
              <a:rPr kumimoji="1" lang="ja-JP" altLang="en-US" smtClean="0"/>
              <a:t>2</a:t>
            </a:fld>
            <a:endParaRPr kumimoji="1" lang="ja-JP" altLang="en-US"/>
          </a:p>
        </p:txBody>
      </p:sp>
    </p:spTree>
    <p:extLst>
      <p:ext uri="{BB962C8B-B14F-4D97-AF65-F5344CB8AC3E}">
        <p14:creationId xmlns:p14="http://schemas.microsoft.com/office/powerpoint/2010/main" val="365846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dirty="0"/>
          </a:p>
        </p:txBody>
      </p:sp>
      <p:sp>
        <p:nvSpPr>
          <p:cNvPr id="4" name="スライド番号プレースホルダー 3"/>
          <p:cNvSpPr>
            <a:spLocks noGrp="1"/>
          </p:cNvSpPr>
          <p:nvPr>
            <p:ph type="sldNum" sz="quarter" idx="10"/>
          </p:nvPr>
        </p:nvSpPr>
        <p:spPr/>
        <p:txBody>
          <a:bodyPr/>
          <a:lstStyle/>
          <a:p>
            <a:fld id="{83444E83-8C16-44C0-955E-AAEFF2B457B0}" type="slidenum">
              <a:rPr kumimoji="1" lang="ja-JP" altLang="en-US" smtClean="0"/>
              <a:t>3</a:t>
            </a:fld>
            <a:endParaRPr kumimoji="1" lang="ja-JP" altLang="en-US"/>
          </a:p>
        </p:txBody>
      </p:sp>
    </p:spTree>
    <p:extLst>
      <p:ext uri="{BB962C8B-B14F-4D97-AF65-F5344CB8AC3E}">
        <p14:creationId xmlns:p14="http://schemas.microsoft.com/office/powerpoint/2010/main" val="2709092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検索システムは優秀　</a:t>
            </a:r>
            <a:r>
              <a:rPr kumimoji="1" lang="en-US" altLang="ja-JP" sz="1200" dirty="0"/>
              <a:t>Google</a:t>
            </a:r>
            <a:r>
              <a:rPr kumimoji="1" lang="ja-JP" altLang="en-US" sz="1200" dirty="0"/>
              <a:t>とか</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　→どんなに検索条件を工夫しても思った検索結果が出ない事とかある</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　→ならば自分用の検索サイトを簡単に作れるようにすれば</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例</a:t>
            </a:r>
            <a:r>
              <a:rPr kumimoji="1" lang="en-US" altLang="ja-JP" sz="1200" dirty="0"/>
              <a:t>1</a:t>
            </a:r>
            <a:r>
              <a:rPr kumimoji="1" lang="ja-JP" altLang="en-US" sz="1200" dirty="0"/>
              <a:t>：デートの為の店を調べたい</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皆知っている店でなく、隠れ家的な店を探したい</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デートで公園行くのでその公園周辺から探して、結果は徒歩何分で着くか一目で分かるように表示したい</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例</a:t>
            </a:r>
            <a:r>
              <a:rPr kumimoji="1" lang="en-US" altLang="ja-JP" sz="1200" dirty="0"/>
              <a:t>2</a:t>
            </a:r>
            <a:r>
              <a:rPr kumimoji="1" lang="ja-JP" altLang="en-US" sz="1200" dirty="0"/>
              <a:t>：システム技術情報を調べたい</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　→不要な情報が引っかかることが多いから信頼性の高いサイトから、より詳しく検索したい</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　→技術的に信頼度が高いサイトをホワイトリスト化しておき、検索結果＋ホワイトリスト化したサイト内検索結果を</a:t>
            </a:r>
            <a:r>
              <a:rPr kumimoji="1" lang="en-US" altLang="ja-JP" sz="1200" dirty="0"/>
              <a:t>merge</a:t>
            </a:r>
            <a:r>
              <a:rPr kumimoji="1" lang="ja-JP" altLang="en-US" sz="1200" dirty="0"/>
              <a:t>して表示</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他にも</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　・コロナ対策をきちんとしている店を探したい</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　</a:t>
            </a:r>
          </a:p>
        </p:txBody>
      </p:sp>
      <p:sp>
        <p:nvSpPr>
          <p:cNvPr id="4" name="スライド番号プレースホルダー 3"/>
          <p:cNvSpPr>
            <a:spLocks noGrp="1"/>
          </p:cNvSpPr>
          <p:nvPr>
            <p:ph type="sldNum" sz="quarter" idx="10"/>
          </p:nvPr>
        </p:nvSpPr>
        <p:spPr/>
        <p:txBody>
          <a:bodyPr/>
          <a:lstStyle/>
          <a:p>
            <a:fld id="{83444E83-8C16-44C0-955E-AAEFF2B457B0}" type="slidenum">
              <a:rPr kumimoji="1" lang="ja-JP" altLang="en-US" smtClean="0"/>
              <a:t>4</a:t>
            </a:fld>
            <a:endParaRPr kumimoji="1" lang="ja-JP" altLang="en-US"/>
          </a:p>
        </p:txBody>
      </p:sp>
    </p:spTree>
    <p:extLst>
      <p:ext uri="{BB962C8B-B14F-4D97-AF65-F5344CB8AC3E}">
        <p14:creationId xmlns:p14="http://schemas.microsoft.com/office/powerpoint/2010/main" val="4116708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次スライドでは機能概要図を紹介していきます。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システムとして会員の状態は</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・未ログインで使用可能な機能</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・ログイン状態で使用可能な機能</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・有料会員が使用可能な機能</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があり、それぞれの状態で使用できる機能を記述しております。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なお、本システムにおいてユニークな機能のみを記述しておりますので、ログイン機能などは省略しております。</a:t>
            </a:r>
            <a:endParaRPr kumimoji="1" lang="en-US" altLang="ja-JP" sz="1200" dirty="0"/>
          </a:p>
        </p:txBody>
      </p:sp>
      <p:sp>
        <p:nvSpPr>
          <p:cNvPr id="4" name="スライド番号プレースホルダー 3"/>
          <p:cNvSpPr>
            <a:spLocks noGrp="1"/>
          </p:cNvSpPr>
          <p:nvPr>
            <p:ph type="sldNum" sz="quarter" idx="10"/>
          </p:nvPr>
        </p:nvSpPr>
        <p:spPr/>
        <p:txBody>
          <a:bodyPr/>
          <a:lstStyle/>
          <a:p>
            <a:fld id="{83444E83-8C16-44C0-955E-AAEFF2B457B0}" type="slidenum">
              <a:rPr kumimoji="1" lang="ja-JP" altLang="en-US" smtClean="0"/>
              <a:t>5</a:t>
            </a:fld>
            <a:endParaRPr kumimoji="1" lang="ja-JP" altLang="en-US"/>
          </a:p>
        </p:txBody>
      </p:sp>
    </p:spTree>
    <p:extLst>
      <p:ext uri="{BB962C8B-B14F-4D97-AF65-F5344CB8AC3E}">
        <p14:creationId xmlns:p14="http://schemas.microsoft.com/office/powerpoint/2010/main" val="4157054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黒四角が機能で、ログインの状態により使用できる機能が異なります。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未ログインで使用可能な機能はオレンジの四角</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ログイン状態で使用可能な機能は青の四角</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有料会員が使用可能な機能は緑の四角</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となっています。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次スライド以降では会員の状態別に機能詳細を説明していきます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dirty="0"/>
          </a:p>
        </p:txBody>
      </p:sp>
      <p:sp>
        <p:nvSpPr>
          <p:cNvPr id="4" name="スライド番号プレースホルダー 3"/>
          <p:cNvSpPr>
            <a:spLocks noGrp="1"/>
          </p:cNvSpPr>
          <p:nvPr>
            <p:ph type="sldNum" sz="quarter" idx="10"/>
          </p:nvPr>
        </p:nvSpPr>
        <p:spPr/>
        <p:txBody>
          <a:bodyPr/>
          <a:lstStyle/>
          <a:p>
            <a:fld id="{83444E83-8C16-44C0-955E-AAEFF2B457B0}" type="slidenum">
              <a:rPr kumimoji="1" lang="ja-JP" altLang="en-US" smtClean="0"/>
              <a:t>6</a:t>
            </a:fld>
            <a:endParaRPr kumimoji="1" lang="ja-JP" altLang="en-US"/>
          </a:p>
        </p:txBody>
      </p:sp>
    </p:spTree>
    <p:extLst>
      <p:ext uri="{BB962C8B-B14F-4D97-AF65-F5344CB8AC3E}">
        <p14:creationId xmlns:p14="http://schemas.microsoft.com/office/powerpoint/2010/main" val="83943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sz="1200" dirty="0">
                <a:solidFill>
                  <a:schemeClr val="tx1"/>
                </a:solidFill>
                <a:latin typeface="メイリオ" panose="020B0604030504040204" pitchFamily="50" charset="-128"/>
                <a:ea typeface="メイリオ" panose="020B0604030504040204" pitchFamily="50" charset="-128"/>
              </a:rPr>
              <a:t>「</a:t>
            </a:r>
            <a:r>
              <a:rPr lang="en-US" altLang="ja-JP" sz="1200" dirty="0">
                <a:solidFill>
                  <a:schemeClr val="tx1"/>
                </a:solidFill>
                <a:latin typeface="メイリオ" panose="020B0604030504040204" pitchFamily="50" charset="-128"/>
                <a:ea typeface="メイリオ" panose="020B0604030504040204" pitchFamily="50" charset="-128"/>
              </a:rPr>
              <a:t>template</a:t>
            </a:r>
            <a:r>
              <a:rPr lang="ja-JP" altLang="en-US" sz="1200" dirty="0">
                <a:solidFill>
                  <a:schemeClr val="tx1"/>
                </a:solidFill>
                <a:latin typeface="メイリオ" panose="020B0604030504040204" pitchFamily="50" charset="-128"/>
                <a:ea typeface="メイリオ" panose="020B0604030504040204" pitchFamily="50" charset="-128"/>
              </a:rPr>
              <a:t>検索サイトの使用」機能について</a:t>
            </a:r>
            <a:endParaRPr lang="en-US" altLang="ja-JP" sz="1200" dirty="0">
              <a:solidFill>
                <a:schemeClr val="tx1"/>
              </a:solidFill>
              <a:latin typeface="メイリオ" panose="020B0604030504040204" pitchFamily="50" charset="-128"/>
              <a:ea typeface="メイリオ" panose="020B0604030504040204" pitchFamily="50" charset="-128"/>
            </a:endParaRPr>
          </a:p>
          <a:p>
            <a:pPr algn="l"/>
            <a:r>
              <a:rPr lang="en-US" altLang="ja-JP" sz="1200" dirty="0">
                <a:solidFill>
                  <a:schemeClr val="tx1"/>
                </a:solidFill>
                <a:latin typeface="メイリオ" panose="020B0604030504040204" pitchFamily="50" charset="-128"/>
                <a:ea typeface="メイリオ" panose="020B0604030504040204" pitchFamily="50" charset="-128"/>
              </a:rPr>
              <a:t>10</a:t>
            </a:r>
            <a:r>
              <a:rPr lang="ja-JP" altLang="en-US" sz="1200" dirty="0">
                <a:solidFill>
                  <a:schemeClr val="tx1"/>
                </a:solidFill>
                <a:latin typeface="メイリオ" panose="020B0604030504040204" pitchFamily="50" charset="-128"/>
                <a:ea typeface="メイリオ" panose="020B0604030504040204" pitchFamily="50" charset="-128"/>
              </a:rPr>
              <a:t>サイト程作成してある</a:t>
            </a:r>
            <a:r>
              <a:rPr lang="en-US" altLang="ja-JP" sz="1200" dirty="0">
                <a:solidFill>
                  <a:schemeClr val="tx1"/>
                </a:solidFill>
                <a:latin typeface="メイリオ" panose="020B0604030504040204" pitchFamily="50" charset="-128"/>
                <a:ea typeface="メイリオ" panose="020B0604030504040204" pitchFamily="50" charset="-128"/>
              </a:rPr>
              <a:t>template</a:t>
            </a:r>
            <a:r>
              <a:rPr lang="ja-JP" altLang="en-US" sz="1200" dirty="0">
                <a:solidFill>
                  <a:schemeClr val="tx1"/>
                </a:solidFill>
                <a:latin typeface="メイリオ" panose="020B0604030504040204" pitchFamily="50" charset="-128"/>
                <a:ea typeface="メイリオ" panose="020B0604030504040204" pitchFamily="50" charset="-128"/>
              </a:rPr>
              <a:t>サイトは、ログインせずに使用できます。</a:t>
            </a:r>
            <a:endParaRPr lang="en-US" altLang="ja-JP" sz="1200" dirty="0">
              <a:solidFill>
                <a:schemeClr val="tx1"/>
              </a:solidFill>
              <a:latin typeface="メイリオ" panose="020B0604030504040204" pitchFamily="50" charset="-128"/>
              <a:ea typeface="メイリオ" panose="020B0604030504040204" pitchFamily="50" charset="-128"/>
            </a:endParaRPr>
          </a:p>
          <a:p>
            <a:pPr algn="l"/>
            <a:r>
              <a:rPr lang="ja-JP" altLang="en-US" sz="1200" dirty="0">
                <a:solidFill>
                  <a:schemeClr val="tx1"/>
                </a:solidFill>
                <a:latin typeface="メイリオ" panose="020B0604030504040204" pitchFamily="50" charset="-128"/>
                <a:ea typeface="メイリオ" panose="020B0604030504040204" pitchFamily="50" charset="-128"/>
              </a:rPr>
              <a:t>サンプルとして作った隠れている名店検索も</a:t>
            </a:r>
            <a:r>
              <a:rPr lang="en-US" altLang="ja-JP" sz="1200" dirty="0">
                <a:solidFill>
                  <a:schemeClr val="tx1"/>
                </a:solidFill>
                <a:latin typeface="メイリオ" panose="020B0604030504040204" pitchFamily="50" charset="-128"/>
                <a:ea typeface="メイリオ" panose="020B0604030504040204" pitchFamily="50" charset="-128"/>
              </a:rPr>
              <a:t>template</a:t>
            </a:r>
            <a:r>
              <a:rPr lang="ja-JP" altLang="en-US" sz="1200" dirty="0">
                <a:solidFill>
                  <a:schemeClr val="tx1"/>
                </a:solidFill>
                <a:latin typeface="メイリオ" panose="020B0604030504040204" pitchFamily="50" charset="-128"/>
                <a:ea typeface="メイリオ" panose="020B0604030504040204" pitchFamily="50" charset="-128"/>
              </a:rPr>
              <a:t>に属します</a:t>
            </a:r>
            <a:endParaRPr lang="en-US" altLang="ja-JP" sz="1200" dirty="0">
              <a:solidFill>
                <a:schemeClr val="tx1"/>
              </a:solidFill>
              <a:latin typeface="メイリオ" panose="020B0604030504040204" pitchFamily="50" charset="-128"/>
              <a:ea typeface="メイリオ" panose="020B0604030504040204" pitchFamily="50" charset="-128"/>
            </a:endParaRPr>
          </a:p>
          <a:p>
            <a:pPr algn="l"/>
            <a:endParaRPr lang="en-US" altLang="ja-JP" sz="1200" dirty="0">
              <a:solidFill>
                <a:schemeClr val="tx1"/>
              </a:solidFill>
              <a:latin typeface="メイリオ" panose="020B0604030504040204" pitchFamily="50" charset="-128"/>
              <a:ea typeface="メイリオ" panose="020B0604030504040204" pitchFamily="50" charset="-128"/>
            </a:endParaRPr>
          </a:p>
          <a:p>
            <a:pPr algn="l"/>
            <a:r>
              <a:rPr lang="en-US" altLang="ja-JP" sz="1200" dirty="0" err="1">
                <a:solidFill>
                  <a:schemeClr val="tx1"/>
                </a:solidFill>
                <a:latin typeface="メイリオ" panose="020B0604030504040204" pitchFamily="50" charset="-128"/>
                <a:ea typeface="メイリオ" panose="020B0604030504040204" pitchFamily="50" charset="-128"/>
              </a:rPr>
              <a:t>PoC</a:t>
            </a:r>
            <a:endParaRPr lang="en-US" altLang="ja-JP" sz="1200" dirty="0">
              <a:solidFill>
                <a:schemeClr val="tx1"/>
              </a:solidFill>
              <a:latin typeface="メイリオ" panose="020B0604030504040204" pitchFamily="50" charset="-128"/>
              <a:ea typeface="メイリオ" panose="020B0604030504040204" pitchFamily="50" charset="-128"/>
            </a:endParaRPr>
          </a:p>
          <a:p>
            <a:pPr algn="l"/>
            <a:r>
              <a:rPr lang="ja-JP" altLang="en-US" sz="1200" dirty="0">
                <a:solidFill>
                  <a:schemeClr val="tx1"/>
                </a:solidFill>
                <a:latin typeface="メイリオ" panose="020B0604030504040204" pitchFamily="50" charset="-128"/>
                <a:ea typeface="メイリオ" panose="020B0604030504040204" pitchFamily="50" charset="-128"/>
              </a:rPr>
              <a:t>隠れている名店検索</a:t>
            </a:r>
            <a:endParaRPr lang="en-US" altLang="ja-JP" sz="1200" dirty="0">
              <a:solidFill>
                <a:schemeClr val="tx1"/>
              </a:solidFill>
              <a:latin typeface="メイリオ" panose="020B0604030504040204" pitchFamily="50" charset="-128"/>
              <a:ea typeface="メイリオ" panose="020B0604030504040204" pitchFamily="50" charset="-128"/>
            </a:endParaRPr>
          </a:p>
          <a:p>
            <a:pPr algn="l"/>
            <a:r>
              <a:rPr lang="en-US" altLang="ja-JP" sz="1200" dirty="0">
                <a:solidFill>
                  <a:schemeClr val="tx1"/>
                </a:solidFill>
                <a:latin typeface="メイリオ" panose="020B0604030504040204" pitchFamily="50" charset="-128"/>
                <a:ea typeface="メイリオ" panose="020B0604030504040204" pitchFamily="50" charset="-128"/>
              </a:rPr>
              <a:t>https://ss1.xrea.com/piroshiki.s1008.xrea.com/piroshiki.shop/hiddenstoresearch/view/</a:t>
            </a:r>
            <a:endParaRPr lang="ja-JP" altLang="en-US" sz="1200" dirty="0">
              <a:solidFill>
                <a:schemeClr val="tx1"/>
              </a:solidFill>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0"/>
          </p:nvPr>
        </p:nvSpPr>
        <p:spPr/>
        <p:txBody>
          <a:bodyPr/>
          <a:lstStyle/>
          <a:p>
            <a:fld id="{83444E83-8C16-44C0-955E-AAEFF2B457B0}" type="slidenum">
              <a:rPr kumimoji="1" lang="ja-JP" altLang="en-US" smtClean="0"/>
              <a:t>7</a:t>
            </a:fld>
            <a:endParaRPr kumimoji="1" lang="ja-JP" altLang="en-US"/>
          </a:p>
        </p:txBody>
      </p:sp>
    </p:spTree>
    <p:extLst>
      <p:ext uri="{BB962C8B-B14F-4D97-AF65-F5344CB8AC3E}">
        <p14:creationId xmlns:p14="http://schemas.microsoft.com/office/powerpoint/2010/main" val="3045290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メイリオ" panose="020B0604030504040204" pitchFamily="50" charset="-128"/>
                <a:ea typeface="メイリオ" panose="020B0604030504040204" pitchFamily="50" charset="-128"/>
              </a:rPr>
              <a:t>「他ユーザが作成・公開しているサイトの利用」機能について</a:t>
            </a:r>
            <a:endParaRPr lang="en-US" altLang="ja-JP" sz="1200" dirty="0">
              <a:solidFill>
                <a:schemeClr val="tx1"/>
              </a:solidFill>
              <a:latin typeface="メイリオ" panose="020B0604030504040204" pitchFamily="50" charset="-128"/>
              <a:ea typeface="メイリオ" panose="020B0604030504040204" pitchFamily="50" charset="-128"/>
            </a:endParaRPr>
          </a:p>
          <a:p>
            <a:pPr algn="l"/>
            <a:r>
              <a:rPr lang="ja-JP" altLang="en-US" sz="1200" dirty="0">
                <a:solidFill>
                  <a:schemeClr val="tx1"/>
                </a:solidFill>
                <a:latin typeface="メイリオ" panose="020B0604030504040204" pitchFamily="50" charset="-128"/>
                <a:ea typeface="メイリオ" panose="020B0604030504040204" pitchFamily="50" charset="-128"/>
              </a:rPr>
              <a:t>文字通りの機能ですが、本機能を実装するにあたり</a:t>
            </a:r>
            <a:endParaRPr lang="en-US" altLang="ja-JP" sz="1200" dirty="0">
              <a:solidFill>
                <a:schemeClr val="tx1"/>
              </a:solidFill>
              <a:latin typeface="メイリオ" panose="020B0604030504040204" pitchFamily="50" charset="-128"/>
              <a:ea typeface="メイリオ" panose="020B0604030504040204" pitchFamily="50" charset="-128"/>
            </a:endParaRPr>
          </a:p>
          <a:p>
            <a:pPr algn="l"/>
            <a:r>
              <a:rPr lang="ja-JP" altLang="en-US" sz="1200" dirty="0">
                <a:solidFill>
                  <a:schemeClr val="tx1"/>
                </a:solidFill>
                <a:latin typeface="メイリオ" panose="020B0604030504040204" pitchFamily="50" charset="-128"/>
                <a:ea typeface="メイリオ" panose="020B0604030504040204" pitchFamily="50" charset="-128"/>
              </a:rPr>
              <a:t>他ユーザが作成・公開したサイトを検索する機能</a:t>
            </a:r>
            <a:endParaRPr lang="en-US" altLang="ja-JP" sz="1200" dirty="0">
              <a:solidFill>
                <a:schemeClr val="tx1"/>
              </a:solidFill>
              <a:latin typeface="メイリオ" panose="020B0604030504040204" pitchFamily="50" charset="-128"/>
              <a:ea typeface="メイリオ" panose="020B0604030504040204" pitchFamily="50" charset="-128"/>
            </a:endParaRPr>
          </a:p>
          <a:p>
            <a:pPr algn="l"/>
            <a:r>
              <a:rPr lang="ja-JP" altLang="en-US" sz="1200" dirty="0">
                <a:solidFill>
                  <a:schemeClr val="tx1"/>
                </a:solidFill>
                <a:latin typeface="メイリオ" panose="020B0604030504040204" pitchFamily="50" charset="-128"/>
                <a:ea typeface="メイリオ" panose="020B0604030504040204" pitchFamily="50" charset="-128"/>
              </a:rPr>
              <a:t>も必要かと思われます。</a:t>
            </a:r>
          </a:p>
        </p:txBody>
      </p:sp>
      <p:sp>
        <p:nvSpPr>
          <p:cNvPr id="4" name="スライド番号プレースホルダー 3"/>
          <p:cNvSpPr>
            <a:spLocks noGrp="1"/>
          </p:cNvSpPr>
          <p:nvPr>
            <p:ph type="sldNum" sz="quarter" idx="10"/>
          </p:nvPr>
        </p:nvSpPr>
        <p:spPr/>
        <p:txBody>
          <a:bodyPr/>
          <a:lstStyle/>
          <a:p>
            <a:fld id="{83444E83-8C16-44C0-955E-AAEFF2B457B0}" type="slidenum">
              <a:rPr kumimoji="1" lang="ja-JP" altLang="en-US" smtClean="0"/>
              <a:t>8</a:t>
            </a:fld>
            <a:endParaRPr kumimoji="1" lang="ja-JP" altLang="en-US"/>
          </a:p>
        </p:txBody>
      </p:sp>
    </p:spTree>
    <p:extLst>
      <p:ext uri="{BB962C8B-B14F-4D97-AF65-F5344CB8AC3E}">
        <p14:creationId xmlns:p14="http://schemas.microsoft.com/office/powerpoint/2010/main" val="1326931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会員登録し、ログインすることでシステムのメイン機能の「</a:t>
            </a:r>
            <a:r>
              <a:rPr lang="ja-JP" altLang="en-US" sz="1200" dirty="0">
                <a:solidFill>
                  <a:schemeClr val="tx1"/>
                </a:solidFill>
                <a:latin typeface="メイリオ" panose="020B0604030504040204" pitchFamily="50" charset="-128"/>
                <a:ea typeface="メイリオ" panose="020B0604030504040204" pitchFamily="50" charset="-128"/>
              </a:rPr>
              <a:t>自分用検索サイトの作成</a:t>
            </a:r>
            <a:r>
              <a:rPr kumimoji="1" lang="ja-JP" altLang="en-US" sz="1200" dirty="0"/>
              <a:t>」機能を使用できるようになります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ただし、会員は無料・有料会員があり、無料会員が作成できる</a:t>
            </a:r>
            <a:r>
              <a:rPr lang="ja-JP" altLang="en-US" sz="1200" dirty="0">
                <a:solidFill>
                  <a:schemeClr val="tx1"/>
                </a:solidFill>
                <a:latin typeface="メイリオ" panose="020B0604030504040204" pitchFamily="50" charset="-128"/>
                <a:ea typeface="メイリオ" panose="020B0604030504040204" pitchFamily="50" charset="-128"/>
              </a:rPr>
              <a:t>自分用検索サイトは必ず公開することとします。</a:t>
            </a:r>
            <a:endParaRPr lang="en-US" altLang="ja-JP" sz="1200" dirty="0">
              <a:solidFill>
                <a:schemeClr val="tx1"/>
              </a:solidFill>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メイリオ" panose="020B0604030504040204" pitchFamily="50" charset="-128"/>
                <a:ea typeface="メイリオ" panose="020B0604030504040204" pitchFamily="50" charset="-128"/>
              </a:rPr>
              <a:t>ユーザが増えて、公開した検索サイトが増えれば、</a:t>
            </a:r>
            <a:r>
              <a:rPr lang="en-US" altLang="ja-JP" sz="1200" dirty="0">
                <a:solidFill>
                  <a:schemeClr val="tx1"/>
                </a:solidFill>
                <a:latin typeface="メイリオ" panose="020B0604030504040204" pitchFamily="50" charset="-128"/>
                <a:ea typeface="メイリオ" panose="020B0604030504040204" pitchFamily="50" charset="-128"/>
              </a:rPr>
              <a:t>template</a:t>
            </a:r>
            <a:r>
              <a:rPr lang="ja-JP" altLang="en-US" sz="1200" dirty="0">
                <a:solidFill>
                  <a:schemeClr val="tx1"/>
                </a:solidFill>
                <a:latin typeface="メイリオ" panose="020B0604030504040204" pitchFamily="50" charset="-128"/>
                <a:ea typeface="メイリオ" panose="020B0604030504040204" pitchFamily="50" charset="-128"/>
              </a:rPr>
              <a:t>検索サイト以外にも様々な検索サイトが増え、ユーザが増えることを期待しています。</a:t>
            </a:r>
            <a:endParaRPr lang="en-US" altLang="ja-JP" sz="1200" dirty="0">
              <a:solidFill>
                <a:schemeClr val="tx1"/>
              </a:solidFill>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solidFill>
                <a:schemeClr val="tx1"/>
              </a:solidFill>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メイリオ" panose="020B0604030504040204" pitchFamily="50" charset="-128"/>
                <a:ea typeface="メイリオ" panose="020B0604030504040204" pitchFamily="50" charset="-128"/>
              </a:rPr>
              <a:t>検索サイトの作成画面イメージはスライド</a:t>
            </a:r>
            <a:r>
              <a:rPr kumimoji="1" lang="en-US" altLang="ja-JP" sz="1200" dirty="0">
                <a:solidFill>
                  <a:schemeClr val="tx1"/>
                </a:solidFill>
                <a:latin typeface="メイリオ" panose="020B0604030504040204" pitchFamily="50" charset="-128"/>
                <a:ea typeface="メイリオ" panose="020B0604030504040204" pitchFamily="50" charset="-128"/>
              </a:rPr>
              <a:t>13</a:t>
            </a:r>
            <a:r>
              <a:rPr kumimoji="1" lang="ja-JP" altLang="en-US" sz="1200" dirty="0">
                <a:solidFill>
                  <a:schemeClr val="tx1"/>
                </a:solidFill>
                <a:latin typeface="メイリオ" panose="020B0604030504040204" pitchFamily="50" charset="-128"/>
                <a:ea typeface="メイリオ" panose="020B0604030504040204" pitchFamily="50" charset="-128"/>
              </a:rPr>
              <a:t>で解説します</a:t>
            </a:r>
            <a:endParaRPr kumimoji="1" lang="en-US" altLang="ja-JP" sz="1200" dirty="0">
              <a:solidFill>
                <a:schemeClr val="tx1"/>
              </a:solidFill>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dirty="0"/>
          </a:p>
        </p:txBody>
      </p:sp>
      <p:sp>
        <p:nvSpPr>
          <p:cNvPr id="4" name="スライド番号プレースホルダー 3"/>
          <p:cNvSpPr>
            <a:spLocks noGrp="1"/>
          </p:cNvSpPr>
          <p:nvPr>
            <p:ph type="sldNum" sz="quarter" idx="10"/>
          </p:nvPr>
        </p:nvSpPr>
        <p:spPr/>
        <p:txBody>
          <a:bodyPr/>
          <a:lstStyle/>
          <a:p>
            <a:fld id="{83444E83-8C16-44C0-955E-AAEFF2B457B0}" type="slidenum">
              <a:rPr kumimoji="1" lang="ja-JP" altLang="en-US" smtClean="0"/>
              <a:t>9</a:t>
            </a:fld>
            <a:endParaRPr kumimoji="1" lang="ja-JP" altLang="en-US"/>
          </a:p>
        </p:txBody>
      </p:sp>
    </p:spTree>
    <p:extLst>
      <p:ext uri="{BB962C8B-B14F-4D97-AF65-F5344CB8AC3E}">
        <p14:creationId xmlns:p14="http://schemas.microsoft.com/office/powerpoint/2010/main" val="3096990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236372"/>
            <a:ext cx="8596668" cy="1320800"/>
          </a:xfrm>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54C80-263E-416B-A8E0-580EDEADCBDC}" type="datetimeFigureOut">
              <a:rPr lang="en-US" dirty="0"/>
              <a:t>12/25/2020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12/25/2020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12/25/2020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p:cNvSpPr>
            <a:spLocks noGrp="1"/>
          </p:cNvSpPr>
          <p:nvPr>
            <p:ph type="ctrTitle"/>
          </p:nvPr>
        </p:nvSpPr>
        <p:spPr>
          <a:xfrm>
            <a:off x="4419136" y="1020871"/>
            <a:ext cx="6960759" cy="2849671"/>
          </a:xfrm>
        </p:spPr>
        <p:txBody>
          <a:bodyPr>
            <a:normAutofit/>
          </a:bodyPr>
          <a:lstStyle/>
          <a:p>
            <a:pPr algn="l">
              <a:lnSpc>
                <a:spcPct val="90000"/>
              </a:lnSpc>
            </a:pPr>
            <a:r>
              <a:rPr lang="ja-JP" altLang="en-US" sz="4700" dirty="0">
                <a:solidFill>
                  <a:srgbClr val="FFFFFF"/>
                </a:solidFill>
              </a:rPr>
              <a:t>自分用の検索サイトを簡単に作れるシステム</a:t>
            </a:r>
            <a:r>
              <a:rPr lang="en-US" altLang="ja-JP" sz="4700" dirty="0">
                <a:solidFill>
                  <a:srgbClr val="FFFFFF"/>
                </a:solidFill>
              </a:rPr>
              <a:t>(</a:t>
            </a:r>
            <a:r>
              <a:rPr lang="ja-JP" altLang="en-US" sz="4700" dirty="0">
                <a:solidFill>
                  <a:srgbClr val="FFFFFF"/>
                </a:solidFill>
              </a:rPr>
              <a:t>仮</a:t>
            </a:r>
            <a:r>
              <a:rPr lang="en-US" altLang="ja-JP" sz="4700" dirty="0">
                <a:solidFill>
                  <a:srgbClr val="FFFFFF"/>
                </a:solidFill>
              </a:rPr>
              <a:t>)</a:t>
            </a:r>
            <a:br>
              <a:rPr lang="en-US" altLang="ja-JP" sz="4700" dirty="0">
                <a:solidFill>
                  <a:srgbClr val="FFFFFF"/>
                </a:solidFill>
              </a:rPr>
            </a:br>
            <a:r>
              <a:rPr lang="en-US" altLang="ja-JP" sz="4700" dirty="0" err="1">
                <a:solidFill>
                  <a:srgbClr val="FFFFFF"/>
                </a:solidFill>
              </a:rPr>
              <a:t>Todo</a:t>
            </a:r>
            <a:r>
              <a:rPr lang="ja-JP" altLang="en-US" sz="4700" dirty="0">
                <a:solidFill>
                  <a:srgbClr val="FFFFFF"/>
                </a:solidFill>
              </a:rPr>
              <a:t> ネーミング</a:t>
            </a:r>
            <a:endParaRPr lang="en-US" altLang="ja-JP" sz="4700" dirty="0">
              <a:solidFill>
                <a:srgbClr val="FFFFFF"/>
              </a:solidFill>
            </a:endParaRPr>
          </a:p>
        </p:txBody>
      </p:sp>
      <p:sp>
        <p:nvSpPr>
          <p:cNvPr id="3" name="サブタイトル 2"/>
          <p:cNvSpPr>
            <a:spLocks noGrp="1"/>
          </p:cNvSpPr>
          <p:nvPr>
            <p:ph type="subTitle" idx="1"/>
          </p:nvPr>
        </p:nvSpPr>
        <p:spPr>
          <a:xfrm>
            <a:off x="4548104" y="3962088"/>
            <a:ext cx="6112077" cy="1186108"/>
          </a:xfrm>
        </p:spPr>
        <p:txBody>
          <a:bodyPr>
            <a:normAutofit/>
          </a:bodyPr>
          <a:lstStyle/>
          <a:p>
            <a:pPr algn="l"/>
            <a:r>
              <a:rPr lang="ja-JP" altLang="en-US" dirty="0">
                <a:solidFill>
                  <a:srgbClr val="FFFFFF">
                    <a:alpha val="70000"/>
                  </a:srgbClr>
                </a:solidFill>
              </a:rPr>
              <a:t>検索特化簡易</a:t>
            </a:r>
            <a:r>
              <a:rPr lang="en-US" altLang="ja-JP" dirty="0">
                <a:solidFill>
                  <a:srgbClr val="FFFFFF">
                    <a:alpha val="70000"/>
                  </a:srgbClr>
                </a:solidFill>
              </a:rPr>
              <a:t>CMS</a:t>
            </a:r>
            <a:r>
              <a:rPr lang="ja-JP" altLang="en-US" dirty="0">
                <a:solidFill>
                  <a:srgbClr val="FFFFFF">
                    <a:alpha val="70000"/>
                  </a:srgbClr>
                </a:solidFill>
              </a:rPr>
              <a:t>システム</a:t>
            </a:r>
            <a:endParaRPr kumimoji="1" lang="ja-JP" altLang="en-US" dirty="0">
              <a:solidFill>
                <a:srgbClr val="FFFFFF">
                  <a:alpha val="70000"/>
                </a:srgbClr>
              </a:solidFill>
            </a:endParaRP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7941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 name="正方形/長方形 83">
            <a:extLst>
              <a:ext uri="{FF2B5EF4-FFF2-40B4-BE49-F238E27FC236}">
                <a16:creationId xmlns:a16="http://schemas.microsoft.com/office/drawing/2014/main" id="{D8940CD6-8243-444F-9D16-59FFBA161FBC}"/>
              </a:ext>
            </a:extLst>
          </p:cNvPr>
          <p:cNvSpPr/>
          <p:nvPr/>
        </p:nvSpPr>
        <p:spPr>
          <a:xfrm>
            <a:off x="2828260" y="1561057"/>
            <a:ext cx="9071808" cy="4738110"/>
          </a:xfrm>
          <a:prstGeom prst="rect">
            <a:avLst/>
          </a:prstGeom>
          <a:solidFill>
            <a:schemeClr val="accent3">
              <a:alpha val="25000"/>
            </a:schemeClr>
          </a:solidFill>
          <a:ln w="28575">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ltLang="ja-JP" sz="1400">
              <a:solidFill>
                <a:schemeClr val="tx1"/>
              </a:solidFill>
              <a:latin typeface="メイリオ" panose="020B0604030504040204" pitchFamily="50" charset="-128"/>
              <a:ea typeface="メイリオ" panose="020B0604030504040204" pitchFamily="50" charset="-128"/>
            </a:endParaRPr>
          </a:p>
        </p:txBody>
      </p:sp>
      <p:sp>
        <p:nvSpPr>
          <p:cNvPr id="85" name="正方形/長方形 84">
            <a:extLst>
              <a:ext uri="{FF2B5EF4-FFF2-40B4-BE49-F238E27FC236}">
                <a16:creationId xmlns:a16="http://schemas.microsoft.com/office/drawing/2014/main" id="{7D851611-2C96-4E5D-A9F5-17B8E6CB1ADA}"/>
              </a:ext>
            </a:extLst>
          </p:cNvPr>
          <p:cNvSpPr/>
          <p:nvPr/>
        </p:nvSpPr>
        <p:spPr>
          <a:xfrm>
            <a:off x="6700369" y="1656308"/>
            <a:ext cx="4925786" cy="4299857"/>
          </a:xfrm>
          <a:prstGeom prst="rect">
            <a:avLst/>
          </a:prstGeom>
          <a:solidFill>
            <a:srgbClr val="9FE6FF">
              <a:alpha val="49804"/>
            </a:srgbClr>
          </a:solidFill>
          <a:ln w="28575">
            <a:solidFill>
              <a:schemeClr val="tx2">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ltLang="ja-JP" sz="1400">
              <a:solidFill>
                <a:schemeClr val="tx1"/>
              </a:solidFill>
              <a:latin typeface="メイリオ" panose="020B0604030504040204" pitchFamily="50" charset="-128"/>
              <a:ea typeface="メイリオ" panose="020B0604030504040204" pitchFamily="50" charset="-128"/>
            </a:endParaRPr>
          </a:p>
        </p:txBody>
      </p:sp>
      <p:sp>
        <p:nvSpPr>
          <p:cNvPr id="88" name="正方形/長方形 87">
            <a:extLst>
              <a:ext uri="{FF2B5EF4-FFF2-40B4-BE49-F238E27FC236}">
                <a16:creationId xmlns:a16="http://schemas.microsoft.com/office/drawing/2014/main" id="{B6196733-B7F1-4D14-9D6A-00A785FDB746}"/>
              </a:ext>
            </a:extLst>
          </p:cNvPr>
          <p:cNvSpPr/>
          <p:nvPr/>
        </p:nvSpPr>
        <p:spPr>
          <a:xfrm>
            <a:off x="7050067" y="1902969"/>
            <a:ext cx="2861587" cy="703190"/>
          </a:xfrm>
          <a:prstGeom prst="rect">
            <a:avLst/>
          </a:prstGeom>
          <a:solidFill>
            <a:schemeClr val="bg1"/>
          </a:solidFill>
          <a:ln>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ja-JP" altLang="en-US" sz="1400" dirty="0">
                <a:solidFill>
                  <a:schemeClr val="tx1"/>
                </a:solidFill>
                <a:latin typeface="メイリオ" panose="020B0604030504040204" pitchFamily="50" charset="-128"/>
                <a:ea typeface="メイリオ" panose="020B0604030504040204" pitchFamily="50" charset="-128"/>
              </a:rPr>
              <a:t>自分用検索サイトの作成</a:t>
            </a:r>
            <a:r>
              <a:rPr lang="en-US" altLang="ja-JP" sz="1400" dirty="0">
                <a:solidFill>
                  <a:schemeClr val="tx1"/>
                </a:solidFill>
                <a:latin typeface="メイリオ" panose="020B0604030504040204" pitchFamily="50" charset="-128"/>
                <a:ea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rPr>
              <a:t>公開</a:t>
            </a:r>
            <a:r>
              <a:rPr lang="en-US" altLang="ja-JP" sz="1400" dirty="0">
                <a:solidFill>
                  <a:schemeClr val="tx1"/>
                </a:solidFill>
                <a:latin typeface="メイリオ" panose="020B0604030504040204" pitchFamily="50" charset="-128"/>
                <a:ea typeface="メイリオ" panose="020B0604030504040204" pitchFamily="50" charset="-128"/>
              </a:rPr>
              <a:t>)</a:t>
            </a:r>
          </a:p>
        </p:txBody>
      </p:sp>
      <p:sp>
        <p:nvSpPr>
          <p:cNvPr id="89" name="正方形/長方形 88">
            <a:extLst>
              <a:ext uri="{FF2B5EF4-FFF2-40B4-BE49-F238E27FC236}">
                <a16:creationId xmlns:a16="http://schemas.microsoft.com/office/drawing/2014/main" id="{61DC9D0A-CFA0-4E9C-BDCA-A8EA9085DE47}"/>
              </a:ext>
            </a:extLst>
          </p:cNvPr>
          <p:cNvSpPr/>
          <p:nvPr/>
        </p:nvSpPr>
        <p:spPr>
          <a:xfrm>
            <a:off x="3223974" y="3750696"/>
            <a:ext cx="2358126" cy="703190"/>
          </a:xfrm>
          <a:prstGeom prst="rect">
            <a:avLst/>
          </a:prstGeom>
          <a:solidFill>
            <a:schemeClr val="bg1"/>
          </a:solidFill>
          <a:ln>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ja-JP" altLang="en-US" sz="1400" dirty="0">
                <a:solidFill>
                  <a:schemeClr val="tx1"/>
                </a:solidFill>
                <a:latin typeface="メイリオ" panose="020B0604030504040204" pitchFamily="50" charset="-128"/>
                <a:ea typeface="メイリオ" panose="020B0604030504040204" pitchFamily="50" charset="-128"/>
              </a:rPr>
              <a:t>他ユーザが作成・公開しているサイトの利用</a:t>
            </a:r>
            <a:endParaRPr lang="en-US" altLang="ja-JP" sz="1400" dirty="0">
              <a:solidFill>
                <a:schemeClr val="tx1"/>
              </a:solidFill>
              <a:latin typeface="メイリオ" panose="020B0604030504040204" pitchFamily="50" charset="-128"/>
              <a:ea typeface="メイリオ" panose="020B0604030504040204" pitchFamily="50" charset="-128"/>
            </a:endParaRPr>
          </a:p>
        </p:txBody>
      </p:sp>
      <p:sp>
        <p:nvSpPr>
          <p:cNvPr id="92" name="正方形/長方形 91">
            <a:extLst>
              <a:ext uri="{FF2B5EF4-FFF2-40B4-BE49-F238E27FC236}">
                <a16:creationId xmlns:a16="http://schemas.microsoft.com/office/drawing/2014/main" id="{FF582A2B-4BED-43D2-9843-9844F3972B90}"/>
              </a:ext>
            </a:extLst>
          </p:cNvPr>
          <p:cNvSpPr/>
          <p:nvPr/>
        </p:nvSpPr>
        <p:spPr>
          <a:xfrm>
            <a:off x="179390" y="3261370"/>
            <a:ext cx="1444727" cy="3505375"/>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ltLang="ja-JP" sz="1400">
              <a:solidFill>
                <a:schemeClr val="tx1"/>
              </a:solidFill>
              <a:latin typeface="メイリオ" panose="020B0604030504040204" pitchFamily="50" charset="-128"/>
              <a:ea typeface="メイリオ" panose="020B0604030504040204" pitchFamily="50" charset="-128"/>
            </a:endParaRPr>
          </a:p>
        </p:txBody>
      </p:sp>
      <p:sp>
        <p:nvSpPr>
          <p:cNvPr id="96" name="正方形/長方形 95">
            <a:extLst>
              <a:ext uri="{FF2B5EF4-FFF2-40B4-BE49-F238E27FC236}">
                <a16:creationId xmlns:a16="http://schemas.microsoft.com/office/drawing/2014/main" id="{E20F0384-59F6-4519-AD9E-EDFE61738004}"/>
              </a:ext>
            </a:extLst>
          </p:cNvPr>
          <p:cNvSpPr/>
          <p:nvPr/>
        </p:nvSpPr>
        <p:spPr>
          <a:xfrm>
            <a:off x="241902" y="5504767"/>
            <a:ext cx="455839" cy="315589"/>
          </a:xfrm>
          <a:prstGeom prst="rect">
            <a:avLst/>
          </a:prstGeom>
          <a:solidFill>
            <a:schemeClr val="accent2">
              <a:lumMod val="20000"/>
              <a:lumOff val="80000"/>
              <a:alpha val="70000"/>
            </a:schemeClr>
          </a:solidFill>
          <a:ln w="28575">
            <a:solidFill>
              <a:schemeClr val="accent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ltLang="ja-JP" sz="1400">
              <a:solidFill>
                <a:schemeClr val="tx1"/>
              </a:solidFill>
              <a:latin typeface="メイリオ" panose="020B0604030504040204" pitchFamily="50" charset="-128"/>
              <a:ea typeface="メイリオ" panose="020B0604030504040204" pitchFamily="50" charset="-128"/>
            </a:endParaRPr>
          </a:p>
        </p:txBody>
      </p:sp>
      <p:sp>
        <p:nvSpPr>
          <p:cNvPr id="99" name="テキスト ボックス 98">
            <a:extLst>
              <a:ext uri="{FF2B5EF4-FFF2-40B4-BE49-F238E27FC236}">
                <a16:creationId xmlns:a16="http://schemas.microsoft.com/office/drawing/2014/main" id="{0A95AAA8-8AC4-4AC7-900B-F4AF8AB00B23}"/>
              </a:ext>
            </a:extLst>
          </p:cNvPr>
          <p:cNvSpPr txBox="1"/>
          <p:nvPr/>
        </p:nvSpPr>
        <p:spPr>
          <a:xfrm>
            <a:off x="709148" y="4268039"/>
            <a:ext cx="913346" cy="577081"/>
          </a:xfrm>
          <a:prstGeom prst="rect">
            <a:avLst/>
          </a:prstGeom>
          <a:noFill/>
        </p:spPr>
        <p:txBody>
          <a:bodyPr wrap="square" rtlCol="0">
            <a:spAutoFit/>
          </a:bodyPr>
          <a:lstStyle/>
          <a:p>
            <a:r>
              <a:rPr kumimoji="1" lang="ja-JP" altLang="en-US" sz="1050" dirty="0"/>
              <a:t>未ログインで使用可能な機能</a:t>
            </a:r>
          </a:p>
        </p:txBody>
      </p:sp>
      <p:sp>
        <p:nvSpPr>
          <p:cNvPr id="102" name="テキスト ボックス 101">
            <a:extLst>
              <a:ext uri="{FF2B5EF4-FFF2-40B4-BE49-F238E27FC236}">
                <a16:creationId xmlns:a16="http://schemas.microsoft.com/office/drawing/2014/main" id="{2CC4CE59-EF4A-4F17-A656-1E981053C380}"/>
              </a:ext>
            </a:extLst>
          </p:cNvPr>
          <p:cNvSpPr txBox="1"/>
          <p:nvPr/>
        </p:nvSpPr>
        <p:spPr>
          <a:xfrm>
            <a:off x="748617" y="5501572"/>
            <a:ext cx="883320" cy="600164"/>
          </a:xfrm>
          <a:prstGeom prst="rect">
            <a:avLst/>
          </a:prstGeom>
          <a:noFill/>
        </p:spPr>
        <p:txBody>
          <a:bodyPr wrap="square" rtlCol="0">
            <a:spAutoFit/>
          </a:bodyPr>
          <a:lstStyle/>
          <a:p>
            <a:r>
              <a:rPr kumimoji="1" lang="ja-JP" altLang="en-US" sz="1100" dirty="0"/>
              <a:t>有料会員が使用可能な機能</a:t>
            </a:r>
          </a:p>
        </p:txBody>
      </p:sp>
      <p:sp>
        <p:nvSpPr>
          <p:cNvPr id="109" name="テキスト ボックス 108">
            <a:extLst>
              <a:ext uri="{FF2B5EF4-FFF2-40B4-BE49-F238E27FC236}">
                <a16:creationId xmlns:a16="http://schemas.microsoft.com/office/drawing/2014/main" id="{59310F2F-400B-4119-93E2-061B367D2970}"/>
              </a:ext>
            </a:extLst>
          </p:cNvPr>
          <p:cNvSpPr txBox="1"/>
          <p:nvPr/>
        </p:nvSpPr>
        <p:spPr>
          <a:xfrm>
            <a:off x="435533" y="3380034"/>
            <a:ext cx="913346" cy="307777"/>
          </a:xfrm>
          <a:prstGeom prst="rect">
            <a:avLst/>
          </a:prstGeom>
          <a:noFill/>
        </p:spPr>
        <p:txBody>
          <a:bodyPr wrap="square" rtlCol="0">
            <a:spAutoFit/>
          </a:bodyPr>
          <a:lstStyle/>
          <a:p>
            <a:r>
              <a:rPr kumimoji="1" lang="ja-JP" altLang="en-US" sz="1400" dirty="0"/>
              <a:t>凡例</a:t>
            </a:r>
          </a:p>
        </p:txBody>
      </p:sp>
      <p:sp>
        <p:nvSpPr>
          <p:cNvPr id="112" name="テキスト ボックス 111">
            <a:extLst>
              <a:ext uri="{FF2B5EF4-FFF2-40B4-BE49-F238E27FC236}">
                <a16:creationId xmlns:a16="http://schemas.microsoft.com/office/drawing/2014/main" id="{694F5BDF-2DD4-43FE-A272-B56CCD7BA8AC}"/>
              </a:ext>
            </a:extLst>
          </p:cNvPr>
          <p:cNvSpPr txBox="1"/>
          <p:nvPr/>
        </p:nvSpPr>
        <p:spPr>
          <a:xfrm>
            <a:off x="709148" y="4822332"/>
            <a:ext cx="913346" cy="577081"/>
          </a:xfrm>
          <a:prstGeom prst="rect">
            <a:avLst/>
          </a:prstGeom>
          <a:noFill/>
        </p:spPr>
        <p:txBody>
          <a:bodyPr wrap="square" rtlCol="0">
            <a:spAutoFit/>
          </a:bodyPr>
          <a:lstStyle/>
          <a:p>
            <a:r>
              <a:rPr kumimoji="1" lang="ja-JP" altLang="en-US" sz="1050" dirty="0"/>
              <a:t>ログイン状態で使用可能な機能</a:t>
            </a:r>
          </a:p>
        </p:txBody>
      </p:sp>
      <p:sp>
        <p:nvSpPr>
          <p:cNvPr id="113" name="正方形/長方形 112">
            <a:extLst>
              <a:ext uri="{FF2B5EF4-FFF2-40B4-BE49-F238E27FC236}">
                <a16:creationId xmlns:a16="http://schemas.microsoft.com/office/drawing/2014/main" id="{2AC605E6-341E-435D-B0C9-86A3402C47E4}"/>
              </a:ext>
            </a:extLst>
          </p:cNvPr>
          <p:cNvSpPr/>
          <p:nvPr/>
        </p:nvSpPr>
        <p:spPr>
          <a:xfrm>
            <a:off x="241190" y="4856742"/>
            <a:ext cx="487209" cy="279628"/>
          </a:xfrm>
          <a:prstGeom prst="rect">
            <a:avLst/>
          </a:prstGeom>
          <a:solidFill>
            <a:srgbClr val="9FE6FF">
              <a:alpha val="49804"/>
            </a:srgbClr>
          </a:solidFill>
          <a:ln w="28575">
            <a:solidFill>
              <a:schemeClr val="tx2">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ltLang="ja-JP" sz="1400">
              <a:solidFill>
                <a:schemeClr val="tx1"/>
              </a:solidFill>
              <a:latin typeface="メイリオ" panose="020B0604030504040204" pitchFamily="50" charset="-128"/>
              <a:ea typeface="メイリオ" panose="020B0604030504040204" pitchFamily="50" charset="-128"/>
            </a:endParaRPr>
          </a:p>
        </p:txBody>
      </p:sp>
      <p:sp>
        <p:nvSpPr>
          <p:cNvPr id="114" name="正方形/長方形 113">
            <a:extLst>
              <a:ext uri="{FF2B5EF4-FFF2-40B4-BE49-F238E27FC236}">
                <a16:creationId xmlns:a16="http://schemas.microsoft.com/office/drawing/2014/main" id="{75C1A074-F78E-4FDB-981A-52F39EA7ECDC}"/>
              </a:ext>
            </a:extLst>
          </p:cNvPr>
          <p:cNvSpPr/>
          <p:nvPr/>
        </p:nvSpPr>
        <p:spPr>
          <a:xfrm>
            <a:off x="7037828" y="2878768"/>
            <a:ext cx="2138064" cy="703190"/>
          </a:xfrm>
          <a:prstGeom prst="rect">
            <a:avLst/>
          </a:prstGeom>
          <a:solidFill>
            <a:schemeClr val="accent4">
              <a:lumMod val="20000"/>
              <a:lumOff val="80000"/>
            </a:schemeClr>
          </a:solidFill>
          <a:ln>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ja-JP" altLang="en-US" sz="1400" dirty="0">
                <a:solidFill>
                  <a:schemeClr val="tx1"/>
                </a:solidFill>
                <a:latin typeface="メイリオ" panose="020B0604030504040204" pitchFamily="50" charset="-128"/>
                <a:ea typeface="メイリオ" panose="020B0604030504040204" pitchFamily="50" charset="-128"/>
              </a:rPr>
              <a:t>サイト作成依頼</a:t>
            </a:r>
            <a:r>
              <a:rPr lang="en-US" altLang="ja-JP" sz="1400" dirty="0">
                <a:solidFill>
                  <a:schemeClr val="tx1"/>
                </a:solidFill>
                <a:latin typeface="メイリオ" panose="020B0604030504040204" pitchFamily="50" charset="-128"/>
                <a:ea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rPr>
              <a:t>有料</a:t>
            </a:r>
            <a:r>
              <a:rPr lang="en-US" altLang="ja-JP" sz="1400" dirty="0">
                <a:solidFill>
                  <a:schemeClr val="tx1"/>
                </a:solidFill>
                <a:latin typeface="メイリオ" panose="020B0604030504040204" pitchFamily="50" charset="-128"/>
                <a:ea typeface="メイリオ" panose="020B0604030504040204" pitchFamily="50" charset="-128"/>
              </a:rPr>
              <a:t>)</a:t>
            </a:r>
          </a:p>
        </p:txBody>
      </p:sp>
      <p:sp>
        <p:nvSpPr>
          <p:cNvPr id="115" name="吹き出し: 四角形 114">
            <a:extLst>
              <a:ext uri="{FF2B5EF4-FFF2-40B4-BE49-F238E27FC236}">
                <a16:creationId xmlns:a16="http://schemas.microsoft.com/office/drawing/2014/main" id="{8B5C32AE-3675-436B-8E0C-DDF1908D7C5C}"/>
              </a:ext>
            </a:extLst>
          </p:cNvPr>
          <p:cNvSpPr/>
          <p:nvPr/>
        </p:nvSpPr>
        <p:spPr>
          <a:xfrm>
            <a:off x="278488" y="6251479"/>
            <a:ext cx="430660" cy="279628"/>
          </a:xfrm>
          <a:prstGeom prst="wedgeRectCallout">
            <a:avLst>
              <a:gd name="adj1" fmla="val -33829"/>
              <a:gd name="adj2" fmla="val 87909"/>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en-US" altLang="ja-JP" sz="1400" dirty="0"/>
          </a:p>
        </p:txBody>
      </p:sp>
      <p:sp>
        <p:nvSpPr>
          <p:cNvPr id="116" name="テキスト ボックス 115">
            <a:extLst>
              <a:ext uri="{FF2B5EF4-FFF2-40B4-BE49-F238E27FC236}">
                <a16:creationId xmlns:a16="http://schemas.microsoft.com/office/drawing/2014/main" id="{9B2E7EFD-023B-47A0-AD1F-A1EEEE3503B2}"/>
              </a:ext>
            </a:extLst>
          </p:cNvPr>
          <p:cNvSpPr txBox="1"/>
          <p:nvPr/>
        </p:nvSpPr>
        <p:spPr>
          <a:xfrm>
            <a:off x="756621" y="6203895"/>
            <a:ext cx="883320" cy="261610"/>
          </a:xfrm>
          <a:prstGeom prst="rect">
            <a:avLst/>
          </a:prstGeom>
          <a:noFill/>
        </p:spPr>
        <p:txBody>
          <a:bodyPr wrap="square" rtlCol="0">
            <a:spAutoFit/>
          </a:bodyPr>
          <a:lstStyle/>
          <a:p>
            <a:r>
              <a:rPr kumimoji="1" lang="ja-JP" altLang="en-US" sz="1100" dirty="0"/>
              <a:t>備考</a:t>
            </a:r>
          </a:p>
        </p:txBody>
      </p:sp>
      <p:sp>
        <p:nvSpPr>
          <p:cNvPr id="120" name="正方形/長方形 119">
            <a:extLst>
              <a:ext uri="{FF2B5EF4-FFF2-40B4-BE49-F238E27FC236}">
                <a16:creationId xmlns:a16="http://schemas.microsoft.com/office/drawing/2014/main" id="{BE8D5988-C3A8-4190-BE0B-7D1776826810}"/>
              </a:ext>
            </a:extLst>
          </p:cNvPr>
          <p:cNvSpPr/>
          <p:nvPr/>
        </p:nvSpPr>
        <p:spPr>
          <a:xfrm>
            <a:off x="278488" y="3711092"/>
            <a:ext cx="449911" cy="279628"/>
          </a:xfrm>
          <a:prstGeom prst="rect">
            <a:avLst/>
          </a:prstGeom>
          <a:solidFill>
            <a:schemeClr val="bg1"/>
          </a:solidFill>
          <a:ln>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altLang="ja-JP" sz="1400" dirty="0">
              <a:solidFill>
                <a:schemeClr val="tx1"/>
              </a:solidFill>
              <a:latin typeface="メイリオ" panose="020B0604030504040204" pitchFamily="50" charset="-128"/>
              <a:ea typeface="メイリオ" panose="020B0604030504040204" pitchFamily="50" charset="-128"/>
            </a:endParaRPr>
          </a:p>
        </p:txBody>
      </p:sp>
      <p:sp>
        <p:nvSpPr>
          <p:cNvPr id="121" name="テキスト ボックス 120">
            <a:extLst>
              <a:ext uri="{FF2B5EF4-FFF2-40B4-BE49-F238E27FC236}">
                <a16:creationId xmlns:a16="http://schemas.microsoft.com/office/drawing/2014/main" id="{E2F02D20-04B3-49CA-A34C-00623C312D9C}"/>
              </a:ext>
            </a:extLst>
          </p:cNvPr>
          <p:cNvSpPr txBox="1"/>
          <p:nvPr/>
        </p:nvSpPr>
        <p:spPr>
          <a:xfrm>
            <a:off x="809869" y="3687811"/>
            <a:ext cx="913346" cy="253916"/>
          </a:xfrm>
          <a:prstGeom prst="rect">
            <a:avLst/>
          </a:prstGeom>
          <a:noFill/>
        </p:spPr>
        <p:txBody>
          <a:bodyPr wrap="square" rtlCol="0">
            <a:spAutoFit/>
          </a:bodyPr>
          <a:lstStyle/>
          <a:p>
            <a:r>
              <a:rPr kumimoji="1" lang="ja-JP" altLang="en-US" sz="1050" dirty="0"/>
              <a:t>機能</a:t>
            </a:r>
          </a:p>
        </p:txBody>
      </p:sp>
      <p:sp>
        <p:nvSpPr>
          <p:cNvPr id="122" name="正方形/長方形 121">
            <a:extLst>
              <a:ext uri="{FF2B5EF4-FFF2-40B4-BE49-F238E27FC236}">
                <a16:creationId xmlns:a16="http://schemas.microsoft.com/office/drawing/2014/main" id="{97B08766-CBDF-46FC-8D3A-C161CB519408}"/>
              </a:ext>
            </a:extLst>
          </p:cNvPr>
          <p:cNvSpPr/>
          <p:nvPr/>
        </p:nvSpPr>
        <p:spPr>
          <a:xfrm>
            <a:off x="279447" y="4277110"/>
            <a:ext cx="413877" cy="276724"/>
          </a:xfrm>
          <a:prstGeom prst="rect">
            <a:avLst/>
          </a:prstGeom>
          <a:solidFill>
            <a:schemeClr val="accent3">
              <a:alpha val="25000"/>
            </a:schemeClr>
          </a:solidFill>
          <a:ln w="28575">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ltLang="ja-JP" sz="1400">
              <a:solidFill>
                <a:schemeClr val="tx1"/>
              </a:solidFill>
              <a:latin typeface="メイリオ" panose="020B0604030504040204" pitchFamily="50" charset="-128"/>
              <a:ea typeface="メイリオ" panose="020B0604030504040204" pitchFamily="50" charset="-128"/>
            </a:endParaRPr>
          </a:p>
        </p:txBody>
      </p:sp>
      <p:sp>
        <p:nvSpPr>
          <p:cNvPr id="25" name="タイトル 1">
            <a:extLst>
              <a:ext uri="{FF2B5EF4-FFF2-40B4-BE49-F238E27FC236}">
                <a16:creationId xmlns:a16="http://schemas.microsoft.com/office/drawing/2014/main" id="{B4383E99-F4D7-4355-B2C9-46316904DD91}"/>
              </a:ext>
            </a:extLst>
          </p:cNvPr>
          <p:cNvSpPr>
            <a:spLocks noGrp="1"/>
          </p:cNvSpPr>
          <p:nvPr>
            <p:ph type="title"/>
          </p:nvPr>
        </p:nvSpPr>
        <p:spPr>
          <a:xfrm>
            <a:off x="677333" y="236372"/>
            <a:ext cx="9710675" cy="1320800"/>
          </a:xfrm>
        </p:spPr>
        <p:txBody>
          <a:bodyPr>
            <a:normAutofit/>
          </a:bodyPr>
          <a:lstStyle/>
          <a:p>
            <a:pPr algn="ctr"/>
            <a:r>
              <a:rPr lang="ja-JP" altLang="en-US" sz="5400" dirty="0"/>
              <a:t>サイト作成依頼</a:t>
            </a:r>
            <a:r>
              <a:rPr lang="en-US" altLang="ja-JP" sz="5400" dirty="0"/>
              <a:t>(</a:t>
            </a:r>
            <a:r>
              <a:rPr lang="ja-JP" altLang="en-US" sz="5400" dirty="0"/>
              <a:t>有料</a:t>
            </a:r>
            <a:r>
              <a:rPr lang="en-US" altLang="ja-JP" sz="5400" dirty="0"/>
              <a:t>)</a:t>
            </a:r>
            <a:endParaRPr kumimoji="1" lang="ja-JP" altLang="en-US" sz="5400" dirty="0"/>
          </a:p>
        </p:txBody>
      </p:sp>
      <p:sp>
        <p:nvSpPr>
          <p:cNvPr id="21" name="正方形/長方形 20">
            <a:extLst>
              <a:ext uri="{FF2B5EF4-FFF2-40B4-BE49-F238E27FC236}">
                <a16:creationId xmlns:a16="http://schemas.microsoft.com/office/drawing/2014/main" id="{08073CDE-0073-4F8C-91B2-5540C7B36136}"/>
              </a:ext>
            </a:extLst>
          </p:cNvPr>
          <p:cNvSpPr/>
          <p:nvPr/>
        </p:nvSpPr>
        <p:spPr>
          <a:xfrm>
            <a:off x="3210368" y="2020858"/>
            <a:ext cx="3297018" cy="1060903"/>
          </a:xfrm>
          <a:prstGeom prst="rect">
            <a:avLst/>
          </a:prstGeom>
          <a:solidFill>
            <a:schemeClr val="bg1"/>
          </a:solidFill>
          <a:ln>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altLang="ja-JP" sz="1400" dirty="0">
                <a:solidFill>
                  <a:schemeClr val="tx1"/>
                </a:solidFill>
                <a:latin typeface="メイリオ" panose="020B0604030504040204" pitchFamily="50" charset="-128"/>
                <a:ea typeface="メイリオ" panose="020B0604030504040204" pitchFamily="50" charset="-128"/>
              </a:rPr>
              <a:t>template</a:t>
            </a:r>
            <a:r>
              <a:rPr lang="ja-JP" altLang="en-US" sz="1400" dirty="0">
                <a:solidFill>
                  <a:schemeClr val="tx1"/>
                </a:solidFill>
                <a:latin typeface="メイリオ" panose="020B0604030504040204" pitchFamily="50" charset="-128"/>
                <a:ea typeface="メイリオ" panose="020B0604030504040204" pitchFamily="50" charset="-128"/>
              </a:rPr>
              <a:t>検索サイトの使用</a:t>
            </a:r>
          </a:p>
          <a:p>
            <a:pPr algn="l"/>
            <a:r>
              <a:rPr lang="ja-JP" altLang="en-US" sz="1400" dirty="0">
                <a:solidFill>
                  <a:schemeClr val="tx1"/>
                </a:solidFill>
                <a:latin typeface="メイリオ" panose="020B0604030504040204" pitchFamily="50" charset="-128"/>
                <a:ea typeface="メイリオ" panose="020B0604030504040204" pitchFamily="50" charset="-128"/>
              </a:rPr>
              <a:t>・システム技術情報検索サイト</a:t>
            </a:r>
            <a:endParaRPr lang="en-US" altLang="ja-JP" sz="1400" dirty="0">
              <a:solidFill>
                <a:schemeClr val="tx1"/>
              </a:solidFill>
              <a:latin typeface="メイリオ" panose="020B0604030504040204" pitchFamily="50" charset="-128"/>
              <a:ea typeface="メイリオ" panose="020B0604030504040204" pitchFamily="50" charset="-128"/>
            </a:endParaRPr>
          </a:p>
          <a:p>
            <a:pPr algn="l"/>
            <a:r>
              <a:rPr lang="ja-JP" altLang="en-US" sz="1400" dirty="0">
                <a:solidFill>
                  <a:schemeClr val="tx1"/>
                </a:solidFill>
                <a:latin typeface="メイリオ" panose="020B0604030504040204" pitchFamily="50" charset="-128"/>
                <a:ea typeface="メイリオ" panose="020B0604030504040204" pitchFamily="50" charset="-128"/>
              </a:rPr>
              <a:t>・隠れている名店検索サイト</a:t>
            </a:r>
            <a:endParaRPr lang="en-US" altLang="ja-JP" sz="1400" dirty="0">
              <a:solidFill>
                <a:schemeClr val="tx1"/>
              </a:solidFill>
              <a:latin typeface="メイリオ" panose="020B0604030504040204" pitchFamily="50" charset="-128"/>
              <a:ea typeface="メイリオ" panose="020B0604030504040204" pitchFamily="50" charset="-128"/>
            </a:endParaRPr>
          </a:p>
          <a:p>
            <a:pPr algn="l"/>
            <a:r>
              <a:rPr lang="ja-JP" altLang="en-US" sz="1400" dirty="0">
                <a:solidFill>
                  <a:schemeClr val="tx1"/>
                </a:solidFill>
                <a:latin typeface="メイリオ" panose="020B0604030504040204" pitchFamily="50" charset="-128"/>
                <a:ea typeface="メイリオ" panose="020B0604030504040204" pitchFamily="50" charset="-128"/>
              </a:rPr>
              <a:t>・コロナ対策をしているサイト</a:t>
            </a:r>
            <a:endParaRPr lang="en-US" altLang="ja-JP" sz="1400" dirty="0">
              <a:solidFill>
                <a:schemeClr val="tx1"/>
              </a:solidFill>
              <a:latin typeface="メイリオ" panose="020B0604030504040204" pitchFamily="50" charset="-128"/>
              <a:ea typeface="メイリオ" panose="020B0604030504040204" pitchFamily="50" charset="-128"/>
            </a:endParaRPr>
          </a:p>
          <a:p>
            <a:pPr algn="l"/>
            <a:r>
              <a:rPr lang="ja-JP" altLang="en-US" sz="1400" dirty="0">
                <a:solidFill>
                  <a:schemeClr val="tx1"/>
                </a:solidFill>
                <a:latin typeface="メイリオ" panose="020B0604030504040204" pitchFamily="50" charset="-128"/>
                <a:ea typeface="メイリオ" panose="020B0604030504040204" pitchFamily="50" charset="-128"/>
              </a:rPr>
              <a:t>　等</a:t>
            </a:r>
          </a:p>
        </p:txBody>
      </p:sp>
    </p:spTree>
    <p:extLst>
      <p:ext uri="{BB962C8B-B14F-4D97-AF65-F5344CB8AC3E}">
        <p14:creationId xmlns:p14="http://schemas.microsoft.com/office/powerpoint/2010/main" val="2371567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 name="正方形/長方形 83">
            <a:extLst>
              <a:ext uri="{FF2B5EF4-FFF2-40B4-BE49-F238E27FC236}">
                <a16:creationId xmlns:a16="http://schemas.microsoft.com/office/drawing/2014/main" id="{D8940CD6-8243-444F-9D16-59FFBA161FBC}"/>
              </a:ext>
            </a:extLst>
          </p:cNvPr>
          <p:cNvSpPr/>
          <p:nvPr/>
        </p:nvSpPr>
        <p:spPr>
          <a:xfrm>
            <a:off x="2828260" y="1561057"/>
            <a:ext cx="9071808" cy="4738110"/>
          </a:xfrm>
          <a:prstGeom prst="rect">
            <a:avLst/>
          </a:prstGeom>
          <a:solidFill>
            <a:schemeClr val="accent3">
              <a:alpha val="25000"/>
            </a:schemeClr>
          </a:solidFill>
          <a:ln w="28575">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ltLang="ja-JP" sz="1400">
              <a:solidFill>
                <a:schemeClr val="tx1"/>
              </a:solidFill>
              <a:latin typeface="メイリオ" panose="020B0604030504040204" pitchFamily="50" charset="-128"/>
              <a:ea typeface="メイリオ" panose="020B0604030504040204" pitchFamily="50" charset="-128"/>
            </a:endParaRPr>
          </a:p>
        </p:txBody>
      </p:sp>
      <p:sp>
        <p:nvSpPr>
          <p:cNvPr id="85" name="正方形/長方形 84">
            <a:extLst>
              <a:ext uri="{FF2B5EF4-FFF2-40B4-BE49-F238E27FC236}">
                <a16:creationId xmlns:a16="http://schemas.microsoft.com/office/drawing/2014/main" id="{7D851611-2C96-4E5D-A9F5-17B8E6CB1ADA}"/>
              </a:ext>
            </a:extLst>
          </p:cNvPr>
          <p:cNvSpPr/>
          <p:nvPr/>
        </p:nvSpPr>
        <p:spPr>
          <a:xfrm>
            <a:off x="6700369" y="1656308"/>
            <a:ext cx="4925786" cy="4299857"/>
          </a:xfrm>
          <a:prstGeom prst="rect">
            <a:avLst/>
          </a:prstGeom>
          <a:solidFill>
            <a:srgbClr val="9FE6FF">
              <a:alpha val="49804"/>
            </a:srgbClr>
          </a:solidFill>
          <a:ln w="28575">
            <a:solidFill>
              <a:schemeClr val="tx2">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ltLang="ja-JP" sz="1400">
              <a:solidFill>
                <a:schemeClr val="tx1"/>
              </a:solidFill>
              <a:latin typeface="メイリオ" panose="020B0604030504040204" pitchFamily="50" charset="-128"/>
              <a:ea typeface="メイリオ" panose="020B0604030504040204" pitchFamily="50" charset="-128"/>
            </a:endParaRPr>
          </a:p>
        </p:txBody>
      </p:sp>
      <p:sp>
        <p:nvSpPr>
          <p:cNvPr id="88" name="正方形/長方形 87">
            <a:extLst>
              <a:ext uri="{FF2B5EF4-FFF2-40B4-BE49-F238E27FC236}">
                <a16:creationId xmlns:a16="http://schemas.microsoft.com/office/drawing/2014/main" id="{B6196733-B7F1-4D14-9D6A-00A785FDB746}"/>
              </a:ext>
            </a:extLst>
          </p:cNvPr>
          <p:cNvSpPr/>
          <p:nvPr/>
        </p:nvSpPr>
        <p:spPr>
          <a:xfrm>
            <a:off x="7050067" y="1902969"/>
            <a:ext cx="2861587" cy="703190"/>
          </a:xfrm>
          <a:prstGeom prst="rect">
            <a:avLst/>
          </a:prstGeom>
          <a:solidFill>
            <a:schemeClr val="bg1"/>
          </a:solidFill>
          <a:ln>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ja-JP" altLang="en-US" sz="1400">
                <a:solidFill>
                  <a:schemeClr val="tx1"/>
                </a:solidFill>
                <a:latin typeface="メイリオ" panose="020B0604030504040204" pitchFamily="50" charset="-128"/>
                <a:ea typeface="メイリオ" panose="020B0604030504040204" pitchFamily="50" charset="-128"/>
              </a:rPr>
              <a:t>自分用検索サイトの作成</a:t>
            </a:r>
            <a:r>
              <a:rPr lang="en-US" altLang="ja-JP" sz="1400">
                <a:solidFill>
                  <a:schemeClr val="tx1"/>
                </a:solidFill>
                <a:latin typeface="メイリオ" panose="020B0604030504040204" pitchFamily="50" charset="-128"/>
                <a:ea typeface="メイリオ" panose="020B0604030504040204" pitchFamily="50" charset="-128"/>
              </a:rPr>
              <a:t>(</a:t>
            </a:r>
            <a:r>
              <a:rPr lang="ja-JP" altLang="en-US" sz="1400">
                <a:solidFill>
                  <a:schemeClr val="tx1"/>
                </a:solidFill>
                <a:latin typeface="メイリオ" panose="020B0604030504040204" pitchFamily="50" charset="-128"/>
                <a:ea typeface="メイリオ" panose="020B0604030504040204" pitchFamily="50" charset="-128"/>
              </a:rPr>
              <a:t>公開</a:t>
            </a:r>
            <a:r>
              <a:rPr lang="en-US" altLang="ja-JP" sz="1400">
                <a:solidFill>
                  <a:schemeClr val="tx1"/>
                </a:solidFill>
                <a:latin typeface="メイリオ" panose="020B0604030504040204" pitchFamily="50" charset="-128"/>
                <a:ea typeface="メイリオ" panose="020B0604030504040204" pitchFamily="50" charset="-128"/>
              </a:rPr>
              <a:t>)</a:t>
            </a:r>
          </a:p>
        </p:txBody>
      </p:sp>
      <p:sp>
        <p:nvSpPr>
          <p:cNvPr id="89" name="正方形/長方形 88">
            <a:extLst>
              <a:ext uri="{FF2B5EF4-FFF2-40B4-BE49-F238E27FC236}">
                <a16:creationId xmlns:a16="http://schemas.microsoft.com/office/drawing/2014/main" id="{61DC9D0A-CFA0-4E9C-BDCA-A8EA9085DE47}"/>
              </a:ext>
            </a:extLst>
          </p:cNvPr>
          <p:cNvSpPr/>
          <p:nvPr/>
        </p:nvSpPr>
        <p:spPr>
          <a:xfrm>
            <a:off x="3223974" y="3750696"/>
            <a:ext cx="2358126" cy="703190"/>
          </a:xfrm>
          <a:prstGeom prst="rect">
            <a:avLst/>
          </a:prstGeom>
          <a:solidFill>
            <a:schemeClr val="bg1"/>
          </a:solidFill>
          <a:ln>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ja-JP" altLang="en-US" sz="1400" dirty="0">
                <a:solidFill>
                  <a:schemeClr val="tx1"/>
                </a:solidFill>
                <a:latin typeface="メイリオ" panose="020B0604030504040204" pitchFamily="50" charset="-128"/>
                <a:ea typeface="メイリオ" panose="020B0604030504040204" pitchFamily="50" charset="-128"/>
              </a:rPr>
              <a:t>他ユーザが作成・公開しているサイトの利用</a:t>
            </a:r>
            <a:endParaRPr lang="en-US" altLang="ja-JP" sz="1400"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a:extLst>
              <a:ext uri="{FF2B5EF4-FFF2-40B4-BE49-F238E27FC236}">
                <a16:creationId xmlns:a16="http://schemas.microsoft.com/office/drawing/2014/main" id="{8B8157D2-4C1D-4649-8A1E-BB6BD4365E5F}"/>
              </a:ext>
            </a:extLst>
          </p:cNvPr>
          <p:cNvSpPr/>
          <p:nvPr/>
        </p:nvSpPr>
        <p:spPr>
          <a:xfrm>
            <a:off x="7037827" y="3943865"/>
            <a:ext cx="3976007" cy="1540326"/>
          </a:xfrm>
          <a:prstGeom prst="rect">
            <a:avLst/>
          </a:prstGeom>
          <a:solidFill>
            <a:schemeClr val="accent2">
              <a:lumMod val="20000"/>
              <a:lumOff val="80000"/>
              <a:alpha val="70000"/>
            </a:schemeClr>
          </a:solidFill>
          <a:ln w="28575">
            <a:solidFill>
              <a:schemeClr val="accent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ltLang="ja-JP" sz="1400">
              <a:solidFill>
                <a:schemeClr val="tx1"/>
              </a:solidFill>
              <a:latin typeface="メイリオ" panose="020B0604030504040204" pitchFamily="50" charset="-128"/>
              <a:ea typeface="メイリオ" panose="020B0604030504040204" pitchFamily="50" charset="-128"/>
            </a:endParaRPr>
          </a:p>
        </p:txBody>
      </p:sp>
      <p:sp>
        <p:nvSpPr>
          <p:cNvPr id="91" name="正方形/長方形 90">
            <a:extLst>
              <a:ext uri="{FF2B5EF4-FFF2-40B4-BE49-F238E27FC236}">
                <a16:creationId xmlns:a16="http://schemas.microsoft.com/office/drawing/2014/main" id="{0FA27853-022E-49F7-9C20-B9DF786A67F6}"/>
              </a:ext>
            </a:extLst>
          </p:cNvPr>
          <p:cNvSpPr/>
          <p:nvPr/>
        </p:nvSpPr>
        <p:spPr>
          <a:xfrm>
            <a:off x="7202467" y="4355170"/>
            <a:ext cx="2861587" cy="703190"/>
          </a:xfrm>
          <a:prstGeom prst="rect">
            <a:avLst/>
          </a:prstGeom>
          <a:solidFill>
            <a:schemeClr val="accent4">
              <a:lumMod val="20000"/>
              <a:lumOff val="80000"/>
            </a:schemeClr>
          </a:solidFill>
          <a:ln>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ja-JP" altLang="en-US" sz="1400" dirty="0">
                <a:solidFill>
                  <a:schemeClr val="tx1"/>
                </a:solidFill>
                <a:latin typeface="メイリオ" panose="020B0604030504040204" pitchFamily="50" charset="-128"/>
                <a:ea typeface="メイリオ" panose="020B0604030504040204" pitchFamily="50" charset="-128"/>
              </a:rPr>
              <a:t>自分用検索サイトの作成</a:t>
            </a:r>
            <a:r>
              <a:rPr lang="en-US" altLang="ja-JP" sz="1400" dirty="0">
                <a:solidFill>
                  <a:schemeClr val="tx1"/>
                </a:solidFill>
                <a:latin typeface="メイリオ" panose="020B0604030504040204" pitchFamily="50" charset="-128"/>
                <a:ea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rPr>
              <a:t>非公開</a:t>
            </a:r>
            <a:r>
              <a:rPr lang="en-US" altLang="ja-JP" sz="1400" dirty="0">
                <a:solidFill>
                  <a:schemeClr val="tx1"/>
                </a:solidFill>
                <a:latin typeface="メイリオ" panose="020B0604030504040204" pitchFamily="50" charset="-128"/>
                <a:ea typeface="メイリオ" panose="020B0604030504040204" pitchFamily="50" charset="-128"/>
              </a:rPr>
              <a:t>)</a:t>
            </a:r>
          </a:p>
        </p:txBody>
      </p:sp>
      <p:sp>
        <p:nvSpPr>
          <p:cNvPr id="92" name="正方形/長方形 91">
            <a:extLst>
              <a:ext uri="{FF2B5EF4-FFF2-40B4-BE49-F238E27FC236}">
                <a16:creationId xmlns:a16="http://schemas.microsoft.com/office/drawing/2014/main" id="{FF582A2B-4BED-43D2-9843-9844F3972B90}"/>
              </a:ext>
            </a:extLst>
          </p:cNvPr>
          <p:cNvSpPr/>
          <p:nvPr/>
        </p:nvSpPr>
        <p:spPr>
          <a:xfrm>
            <a:off x="179390" y="3261370"/>
            <a:ext cx="1444727" cy="3505375"/>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ltLang="ja-JP" sz="1400">
              <a:solidFill>
                <a:schemeClr val="tx1"/>
              </a:solidFill>
              <a:latin typeface="メイリオ" panose="020B0604030504040204" pitchFamily="50" charset="-128"/>
              <a:ea typeface="メイリオ" panose="020B0604030504040204" pitchFamily="50" charset="-128"/>
            </a:endParaRPr>
          </a:p>
        </p:txBody>
      </p:sp>
      <p:sp>
        <p:nvSpPr>
          <p:cNvPr id="96" name="正方形/長方形 95">
            <a:extLst>
              <a:ext uri="{FF2B5EF4-FFF2-40B4-BE49-F238E27FC236}">
                <a16:creationId xmlns:a16="http://schemas.microsoft.com/office/drawing/2014/main" id="{E20F0384-59F6-4519-AD9E-EDFE61738004}"/>
              </a:ext>
            </a:extLst>
          </p:cNvPr>
          <p:cNvSpPr/>
          <p:nvPr/>
        </p:nvSpPr>
        <p:spPr>
          <a:xfrm>
            <a:off x="241902" y="5504767"/>
            <a:ext cx="455839" cy="315589"/>
          </a:xfrm>
          <a:prstGeom prst="rect">
            <a:avLst/>
          </a:prstGeom>
          <a:solidFill>
            <a:schemeClr val="accent2">
              <a:lumMod val="20000"/>
              <a:lumOff val="80000"/>
              <a:alpha val="70000"/>
            </a:schemeClr>
          </a:solidFill>
          <a:ln w="28575">
            <a:solidFill>
              <a:schemeClr val="accent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ltLang="ja-JP" sz="1400">
              <a:solidFill>
                <a:schemeClr val="tx1"/>
              </a:solidFill>
              <a:latin typeface="メイリオ" panose="020B0604030504040204" pitchFamily="50" charset="-128"/>
              <a:ea typeface="メイリオ" panose="020B0604030504040204" pitchFamily="50" charset="-128"/>
            </a:endParaRPr>
          </a:p>
        </p:txBody>
      </p:sp>
      <p:sp>
        <p:nvSpPr>
          <p:cNvPr id="99" name="テキスト ボックス 98">
            <a:extLst>
              <a:ext uri="{FF2B5EF4-FFF2-40B4-BE49-F238E27FC236}">
                <a16:creationId xmlns:a16="http://schemas.microsoft.com/office/drawing/2014/main" id="{0A95AAA8-8AC4-4AC7-900B-F4AF8AB00B23}"/>
              </a:ext>
            </a:extLst>
          </p:cNvPr>
          <p:cNvSpPr txBox="1"/>
          <p:nvPr/>
        </p:nvSpPr>
        <p:spPr>
          <a:xfrm>
            <a:off x="709148" y="4268039"/>
            <a:ext cx="913346" cy="577081"/>
          </a:xfrm>
          <a:prstGeom prst="rect">
            <a:avLst/>
          </a:prstGeom>
          <a:noFill/>
        </p:spPr>
        <p:txBody>
          <a:bodyPr wrap="square" rtlCol="0">
            <a:spAutoFit/>
          </a:bodyPr>
          <a:lstStyle/>
          <a:p>
            <a:r>
              <a:rPr kumimoji="1" lang="ja-JP" altLang="en-US" sz="1050" dirty="0"/>
              <a:t>未ログインで使用可能な機能</a:t>
            </a:r>
          </a:p>
        </p:txBody>
      </p:sp>
      <p:sp>
        <p:nvSpPr>
          <p:cNvPr id="102" name="テキスト ボックス 101">
            <a:extLst>
              <a:ext uri="{FF2B5EF4-FFF2-40B4-BE49-F238E27FC236}">
                <a16:creationId xmlns:a16="http://schemas.microsoft.com/office/drawing/2014/main" id="{2CC4CE59-EF4A-4F17-A656-1E981053C380}"/>
              </a:ext>
            </a:extLst>
          </p:cNvPr>
          <p:cNvSpPr txBox="1"/>
          <p:nvPr/>
        </p:nvSpPr>
        <p:spPr>
          <a:xfrm>
            <a:off x="748617" y="5501572"/>
            <a:ext cx="883320" cy="600164"/>
          </a:xfrm>
          <a:prstGeom prst="rect">
            <a:avLst/>
          </a:prstGeom>
          <a:noFill/>
        </p:spPr>
        <p:txBody>
          <a:bodyPr wrap="square" rtlCol="0">
            <a:spAutoFit/>
          </a:bodyPr>
          <a:lstStyle/>
          <a:p>
            <a:r>
              <a:rPr kumimoji="1" lang="ja-JP" altLang="en-US" sz="1100" dirty="0"/>
              <a:t>有料会員が使用可能な機能</a:t>
            </a:r>
          </a:p>
        </p:txBody>
      </p:sp>
      <p:sp>
        <p:nvSpPr>
          <p:cNvPr id="109" name="テキスト ボックス 108">
            <a:extLst>
              <a:ext uri="{FF2B5EF4-FFF2-40B4-BE49-F238E27FC236}">
                <a16:creationId xmlns:a16="http://schemas.microsoft.com/office/drawing/2014/main" id="{59310F2F-400B-4119-93E2-061B367D2970}"/>
              </a:ext>
            </a:extLst>
          </p:cNvPr>
          <p:cNvSpPr txBox="1"/>
          <p:nvPr/>
        </p:nvSpPr>
        <p:spPr>
          <a:xfrm>
            <a:off x="435533" y="3380034"/>
            <a:ext cx="913346" cy="307777"/>
          </a:xfrm>
          <a:prstGeom prst="rect">
            <a:avLst/>
          </a:prstGeom>
          <a:noFill/>
        </p:spPr>
        <p:txBody>
          <a:bodyPr wrap="square" rtlCol="0">
            <a:spAutoFit/>
          </a:bodyPr>
          <a:lstStyle/>
          <a:p>
            <a:r>
              <a:rPr kumimoji="1" lang="ja-JP" altLang="en-US" sz="1400" dirty="0"/>
              <a:t>凡例</a:t>
            </a:r>
          </a:p>
        </p:txBody>
      </p:sp>
      <p:sp>
        <p:nvSpPr>
          <p:cNvPr id="112" name="テキスト ボックス 111">
            <a:extLst>
              <a:ext uri="{FF2B5EF4-FFF2-40B4-BE49-F238E27FC236}">
                <a16:creationId xmlns:a16="http://schemas.microsoft.com/office/drawing/2014/main" id="{694F5BDF-2DD4-43FE-A272-B56CCD7BA8AC}"/>
              </a:ext>
            </a:extLst>
          </p:cNvPr>
          <p:cNvSpPr txBox="1"/>
          <p:nvPr/>
        </p:nvSpPr>
        <p:spPr>
          <a:xfrm>
            <a:off x="709148" y="4822332"/>
            <a:ext cx="913346" cy="577081"/>
          </a:xfrm>
          <a:prstGeom prst="rect">
            <a:avLst/>
          </a:prstGeom>
          <a:noFill/>
        </p:spPr>
        <p:txBody>
          <a:bodyPr wrap="square" rtlCol="0">
            <a:spAutoFit/>
          </a:bodyPr>
          <a:lstStyle/>
          <a:p>
            <a:r>
              <a:rPr kumimoji="1" lang="ja-JP" altLang="en-US" sz="1050" dirty="0"/>
              <a:t>ログイン状態で使用可能な機能</a:t>
            </a:r>
          </a:p>
        </p:txBody>
      </p:sp>
      <p:sp>
        <p:nvSpPr>
          <p:cNvPr id="113" name="正方形/長方形 112">
            <a:extLst>
              <a:ext uri="{FF2B5EF4-FFF2-40B4-BE49-F238E27FC236}">
                <a16:creationId xmlns:a16="http://schemas.microsoft.com/office/drawing/2014/main" id="{2AC605E6-341E-435D-B0C9-86A3402C47E4}"/>
              </a:ext>
            </a:extLst>
          </p:cNvPr>
          <p:cNvSpPr/>
          <p:nvPr/>
        </p:nvSpPr>
        <p:spPr>
          <a:xfrm>
            <a:off x="241190" y="4856742"/>
            <a:ext cx="487209" cy="279628"/>
          </a:xfrm>
          <a:prstGeom prst="rect">
            <a:avLst/>
          </a:prstGeom>
          <a:solidFill>
            <a:srgbClr val="9FE6FF">
              <a:alpha val="49804"/>
            </a:srgbClr>
          </a:solidFill>
          <a:ln w="28575">
            <a:solidFill>
              <a:schemeClr val="tx2">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ltLang="ja-JP" sz="1400">
              <a:solidFill>
                <a:schemeClr val="tx1"/>
              </a:solidFill>
              <a:latin typeface="メイリオ" panose="020B0604030504040204" pitchFamily="50" charset="-128"/>
              <a:ea typeface="メイリオ" panose="020B0604030504040204" pitchFamily="50" charset="-128"/>
            </a:endParaRPr>
          </a:p>
        </p:txBody>
      </p:sp>
      <p:sp>
        <p:nvSpPr>
          <p:cNvPr id="114" name="正方形/長方形 113">
            <a:extLst>
              <a:ext uri="{FF2B5EF4-FFF2-40B4-BE49-F238E27FC236}">
                <a16:creationId xmlns:a16="http://schemas.microsoft.com/office/drawing/2014/main" id="{75C1A074-F78E-4FDB-981A-52F39EA7ECDC}"/>
              </a:ext>
            </a:extLst>
          </p:cNvPr>
          <p:cNvSpPr/>
          <p:nvPr/>
        </p:nvSpPr>
        <p:spPr>
          <a:xfrm>
            <a:off x="7037828" y="2878768"/>
            <a:ext cx="2138064" cy="703190"/>
          </a:xfrm>
          <a:prstGeom prst="rect">
            <a:avLst/>
          </a:prstGeom>
          <a:solidFill>
            <a:schemeClr val="bg1"/>
          </a:solidFill>
          <a:ln>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ja-JP" altLang="en-US" sz="1400" dirty="0">
                <a:solidFill>
                  <a:schemeClr val="tx1"/>
                </a:solidFill>
                <a:latin typeface="メイリオ" panose="020B0604030504040204" pitchFamily="50" charset="-128"/>
                <a:ea typeface="メイリオ" panose="020B0604030504040204" pitchFamily="50" charset="-128"/>
              </a:rPr>
              <a:t>サイト作成依頼</a:t>
            </a:r>
            <a:r>
              <a:rPr lang="en-US" altLang="ja-JP" sz="1400" dirty="0">
                <a:solidFill>
                  <a:schemeClr val="tx1"/>
                </a:solidFill>
                <a:latin typeface="メイリオ" panose="020B0604030504040204" pitchFamily="50" charset="-128"/>
                <a:ea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rPr>
              <a:t>有料</a:t>
            </a:r>
            <a:r>
              <a:rPr lang="en-US" altLang="ja-JP" sz="1400" dirty="0">
                <a:solidFill>
                  <a:schemeClr val="tx1"/>
                </a:solidFill>
                <a:latin typeface="メイリオ" panose="020B0604030504040204" pitchFamily="50" charset="-128"/>
                <a:ea typeface="メイリオ" panose="020B0604030504040204" pitchFamily="50" charset="-128"/>
              </a:rPr>
              <a:t>)</a:t>
            </a:r>
          </a:p>
        </p:txBody>
      </p:sp>
      <p:sp>
        <p:nvSpPr>
          <p:cNvPr id="115" name="吹き出し: 四角形 114">
            <a:extLst>
              <a:ext uri="{FF2B5EF4-FFF2-40B4-BE49-F238E27FC236}">
                <a16:creationId xmlns:a16="http://schemas.microsoft.com/office/drawing/2014/main" id="{8B5C32AE-3675-436B-8E0C-DDF1908D7C5C}"/>
              </a:ext>
            </a:extLst>
          </p:cNvPr>
          <p:cNvSpPr/>
          <p:nvPr/>
        </p:nvSpPr>
        <p:spPr>
          <a:xfrm>
            <a:off x="278488" y="6251479"/>
            <a:ext cx="430660" cy="279628"/>
          </a:xfrm>
          <a:prstGeom prst="wedgeRectCallout">
            <a:avLst>
              <a:gd name="adj1" fmla="val -33829"/>
              <a:gd name="adj2" fmla="val 87909"/>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en-US" altLang="ja-JP" sz="1400" dirty="0"/>
          </a:p>
        </p:txBody>
      </p:sp>
      <p:sp>
        <p:nvSpPr>
          <p:cNvPr id="116" name="テキスト ボックス 115">
            <a:extLst>
              <a:ext uri="{FF2B5EF4-FFF2-40B4-BE49-F238E27FC236}">
                <a16:creationId xmlns:a16="http://schemas.microsoft.com/office/drawing/2014/main" id="{9B2E7EFD-023B-47A0-AD1F-A1EEEE3503B2}"/>
              </a:ext>
            </a:extLst>
          </p:cNvPr>
          <p:cNvSpPr txBox="1"/>
          <p:nvPr/>
        </p:nvSpPr>
        <p:spPr>
          <a:xfrm>
            <a:off x="756621" y="6203895"/>
            <a:ext cx="883320" cy="261610"/>
          </a:xfrm>
          <a:prstGeom prst="rect">
            <a:avLst/>
          </a:prstGeom>
          <a:noFill/>
        </p:spPr>
        <p:txBody>
          <a:bodyPr wrap="square" rtlCol="0">
            <a:spAutoFit/>
          </a:bodyPr>
          <a:lstStyle/>
          <a:p>
            <a:r>
              <a:rPr kumimoji="1" lang="ja-JP" altLang="en-US" sz="1100" dirty="0"/>
              <a:t>備考</a:t>
            </a:r>
          </a:p>
        </p:txBody>
      </p:sp>
      <p:sp>
        <p:nvSpPr>
          <p:cNvPr id="120" name="正方形/長方形 119">
            <a:extLst>
              <a:ext uri="{FF2B5EF4-FFF2-40B4-BE49-F238E27FC236}">
                <a16:creationId xmlns:a16="http://schemas.microsoft.com/office/drawing/2014/main" id="{BE8D5988-C3A8-4190-BE0B-7D1776826810}"/>
              </a:ext>
            </a:extLst>
          </p:cNvPr>
          <p:cNvSpPr/>
          <p:nvPr/>
        </p:nvSpPr>
        <p:spPr>
          <a:xfrm>
            <a:off x="278488" y="3711092"/>
            <a:ext cx="449911" cy="279628"/>
          </a:xfrm>
          <a:prstGeom prst="rect">
            <a:avLst/>
          </a:prstGeom>
          <a:solidFill>
            <a:schemeClr val="bg1"/>
          </a:solidFill>
          <a:ln>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altLang="ja-JP" sz="1400" dirty="0">
              <a:solidFill>
                <a:schemeClr val="tx1"/>
              </a:solidFill>
              <a:latin typeface="メイリオ" panose="020B0604030504040204" pitchFamily="50" charset="-128"/>
              <a:ea typeface="メイリオ" panose="020B0604030504040204" pitchFamily="50" charset="-128"/>
            </a:endParaRPr>
          </a:p>
        </p:txBody>
      </p:sp>
      <p:sp>
        <p:nvSpPr>
          <p:cNvPr id="121" name="テキスト ボックス 120">
            <a:extLst>
              <a:ext uri="{FF2B5EF4-FFF2-40B4-BE49-F238E27FC236}">
                <a16:creationId xmlns:a16="http://schemas.microsoft.com/office/drawing/2014/main" id="{E2F02D20-04B3-49CA-A34C-00623C312D9C}"/>
              </a:ext>
            </a:extLst>
          </p:cNvPr>
          <p:cNvSpPr txBox="1"/>
          <p:nvPr/>
        </p:nvSpPr>
        <p:spPr>
          <a:xfrm>
            <a:off x="809869" y="3687811"/>
            <a:ext cx="913346" cy="253916"/>
          </a:xfrm>
          <a:prstGeom prst="rect">
            <a:avLst/>
          </a:prstGeom>
          <a:noFill/>
        </p:spPr>
        <p:txBody>
          <a:bodyPr wrap="square" rtlCol="0">
            <a:spAutoFit/>
          </a:bodyPr>
          <a:lstStyle/>
          <a:p>
            <a:r>
              <a:rPr kumimoji="1" lang="ja-JP" altLang="en-US" sz="1050" dirty="0"/>
              <a:t>機能</a:t>
            </a:r>
          </a:p>
        </p:txBody>
      </p:sp>
      <p:sp>
        <p:nvSpPr>
          <p:cNvPr id="122" name="正方形/長方形 121">
            <a:extLst>
              <a:ext uri="{FF2B5EF4-FFF2-40B4-BE49-F238E27FC236}">
                <a16:creationId xmlns:a16="http://schemas.microsoft.com/office/drawing/2014/main" id="{97B08766-CBDF-46FC-8D3A-C161CB519408}"/>
              </a:ext>
            </a:extLst>
          </p:cNvPr>
          <p:cNvSpPr/>
          <p:nvPr/>
        </p:nvSpPr>
        <p:spPr>
          <a:xfrm>
            <a:off x="279447" y="4277110"/>
            <a:ext cx="413877" cy="276724"/>
          </a:xfrm>
          <a:prstGeom prst="rect">
            <a:avLst/>
          </a:prstGeom>
          <a:solidFill>
            <a:schemeClr val="accent3">
              <a:alpha val="25000"/>
            </a:schemeClr>
          </a:solidFill>
          <a:ln w="28575">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ltLang="ja-JP" sz="1400">
              <a:solidFill>
                <a:schemeClr val="tx1"/>
              </a:solidFill>
              <a:latin typeface="メイリオ" panose="020B0604030504040204" pitchFamily="50" charset="-128"/>
              <a:ea typeface="メイリオ" panose="020B0604030504040204" pitchFamily="50" charset="-128"/>
            </a:endParaRPr>
          </a:p>
        </p:txBody>
      </p:sp>
      <p:sp>
        <p:nvSpPr>
          <p:cNvPr id="25" name="タイトル 1">
            <a:extLst>
              <a:ext uri="{FF2B5EF4-FFF2-40B4-BE49-F238E27FC236}">
                <a16:creationId xmlns:a16="http://schemas.microsoft.com/office/drawing/2014/main" id="{72920320-13DF-4A32-A552-FB9026010A60}"/>
              </a:ext>
            </a:extLst>
          </p:cNvPr>
          <p:cNvSpPr>
            <a:spLocks noGrp="1"/>
          </p:cNvSpPr>
          <p:nvPr>
            <p:ph type="title"/>
          </p:nvPr>
        </p:nvSpPr>
        <p:spPr>
          <a:xfrm>
            <a:off x="677333" y="236372"/>
            <a:ext cx="9710675" cy="1320800"/>
          </a:xfrm>
        </p:spPr>
        <p:txBody>
          <a:bodyPr>
            <a:normAutofit fontScale="90000"/>
          </a:bodyPr>
          <a:lstStyle/>
          <a:p>
            <a:pPr algn="ctr"/>
            <a:r>
              <a:rPr lang="ja-JP" altLang="en-US" sz="5400" dirty="0"/>
              <a:t>自分用検索サイトの作成</a:t>
            </a:r>
            <a:r>
              <a:rPr lang="en-US" altLang="ja-JP" sz="5400" dirty="0"/>
              <a:t>(</a:t>
            </a:r>
            <a:r>
              <a:rPr lang="ja-JP" altLang="en-US" sz="5400" dirty="0"/>
              <a:t>非公開</a:t>
            </a:r>
            <a:r>
              <a:rPr lang="en-US" altLang="ja-JP" sz="5400" dirty="0"/>
              <a:t>)</a:t>
            </a:r>
            <a:endParaRPr kumimoji="1" lang="ja-JP" altLang="en-US" sz="5400" dirty="0"/>
          </a:p>
        </p:txBody>
      </p:sp>
      <p:sp>
        <p:nvSpPr>
          <p:cNvPr id="23" name="正方形/長方形 22">
            <a:extLst>
              <a:ext uri="{FF2B5EF4-FFF2-40B4-BE49-F238E27FC236}">
                <a16:creationId xmlns:a16="http://schemas.microsoft.com/office/drawing/2014/main" id="{EC48FA93-FCAC-485D-8D43-81E913EF1685}"/>
              </a:ext>
            </a:extLst>
          </p:cNvPr>
          <p:cNvSpPr/>
          <p:nvPr/>
        </p:nvSpPr>
        <p:spPr>
          <a:xfrm>
            <a:off x="3210368" y="2020858"/>
            <a:ext cx="3297018" cy="1060903"/>
          </a:xfrm>
          <a:prstGeom prst="rect">
            <a:avLst/>
          </a:prstGeom>
          <a:solidFill>
            <a:schemeClr val="bg1"/>
          </a:solidFill>
          <a:ln>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altLang="ja-JP" sz="1400" dirty="0">
                <a:solidFill>
                  <a:schemeClr val="tx1"/>
                </a:solidFill>
                <a:latin typeface="メイリオ" panose="020B0604030504040204" pitchFamily="50" charset="-128"/>
                <a:ea typeface="メイリオ" panose="020B0604030504040204" pitchFamily="50" charset="-128"/>
              </a:rPr>
              <a:t>template</a:t>
            </a:r>
            <a:r>
              <a:rPr lang="ja-JP" altLang="en-US" sz="1400" dirty="0">
                <a:solidFill>
                  <a:schemeClr val="tx1"/>
                </a:solidFill>
                <a:latin typeface="メイリオ" panose="020B0604030504040204" pitchFamily="50" charset="-128"/>
                <a:ea typeface="メイリオ" panose="020B0604030504040204" pitchFamily="50" charset="-128"/>
              </a:rPr>
              <a:t>検索サイトの使用</a:t>
            </a:r>
          </a:p>
          <a:p>
            <a:pPr algn="l"/>
            <a:r>
              <a:rPr lang="ja-JP" altLang="en-US" sz="1400" dirty="0">
                <a:solidFill>
                  <a:schemeClr val="tx1"/>
                </a:solidFill>
                <a:latin typeface="メイリオ" panose="020B0604030504040204" pitchFamily="50" charset="-128"/>
                <a:ea typeface="メイリオ" panose="020B0604030504040204" pitchFamily="50" charset="-128"/>
              </a:rPr>
              <a:t>・システム技術情報検索サイト</a:t>
            </a:r>
            <a:endParaRPr lang="en-US" altLang="ja-JP" sz="1400" dirty="0">
              <a:solidFill>
                <a:schemeClr val="tx1"/>
              </a:solidFill>
              <a:latin typeface="メイリオ" panose="020B0604030504040204" pitchFamily="50" charset="-128"/>
              <a:ea typeface="メイリオ" panose="020B0604030504040204" pitchFamily="50" charset="-128"/>
            </a:endParaRPr>
          </a:p>
          <a:p>
            <a:pPr algn="l"/>
            <a:r>
              <a:rPr lang="ja-JP" altLang="en-US" sz="1400" dirty="0">
                <a:solidFill>
                  <a:schemeClr val="tx1"/>
                </a:solidFill>
                <a:latin typeface="メイリオ" panose="020B0604030504040204" pitchFamily="50" charset="-128"/>
                <a:ea typeface="メイリオ" panose="020B0604030504040204" pitchFamily="50" charset="-128"/>
              </a:rPr>
              <a:t>・隠れている名店検索サイト</a:t>
            </a:r>
            <a:endParaRPr lang="en-US" altLang="ja-JP" sz="1400" dirty="0">
              <a:solidFill>
                <a:schemeClr val="tx1"/>
              </a:solidFill>
              <a:latin typeface="メイリオ" panose="020B0604030504040204" pitchFamily="50" charset="-128"/>
              <a:ea typeface="メイリオ" panose="020B0604030504040204" pitchFamily="50" charset="-128"/>
            </a:endParaRPr>
          </a:p>
          <a:p>
            <a:pPr algn="l"/>
            <a:r>
              <a:rPr lang="ja-JP" altLang="en-US" sz="1400" dirty="0">
                <a:solidFill>
                  <a:schemeClr val="tx1"/>
                </a:solidFill>
                <a:latin typeface="メイリオ" panose="020B0604030504040204" pitchFamily="50" charset="-128"/>
                <a:ea typeface="メイリオ" panose="020B0604030504040204" pitchFamily="50" charset="-128"/>
              </a:rPr>
              <a:t>・コロナ対策をしているサイト</a:t>
            </a:r>
            <a:endParaRPr lang="en-US" altLang="ja-JP" sz="1400" dirty="0">
              <a:solidFill>
                <a:schemeClr val="tx1"/>
              </a:solidFill>
              <a:latin typeface="メイリオ" panose="020B0604030504040204" pitchFamily="50" charset="-128"/>
              <a:ea typeface="メイリオ" panose="020B0604030504040204" pitchFamily="50" charset="-128"/>
            </a:endParaRPr>
          </a:p>
          <a:p>
            <a:pPr algn="l"/>
            <a:r>
              <a:rPr lang="ja-JP" altLang="en-US" sz="1400" dirty="0">
                <a:solidFill>
                  <a:schemeClr val="tx1"/>
                </a:solidFill>
                <a:latin typeface="メイリオ" panose="020B0604030504040204" pitchFamily="50" charset="-128"/>
                <a:ea typeface="メイリオ" panose="020B0604030504040204" pitchFamily="50" charset="-128"/>
              </a:rPr>
              <a:t>　等</a:t>
            </a:r>
          </a:p>
        </p:txBody>
      </p:sp>
    </p:spTree>
    <p:extLst>
      <p:ext uri="{BB962C8B-B14F-4D97-AF65-F5344CB8AC3E}">
        <p14:creationId xmlns:p14="http://schemas.microsoft.com/office/powerpoint/2010/main" val="1144053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タイトル 1">
            <a:extLst>
              <a:ext uri="{FF2B5EF4-FFF2-40B4-BE49-F238E27FC236}">
                <a16:creationId xmlns:a16="http://schemas.microsoft.com/office/drawing/2014/main" id="{E7C4B38D-74D9-40D4-8C57-18CD1936A2A2}"/>
              </a:ext>
            </a:extLst>
          </p:cNvPr>
          <p:cNvSpPr>
            <a:spLocks noGrp="1"/>
          </p:cNvSpPr>
          <p:nvPr>
            <p:ph type="title"/>
          </p:nvPr>
        </p:nvSpPr>
        <p:spPr>
          <a:xfrm>
            <a:off x="4836710" y="2416357"/>
            <a:ext cx="4763558" cy="1520460"/>
          </a:xfrm>
        </p:spPr>
        <p:txBody>
          <a:bodyPr vert="horz" lIns="91440" tIns="45720" rIns="91440" bIns="45720" rtlCol="0" anchor="b">
            <a:normAutofit/>
          </a:bodyPr>
          <a:lstStyle/>
          <a:p>
            <a:pPr algn="r"/>
            <a:r>
              <a:rPr lang="ja-JP" altLang="en-US" sz="5400" dirty="0"/>
              <a:t>画面作成概要</a:t>
            </a:r>
            <a:endParaRPr kumimoji="1" lang="ja-JP" altLang="en-US" sz="5400" dirty="0"/>
          </a:p>
        </p:txBody>
      </p:sp>
      <p:pic>
        <p:nvPicPr>
          <p:cNvPr id="32" name="図 31" descr="アイコン&#10;&#10;自動的に生成された説明">
            <a:extLst>
              <a:ext uri="{FF2B5EF4-FFF2-40B4-BE49-F238E27FC236}">
                <a16:creationId xmlns:a16="http://schemas.microsoft.com/office/drawing/2014/main" id="{2D8E8970-6883-4BE1-8310-D5845A3EF820}"/>
              </a:ext>
            </a:extLst>
          </p:cNvPr>
          <p:cNvPicPr>
            <a:picLocks noChangeAspect="1"/>
          </p:cNvPicPr>
          <p:nvPr/>
        </p:nvPicPr>
        <p:blipFill rotWithShape="1">
          <a:blip r:embed="rId3"/>
          <a:srcRect l="28777" r="18779" b="-3"/>
          <a:stretch/>
        </p:blipFill>
        <p:spPr>
          <a:xfrm>
            <a:off x="794084" y="1572125"/>
            <a:ext cx="3841230" cy="4028529"/>
          </a:xfrm>
          <a:prstGeom prst="rect">
            <a:avLst/>
          </a:prstGeom>
        </p:spPr>
      </p:pic>
    </p:spTree>
    <p:extLst>
      <p:ext uri="{BB962C8B-B14F-4D97-AF65-F5344CB8AC3E}">
        <p14:creationId xmlns:p14="http://schemas.microsoft.com/office/powerpoint/2010/main" val="4191509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B70FB2E9-0E5B-484C-AFB6-765C237CB247}"/>
              </a:ext>
            </a:extLst>
          </p:cNvPr>
          <p:cNvPicPr>
            <a:picLocks noChangeAspect="1"/>
          </p:cNvPicPr>
          <p:nvPr/>
        </p:nvPicPr>
        <p:blipFill>
          <a:blip r:embed="rId3"/>
          <a:stretch>
            <a:fillRect/>
          </a:stretch>
        </p:blipFill>
        <p:spPr>
          <a:xfrm>
            <a:off x="0" y="507135"/>
            <a:ext cx="11785656" cy="5648966"/>
          </a:xfrm>
          <a:prstGeom prst="rect">
            <a:avLst/>
          </a:prstGeom>
        </p:spPr>
      </p:pic>
      <p:sp>
        <p:nvSpPr>
          <p:cNvPr id="15" name="正方形/長方形 14">
            <a:extLst>
              <a:ext uri="{FF2B5EF4-FFF2-40B4-BE49-F238E27FC236}">
                <a16:creationId xmlns:a16="http://schemas.microsoft.com/office/drawing/2014/main" id="{C8743990-CBA3-41B6-B58C-8CE4B5C6B3F0}"/>
              </a:ext>
            </a:extLst>
          </p:cNvPr>
          <p:cNvSpPr/>
          <p:nvPr/>
        </p:nvSpPr>
        <p:spPr>
          <a:xfrm>
            <a:off x="62813" y="989909"/>
            <a:ext cx="1613587" cy="51661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5ED9144A-3F77-4346-90A1-77772127B3FD}"/>
              </a:ext>
            </a:extLst>
          </p:cNvPr>
          <p:cNvSpPr/>
          <p:nvPr/>
        </p:nvSpPr>
        <p:spPr>
          <a:xfrm>
            <a:off x="39460" y="1134097"/>
            <a:ext cx="1636939" cy="4847604"/>
          </a:xfrm>
          <a:prstGeom prst="rect">
            <a:avLst/>
          </a:prstGeom>
          <a:noFill/>
          <a:ln w="28575">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ltLang="ja-JP" sz="1400" dirty="0">
              <a:solidFill>
                <a:schemeClr val="tx1"/>
              </a:solidFill>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7C626746-0BAE-41B8-BE78-71497B42051D}"/>
              </a:ext>
            </a:extLst>
          </p:cNvPr>
          <p:cNvSpPr txBox="1"/>
          <p:nvPr/>
        </p:nvSpPr>
        <p:spPr>
          <a:xfrm>
            <a:off x="496134" y="1850733"/>
            <a:ext cx="913346" cy="253916"/>
          </a:xfrm>
          <a:prstGeom prst="rect">
            <a:avLst/>
          </a:prstGeom>
          <a:noFill/>
          <a:ln>
            <a:solidFill>
              <a:schemeClr val="tx1"/>
            </a:solidFill>
          </a:ln>
        </p:spPr>
        <p:txBody>
          <a:bodyPr wrap="square" rtlCol="0">
            <a:spAutoFit/>
          </a:bodyPr>
          <a:lstStyle/>
          <a:p>
            <a:r>
              <a:rPr kumimoji="1" lang="ja-JP" altLang="en-US" sz="1050" dirty="0"/>
              <a:t>キーワード</a:t>
            </a:r>
          </a:p>
        </p:txBody>
      </p:sp>
      <p:sp>
        <p:nvSpPr>
          <p:cNvPr id="18" name="テキスト ボックス 17">
            <a:extLst>
              <a:ext uri="{FF2B5EF4-FFF2-40B4-BE49-F238E27FC236}">
                <a16:creationId xmlns:a16="http://schemas.microsoft.com/office/drawing/2014/main" id="{9E58847F-2062-49E9-8410-D21B0E9ECDC9}"/>
              </a:ext>
            </a:extLst>
          </p:cNvPr>
          <p:cNvSpPr txBox="1"/>
          <p:nvPr/>
        </p:nvSpPr>
        <p:spPr>
          <a:xfrm>
            <a:off x="496134" y="2282728"/>
            <a:ext cx="913346" cy="253916"/>
          </a:xfrm>
          <a:prstGeom prst="rect">
            <a:avLst/>
          </a:prstGeom>
          <a:noFill/>
          <a:ln>
            <a:solidFill>
              <a:schemeClr val="tx1"/>
            </a:solidFill>
          </a:ln>
        </p:spPr>
        <p:txBody>
          <a:bodyPr wrap="square" rtlCol="0">
            <a:spAutoFit/>
          </a:bodyPr>
          <a:lstStyle/>
          <a:p>
            <a:r>
              <a:rPr kumimoji="1" lang="ja-JP" altLang="en-US" sz="1050" dirty="0"/>
              <a:t>テキスト</a:t>
            </a:r>
          </a:p>
        </p:txBody>
      </p:sp>
      <p:sp>
        <p:nvSpPr>
          <p:cNvPr id="19" name="テキスト ボックス 18">
            <a:extLst>
              <a:ext uri="{FF2B5EF4-FFF2-40B4-BE49-F238E27FC236}">
                <a16:creationId xmlns:a16="http://schemas.microsoft.com/office/drawing/2014/main" id="{19D6E8E1-AE90-4E10-B55B-1BD0D01EC4FE}"/>
              </a:ext>
            </a:extLst>
          </p:cNvPr>
          <p:cNvSpPr txBox="1"/>
          <p:nvPr/>
        </p:nvSpPr>
        <p:spPr>
          <a:xfrm>
            <a:off x="496134" y="2750800"/>
            <a:ext cx="913346" cy="253916"/>
          </a:xfrm>
          <a:prstGeom prst="rect">
            <a:avLst/>
          </a:prstGeom>
          <a:noFill/>
          <a:ln>
            <a:solidFill>
              <a:schemeClr val="tx1"/>
            </a:solidFill>
          </a:ln>
        </p:spPr>
        <p:txBody>
          <a:bodyPr wrap="square" rtlCol="0">
            <a:spAutoFit/>
          </a:bodyPr>
          <a:lstStyle/>
          <a:p>
            <a:r>
              <a:rPr kumimoji="1" lang="ja-JP" altLang="en-US" sz="1050" dirty="0"/>
              <a:t>検索半径</a:t>
            </a:r>
          </a:p>
        </p:txBody>
      </p:sp>
      <p:sp>
        <p:nvSpPr>
          <p:cNvPr id="20" name="テキスト ボックス 19">
            <a:extLst>
              <a:ext uri="{FF2B5EF4-FFF2-40B4-BE49-F238E27FC236}">
                <a16:creationId xmlns:a16="http://schemas.microsoft.com/office/drawing/2014/main" id="{4BB395DF-C276-49E1-8423-F8E5D7EBA5C5}"/>
              </a:ext>
            </a:extLst>
          </p:cNvPr>
          <p:cNvSpPr txBox="1"/>
          <p:nvPr/>
        </p:nvSpPr>
        <p:spPr>
          <a:xfrm>
            <a:off x="496134" y="3184938"/>
            <a:ext cx="1088412" cy="253916"/>
          </a:xfrm>
          <a:prstGeom prst="rect">
            <a:avLst/>
          </a:prstGeom>
          <a:noFill/>
          <a:ln>
            <a:solidFill>
              <a:schemeClr val="tx1"/>
            </a:solidFill>
          </a:ln>
        </p:spPr>
        <p:txBody>
          <a:bodyPr wrap="square" rtlCol="0">
            <a:spAutoFit/>
          </a:bodyPr>
          <a:lstStyle/>
          <a:p>
            <a:r>
              <a:rPr kumimoji="1" lang="ja-JP" altLang="en-US" sz="1050" dirty="0"/>
              <a:t>ランキング</a:t>
            </a:r>
            <a:r>
              <a:rPr kumimoji="1" lang="en-US" altLang="ja-JP" sz="1050" dirty="0"/>
              <a:t>(</a:t>
            </a:r>
            <a:r>
              <a:rPr kumimoji="1" lang="ja-JP" altLang="en-US" sz="1050" dirty="0"/>
              <a:t>☆</a:t>
            </a:r>
            <a:r>
              <a:rPr kumimoji="1" lang="en-US" altLang="ja-JP" sz="1050" dirty="0"/>
              <a:t>)</a:t>
            </a:r>
            <a:endParaRPr kumimoji="1" lang="ja-JP" altLang="en-US" sz="1050" dirty="0"/>
          </a:p>
        </p:txBody>
      </p:sp>
      <p:sp>
        <p:nvSpPr>
          <p:cNvPr id="21" name="テキスト ボックス 20">
            <a:extLst>
              <a:ext uri="{FF2B5EF4-FFF2-40B4-BE49-F238E27FC236}">
                <a16:creationId xmlns:a16="http://schemas.microsoft.com/office/drawing/2014/main" id="{BF5B4E1D-8F35-4726-ABB5-7B70C6FF03B2}"/>
              </a:ext>
            </a:extLst>
          </p:cNvPr>
          <p:cNvSpPr txBox="1"/>
          <p:nvPr/>
        </p:nvSpPr>
        <p:spPr>
          <a:xfrm>
            <a:off x="496134" y="3680731"/>
            <a:ext cx="913346" cy="253916"/>
          </a:xfrm>
          <a:prstGeom prst="rect">
            <a:avLst/>
          </a:prstGeom>
          <a:noFill/>
          <a:ln>
            <a:solidFill>
              <a:schemeClr val="tx1"/>
            </a:solidFill>
          </a:ln>
        </p:spPr>
        <p:txBody>
          <a:bodyPr wrap="square" rtlCol="0">
            <a:spAutoFit/>
          </a:bodyPr>
          <a:lstStyle/>
          <a:p>
            <a:r>
              <a:rPr kumimoji="1" lang="ja-JP" altLang="en-US" sz="1050" dirty="0"/>
              <a:t>検索半径</a:t>
            </a:r>
          </a:p>
        </p:txBody>
      </p:sp>
      <p:sp>
        <p:nvSpPr>
          <p:cNvPr id="30" name="テキスト ボックス 29">
            <a:extLst>
              <a:ext uri="{FF2B5EF4-FFF2-40B4-BE49-F238E27FC236}">
                <a16:creationId xmlns:a16="http://schemas.microsoft.com/office/drawing/2014/main" id="{B619B353-617A-48F0-BC54-9758A04B4536}"/>
              </a:ext>
            </a:extLst>
          </p:cNvPr>
          <p:cNvSpPr txBox="1"/>
          <p:nvPr/>
        </p:nvSpPr>
        <p:spPr>
          <a:xfrm>
            <a:off x="39461" y="1362734"/>
            <a:ext cx="913346" cy="307777"/>
          </a:xfrm>
          <a:prstGeom prst="rect">
            <a:avLst/>
          </a:prstGeom>
          <a:noFill/>
        </p:spPr>
        <p:txBody>
          <a:bodyPr wrap="square" rtlCol="0">
            <a:spAutoFit/>
          </a:bodyPr>
          <a:lstStyle/>
          <a:p>
            <a:r>
              <a:rPr kumimoji="1" lang="ja-JP" altLang="en-US" sz="1400" dirty="0"/>
              <a:t>検索条件</a:t>
            </a:r>
          </a:p>
        </p:txBody>
      </p:sp>
      <p:sp>
        <p:nvSpPr>
          <p:cNvPr id="33" name="テキスト ボックス 32">
            <a:extLst>
              <a:ext uri="{FF2B5EF4-FFF2-40B4-BE49-F238E27FC236}">
                <a16:creationId xmlns:a16="http://schemas.microsoft.com/office/drawing/2014/main" id="{0E4F240B-EB64-4C03-AC56-30240B1CC48E}"/>
              </a:ext>
            </a:extLst>
          </p:cNvPr>
          <p:cNvSpPr txBox="1"/>
          <p:nvPr/>
        </p:nvSpPr>
        <p:spPr>
          <a:xfrm>
            <a:off x="39461" y="4513837"/>
            <a:ext cx="913346" cy="307777"/>
          </a:xfrm>
          <a:prstGeom prst="rect">
            <a:avLst/>
          </a:prstGeom>
          <a:noFill/>
        </p:spPr>
        <p:txBody>
          <a:bodyPr wrap="square" rtlCol="0">
            <a:spAutoFit/>
          </a:bodyPr>
          <a:lstStyle/>
          <a:p>
            <a:r>
              <a:rPr kumimoji="1" lang="ja-JP" altLang="en-US" sz="1400" dirty="0"/>
              <a:t>検索方法</a:t>
            </a:r>
          </a:p>
        </p:txBody>
      </p:sp>
      <p:sp>
        <p:nvSpPr>
          <p:cNvPr id="34" name="テキスト ボックス 33">
            <a:extLst>
              <a:ext uri="{FF2B5EF4-FFF2-40B4-BE49-F238E27FC236}">
                <a16:creationId xmlns:a16="http://schemas.microsoft.com/office/drawing/2014/main" id="{256097DD-9D30-4E4D-A5C7-86986B927571}"/>
              </a:ext>
            </a:extLst>
          </p:cNvPr>
          <p:cNvSpPr txBox="1"/>
          <p:nvPr/>
        </p:nvSpPr>
        <p:spPr>
          <a:xfrm>
            <a:off x="408600" y="4970705"/>
            <a:ext cx="1175945" cy="253916"/>
          </a:xfrm>
          <a:prstGeom prst="rect">
            <a:avLst/>
          </a:prstGeom>
          <a:noFill/>
          <a:ln>
            <a:solidFill>
              <a:schemeClr val="tx1"/>
            </a:solidFill>
          </a:ln>
        </p:spPr>
        <p:txBody>
          <a:bodyPr wrap="square" rtlCol="0">
            <a:spAutoFit/>
          </a:bodyPr>
          <a:lstStyle/>
          <a:p>
            <a:r>
              <a:rPr kumimoji="1" lang="ja-JP" altLang="en-US" sz="1050" dirty="0"/>
              <a:t>現在地から検索</a:t>
            </a:r>
          </a:p>
        </p:txBody>
      </p:sp>
      <p:sp>
        <p:nvSpPr>
          <p:cNvPr id="35" name="テキスト ボックス 34">
            <a:extLst>
              <a:ext uri="{FF2B5EF4-FFF2-40B4-BE49-F238E27FC236}">
                <a16:creationId xmlns:a16="http://schemas.microsoft.com/office/drawing/2014/main" id="{897FA68D-D5BE-48F8-AA61-1606B30A1201}"/>
              </a:ext>
            </a:extLst>
          </p:cNvPr>
          <p:cNvSpPr txBox="1"/>
          <p:nvPr/>
        </p:nvSpPr>
        <p:spPr>
          <a:xfrm>
            <a:off x="408600" y="5466141"/>
            <a:ext cx="1175945" cy="253916"/>
          </a:xfrm>
          <a:prstGeom prst="rect">
            <a:avLst/>
          </a:prstGeom>
          <a:noFill/>
          <a:ln>
            <a:solidFill>
              <a:schemeClr val="tx1"/>
            </a:solidFill>
          </a:ln>
        </p:spPr>
        <p:txBody>
          <a:bodyPr wrap="square" rtlCol="0">
            <a:spAutoFit/>
          </a:bodyPr>
          <a:lstStyle/>
          <a:p>
            <a:r>
              <a:rPr kumimoji="1" lang="ja-JP" altLang="en-US" sz="1050" dirty="0"/>
              <a:t>地図から検索</a:t>
            </a:r>
          </a:p>
        </p:txBody>
      </p:sp>
      <p:pic>
        <p:nvPicPr>
          <p:cNvPr id="36" name="図 35">
            <a:extLst>
              <a:ext uri="{FF2B5EF4-FFF2-40B4-BE49-F238E27FC236}">
                <a16:creationId xmlns:a16="http://schemas.microsoft.com/office/drawing/2014/main" id="{D7907545-AB97-4663-9E3B-FFBB5057E965}"/>
              </a:ext>
            </a:extLst>
          </p:cNvPr>
          <p:cNvPicPr>
            <a:picLocks noChangeAspect="1"/>
          </p:cNvPicPr>
          <p:nvPr/>
        </p:nvPicPr>
        <p:blipFill>
          <a:blip r:embed="rId4"/>
          <a:stretch>
            <a:fillRect/>
          </a:stretch>
        </p:blipFill>
        <p:spPr>
          <a:xfrm>
            <a:off x="4269131" y="815510"/>
            <a:ext cx="3466455" cy="5166191"/>
          </a:xfrm>
          <a:prstGeom prst="rect">
            <a:avLst/>
          </a:prstGeom>
        </p:spPr>
      </p:pic>
    </p:spTree>
    <p:extLst>
      <p:ext uri="{BB962C8B-B14F-4D97-AF65-F5344CB8AC3E}">
        <p14:creationId xmlns:p14="http://schemas.microsoft.com/office/powerpoint/2010/main" val="119684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77FB9F2B-4118-4BE0-99CB-1DE3746F1291}"/>
              </a:ext>
            </a:extLst>
          </p:cNvPr>
          <p:cNvSpPr txBox="1">
            <a:spLocks/>
          </p:cNvSpPr>
          <p:nvPr/>
        </p:nvSpPr>
        <p:spPr>
          <a:xfrm>
            <a:off x="677333" y="236372"/>
            <a:ext cx="9710675" cy="132080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algn="ctr"/>
            <a:r>
              <a:rPr lang="ja-JP" altLang="en-US" sz="5400" dirty="0"/>
              <a:t>その他</a:t>
            </a:r>
          </a:p>
        </p:txBody>
      </p:sp>
      <p:sp>
        <p:nvSpPr>
          <p:cNvPr id="7" name="コンテンツ プレースホルダー 2">
            <a:extLst>
              <a:ext uri="{FF2B5EF4-FFF2-40B4-BE49-F238E27FC236}">
                <a16:creationId xmlns:a16="http://schemas.microsoft.com/office/drawing/2014/main" id="{AAA57E82-F2A0-4580-BEFB-223550BCD4BC}"/>
              </a:ext>
            </a:extLst>
          </p:cNvPr>
          <p:cNvSpPr>
            <a:spLocks noGrp="1"/>
          </p:cNvSpPr>
          <p:nvPr>
            <p:ph idx="1"/>
          </p:nvPr>
        </p:nvSpPr>
        <p:spPr>
          <a:xfrm>
            <a:off x="677334" y="2160589"/>
            <a:ext cx="8596668" cy="3880773"/>
          </a:xfrm>
        </p:spPr>
        <p:txBody>
          <a:bodyPr/>
          <a:lstStyle/>
          <a:p>
            <a:r>
              <a:rPr lang="ja-JP" altLang="en-US" dirty="0"/>
              <a:t>システム技術情報はアドオンで試しに開発してみてもいいかも</a:t>
            </a:r>
            <a:endParaRPr lang="en-US" altLang="ja-JP" dirty="0"/>
          </a:p>
          <a:p>
            <a:r>
              <a:rPr lang="ja-JP" altLang="en-US" dirty="0"/>
              <a:t>特徴　</a:t>
            </a:r>
            <a:r>
              <a:rPr lang="en-US" altLang="ja-JP" dirty="0"/>
              <a:t>HP</a:t>
            </a:r>
            <a:r>
              <a:rPr lang="ja-JP" altLang="en-US" dirty="0"/>
              <a:t>などを作れるサイトは多々あるが、自分用の検索サイトを簡単に作れるサイトはない</a:t>
            </a:r>
            <a:endParaRPr lang="en-US" altLang="ja-JP" dirty="0"/>
          </a:p>
          <a:p>
            <a:r>
              <a:rPr lang="ja-JP" altLang="en-US" dirty="0"/>
              <a:t>ログインしてある程度検索した後、おすすめとか押すとおすすめの飲食店とか出してくれる</a:t>
            </a:r>
            <a:endParaRPr lang="en-US" altLang="ja-JP" dirty="0"/>
          </a:p>
          <a:p>
            <a:endParaRPr kumimoji="1" lang="ja-JP" altLang="en-US" dirty="0"/>
          </a:p>
        </p:txBody>
      </p:sp>
    </p:spTree>
    <p:extLst>
      <p:ext uri="{BB962C8B-B14F-4D97-AF65-F5344CB8AC3E}">
        <p14:creationId xmlns:p14="http://schemas.microsoft.com/office/powerpoint/2010/main" val="2174220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lang="ja-JP" altLang="en-US" sz="5400" dirty="0"/>
              <a:t>目次</a:t>
            </a:r>
            <a:endParaRPr kumimoji="1" lang="ja-JP" altLang="en-US" sz="5400" dirty="0"/>
          </a:p>
        </p:txBody>
      </p:sp>
      <p:sp>
        <p:nvSpPr>
          <p:cNvPr id="3" name="コンテンツ プレースホルダー 2"/>
          <p:cNvSpPr>
            <a:spLocks noGrp="1"/>
          </p:cNvSpPr>
          <p:nvPr>
            <p:ph idx="1"/>
          </p:nvPr>
        </p:nvSpPr>
        <p:spPr>
          <a:xfrm>
            <a:off x="677334" y="1673157"/>
            <a:ext cx="8596668" cy="4368205"/>
          </a:xfrm>
        </p:spPr>
        <p:txBody>
          <a:bodyPr>
            <a:normAutofit/>
          </a:bodyPr>
          <a:lstStyle/>
          <a:p>
            <a:pPr marL="742950" indent="-742950">
              <a:buFont typeface="+mj-lt"/>
              <a:buAutoNum type="arabicPeriod"/>
            </a:pPr>
            <a:r>
              <a:rPr lang="ja-JP" altLang="en-US" sz="4400" dirty="0"/>
              <a:t>目的</a:t>
            </a:r>
            <a:endParaRPr lang="en-US" altLang="ja-JP" sz="4400" dirty="0"/>
          </a:p>
          <a:p>
            <a:pPr marL="742950" indent="-742950">
              <a:buFont typeface="+mj-lt"/>
              <a:buAutoNum type="arabicPeriod"/>
            </a:pPr>
            <a:r>
              <a:rPr lang="ja-JP" altLang="en-US" sz="4400" dirty="0"/>
              <a:t>背景</a:t>
            </a:r>
            <a:endParaRPr lang="en-US" altLang="ja-JP" sz="4400" dirty="0"/>
          </a:p>
          <a:p>
            <a:pPr marL="742950" indent="-742950">
              <a:buFont typeface="+mj-lt"/>
              <a:buAutoNum type="arabicPeriod"/>
            </a:pPr>
            <a:r>
              <a:rPr lang="ja-JP" altLang="en-US" sz="4400" dirty="0"/>
              <a:t>機能概要</a:t>
            </a:r>
            <a:endParaRPr lang="en-US" altLang="ja-JP" sz="4400" dirty="0"/>
          </a:p>
          <a:p>
            <a:pPr marL="742950" indent="-742950">
              <a:buFont typeface="+mj-lt"/>
              <a:buAutoNum type="arabicPeriod"/>
            </a:pPr>
            <a:r>
              <a:rPr lang="ja-JP" altLang="en-US" sz="4400" dirty="0"/>
              <a:t>画面概要</a:t>
            </a:r>
            <a:endParaRPr lang="en-US" altLang="ja-JP" sz="4400" dirty="0"/>
          </a:p>
          <a:p>
            <a:pPr marL="742950" indent="-742950">
              <a:buFont typeface="+mj-lt"/>
              <a:buAutoNum type="arabicPeriod"/>
            </a:pPr>
            <a:endParaRPr lang="en-US" altLang="ja-JP" sz="4400" dirty="0"/>
          </a:p>
          <a:p>
            <a:endParaRPr kumimoji="1" lang="en-US" altLang="ja-JP" sz="3000" dirty="0"/>
          </a:p>
          <a:p>
            <a:endParaRPr kumimoji="1" lang="ja-JP" altLang="en-US" sz="3000" dirty="0"/>
          </a:p>
        </p:txBody>
      </p:sp>
    </p:spTree>
    <p:extLst>
      <p:ext uri="{BB962C8B-B14F-4D97-AF65-F5344CB8AC3E}">
        <p14:creationId xmlns:p14="http://schemas.microsoft.com/office/powerpoint/2010/main" val="1059215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sz="5400" dirty="0"/>
              <a:t>目的</a:t>
            </a:r>
          </a:p>
        </p:txBody>
      </p:sp>
      <p:sp>
        <p:nvSpPr>
          <p:cNvPr id="3" name="コンテンツ プレースホルダー 2"/>
          <p:cNvSpPr>
            <a:spLocks noGrp="1"/>
          </p:cNvSpPr>
          <p:nvPr>
            <p:ph idx="1"/>
          </p:nvPr>
        </p:nvSpPr>
        <p:spPr/>
        <p:txBody>
          <a:bodyPr>
            <a:normAutofit/>
          </a:bodyPr>
          <a:lstStyle/>
          <a:p>
            <a:r>
              <a:rPr lang="ja-JP" altLang="en-US" sz="4400" dirty="0"/>
              <a:t>自分用の検索サイトを簡単に作れる</a:t>
            </a:r>
            <a:r>
              <a:rPr lang="en-US" altLang="ja-JP" sz="4400" dirty="0"/>
              <a:t>Web</a:t>
            </a:r>
            <a:r>
              <a:rPr lang="ja-JP" altLang="en-US" sz="4400" dirty="0"/>
              <a:t>システムを作成し、収益化する！</a:t>
            </a:r>
            <a:endParaRPr lang="en-US" altLang="ja-JP" sz="4400" dirty="0"/>
          </a:p>
          <a:p>
            <a:endParaRPr kumimoji="1" lang="en-US" altLang="ja-JP" sz="3000" dirty="0"/>
          </a:p>
          <a:p>
            <a:endParaRPr kumimoji="1" lang="ja-JP" altLang="en-US" sz="3000" dirty="0"/>
          </a:p>
        </p:txBody>
      </p:sp>
    </p:spTree>
    <p:extLst>
      <p:ext uri="{BB962C8B-B14F-4D97-AF65-F5344CB8AC3E}">
        <p14:creationId xmlns:p14="http://schemas.microsoft.com/office/powerpoint/2010/main" val="4090256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sz="5400" dirty="0"/>
              <a:t>背景</a:t>
            </a:r>
          </a:p>
        </p:txBody>
      </p:sp>
      <p:sp>
        <p:nvSpPr>
          <p:cNvPr id="3" name="コンテンツ プレースホルダー 2"/>
          <p:cNvSpPr>
            <a:spLocks noGrp="1"/>
          </p:cNvSpPr>
          <p:nvPr>
            <p:ph idx="1"/>
          </p:nvPr>
        </p:nvSpPr>
        <p:spPr>
          <a:xfrm>
            <a:off x="677334" y="2160589"/>
            <a:ext cx="9469966" cy="3880773"/>
          </a:xfrm>
        </p:spPr>
        <p:txBody>
          <a:bodyPr>
            <a:normAutofit/>
          </a:bodyPr>
          <a:lstStyle/>
          <a:p>
            <a:r>
              <a:rPr lang="ja-JP" altLang="en-US" sz="4400" dirty="0"/>
              <a:t>検索システムは優秀</a:t>
            </a:r>
            <a:endParaRPr lang="en-US" altLang="ja-JP" sz="4400" dirty="0"/>
          </a:p>
          <a:p>
            <a:pPr marL="0" indent="0">
              <a:buNone/>
            </a:pPr>
            <a:r>
              <a:rPr kumimoji="1" lang="ja-JP" altLang="en-US" sz="3000" dirty="0"/>
              <a:t>　</a:t>
            </a:r>
            <a:r>
              <a:rPr lang="ja-JP" altLang="en-US" sz="3000" dirty="0"/>
              <a:t>→それでも思った検索結果が出ない事がある</a:t>
            </a:r>
            <a:endParaRPr lang="en-US" altLang="ja-JP" sz="3000" dirty="0"/>
          </a:p>
          <a:p>
            <a:pPr marL="0" indent="0">
              <a:buNone/>
            </a:pPr>
            <a:r>
              <a:rPr lang="ja-JP" altLang="en-US" sz="3000" dirty="0"/>
              <a:t>　</a:t>
            </a:r>
            <a:r>
              <a:rPr lang="ja-JP" altLang="en-US" sz="3000" b="1" dirty="0">
                <a:solidFill>
                  <a:srgbClr val="FF0000"/>
                </a:solidFill>
              </a:rPr>
              <a:t>→ならば自分用の検索サイトを簡単に作れるようにすればよいではないか</a:t>
            </a:r>
            <a:endParaRPr kumimoji="1" lang="en-US" altLang="ja-JP" sz="3000" b="1" dirty="0">
              <a:solidFill>
                <a:srgbClr val="FF0000"/>
              </a:solidFill>
            </a:endParaRPr>
          </a:p>
          <a:p>
            <a:endParaRPr kumimoji="1" lang="ja-JP" altLang="en-US" sz="3000" dirty="0"/>
          </a:p>
        </p:txBody>
      </p:sp>
    </p:spTree>
    <p:extLst>
      <p:ext uri="{BB962C8B-B14F-4D97-AF65-F5344CB8AC3E}">
        <p14:creationId xmlns:p14="http://schemas.microsoft.com/office/powerpoint/2010/main" val="1333724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3" name="Straight Connector 52">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5"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Isosceles Triangle 56">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Isosceles Triangle 60">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Isosceles Triangle 61">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7" name="タイトル 1">
            <a:extLst>
              <a:ext uri="{FF2B5EF4-FFF2-40B4-BE49-F238E27FC236}">
                <a16:creationId xmlns:a16="http://schemas.microsoft.com/office/drawing/2014/main" id="{E7C4B38D-74D9-40D4-8C57-18CD1936A2A2}"/>
              </a:ext>
            </a:extLst>
          </p:cNvPr>
          <p:cNvSpPr>
            <a:spLocks noGrp="1"/>
          </p:cNvSpPr>
          <p:nvPr>
            <p:ph type="title"/>
          </p:nvPr>
        </p:nvSpPr>
        <p:spPr>
          <a:xfrm>
            <a:off x="4836710" y="2416357"/>
            <a:ext cx="4763558" cy="1520460"/>
          </a:xfrm>
        </p:spPr>
        <p:txBody>
          <a:bodyPr vert="horz" lIns="91440" tIns="45720" rIns="91440" bIns="45720" rtlCol="0" anchor="b">
            <a:normAutofit/>
          </a:bodyPr>
          <a:lstStyle/>
          <a:p>
            <a:pPr algn="r"/>
            <a:r>
              <a:rPr lang="ja-JP" altLang="en-US" sz="5400" dirty="0"/>
              <a:t>機能概要</a:t>
            </a:r>
            <a:endParaRPr kumimoji="1" lang="ja-JP" altLang="en-US" sz="5400" dirty="0"/>
          </a:p>
        </p:txBody>
      </p:sp>
      <p:pic>
        <p:nvPicPr>
          <p:cNvPr id="32" name="図 31" descr="アイコン&#10;&#10;自動的に生成された説明">
            <a:extLst>
              <a:ext uri="{FF2B5EF4-FFF2-40B4-BE49-F238E27FC236}">
                <a16:creationId xmlns:a16="http://schemas.microsoft.com/office/drawing/2014/main" id="{2D8E8970-6883-4BE1-8310-D5845A3EF820}"/>
              </a:ext>
            </a:extLst>
          </p:cNvPr>
          <p:cNvPicPr>
            <a:picLocks noChangeAspect="1"/>
          </p:cNvPicPr>
          <p:nvPr/>
        </p:nvPicPr>
        <p:blipFill rotWithShape="1">
          <a:blip r:embed="rId3"/>
          <a:srcRect l="28777" r="18779" b="-3"/>
          <a:stretch/>
        </p:blipFill>
        <p:spPr>
          <a:xfrm>
            <a:off x="794084" y="1572125"/>
            <a:ext cx="3841230" cy="4028529"/>
          </a:xfrm>
          <a:prstGeom prst="rect">
            <a:avLst/>
          </a:prstGeom>
        </p:spPr>
      </p:pic>
    </p:spTree>
    <p:extLst>
      <p:ext uri="{BB962C8B-B14F-4D97-AF65-F5344CB8AC3E}">
        <p14:creationId xmlns:p14="http://schemas.microsoft.com/office/powerpoint/2010/main" val="4056034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 name="正方形/長方形 83">
            <a:extLst>
              <a:ext uri="{FF2B5EF4-FFF2-40B4-BE49-F238E27FC236}">
                <a16:creationId xmlns:a16="http://schemas.microsoft.com/office/drawing/2014/main" id="{D8940CD6-8243-444F-9D16-59FFBA161FBC}"/>
              </a:ext>
            </a:extLst>
          </p:cNvPr>
          <p:cNvSpPr/>
          <p:nvPr/>
        </p:nvSpPr>
        <p:spPr>
          <a:xfrm>
            <a:off x="2828260" y="1561057"/>
            <a:ext cx="9071808" cy="4738110"/>
          </a:xfrm>
          <a:prstGeom prst="rect">
            <a:avLst/>
          </a:prstGeom>
          <a:solidFill>
            <a:schemeClr val="accent3">
              <a:alpha val="25000"/>
            </a:schemeClr>
          </a:solidFill>
          <a:ln w="28575">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ltLang="ja-JP" sz="1400">
              <a:solidFill>
                <a:schemeClr val="tx1"/>
              </a:solidFill>
              <a:latin typeface="メイリオ" panose="020B0604030504040204" pitchFamily="50" charset="-128"/>
              <a:ea typeface="メイリオ" panose="020B0604030504040204" pitchFamily="50" charset="-128"/>
            </a:endParaRPr>
          </a:p>
        </p:txBody>
      </p:sp>
      <p:sp>
        <p:nvSpPr>
          <p:cNvPr id="85" name="正方形/長方形 84">
            <a:extLst>
              <a:ext uri="{FF2B5EF4-FFF2-40B4-BE49-F238E27FC236}">
                <a16:creationId xmlns:a16="http://schemas.microsoft.com/office/drawing/2014/main" id="{7D851611-2C96-4E5D-A9F5-17B8E6CB1ADA}"/>
              </a:ext>
            </a:extLst>
          </p:cNvPr>
          <p:cNvSpPr/>
          <p:nvPr/>
        </p:nvSpPr>
        <p:spPr>
          <a:xfrm>
            <a:off x="6700369" y="1656308"/>
            <a:ext cx="4925786" cy="4299857"/>
          </a:xfrm>
          <a:prstGeom prst="rect">
            <a:avLst/>
          </a:prstGeom>
          <a:solidFill>
            <a:srgbClr val="9FE6FF">
              <a:alpha val="49804"/>
            </a:srgbClr>
          </a:solidFill>
          <a:ln w="28575">
            <a:solidFill>
              <a:schemeClr val="tx2">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ltLang="ja-JP" sz="1400">
              <a:solidFill>
                <a:schemeClr val="tx1"/>
              </a:solidFill>
              <a:latin typeface="メイリオ" panose="020B0604030504040204" pitchFamily="50" charset="-128"/>
              <a:ea typeface="メイリオ" panose="020B0604030504040204" pitchFamily="50" charset="-128"/>
            </a:endParaRPr>
          </a:p>
        </p:txBody>
      </p:sp>
      <p:sp>
        <p:nvSpPr>
          <p:cNvPr id="88" name="正方形/長方形 87">
            <a:extLst>
              <a:ext uri="{FF2B5EF4-FFF2-40B4-BE49-F238E27FC236}">
                <a16:creationId xmlns:a16="http://schemas.microsoft.com/office/drawing/2014/main" id="{B6196733-B7F1-4D14-9D6A-00A785FDB746}"/>
              </a:ext>
            </a:extLst>
          </p:cNvPr>
          <p:cNvSpPr/>
          <p:nvPr/>
        </p:nvSpPr>
        <p:spPr>
          <a:xfrm>
            <a:off x="7050067" y="1902969"/>
            <a:ext cx="2861587" cy="703190"/>
          </a:xfrm>
          <a:prstGeom prst="rect">
            <a:avLst/>
          </a:prstGeom>
          <a:solidFill>
            <a:schemeClr val="bg1"/>
          </a:solidFill>
          <a:ln>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ja-JP" altLang="en-US" sz="1400">
                <a:solidFill>
                  <a:schemeClr val="tx1"/>
                </a:solidFill>
                <a:latin typeface="メイリオ" panose="020B0604030504040204" pitchFamily="50" charset="-128"/>
                <a:ea typeface="メイリオ" panose="020B0604030504040204" pitchFamily="50" charset="-128"/>
              </a:rPr>
              <a:t>自分用検索サイトの作成</a:t>
            </a:r>
            <a:r>
              <a:rPr lang="en-US" altLang="ja-JP" sz="1400">
                <a:solidFill>
                  <a:schemeClr val="tx1"/>
                </a:solidFill>
                <a:latin typeface="メイリオ" panose="020B0604030504040204" pitchFamily="50" charset="-128"/>
                <a:ea typeface="メイリオ" panose="020B0604030504040204" pitchFamily="50" charset="-128"/>
              </a:rPr>
              <a:t>(</a:t>
            </a:r>
            <a:r>
              <a:rPr lang="ja-JP" altLang="en-US" sz="1400">
                <a:solidFill>
                  <a:schemeClr val="tx1"/>
                </a:solidFill>
                <a:latin typeface="メイリオ" panose="020B0604030504040204" pitchFamily="50" charset="-128"/>
                <a:ea typeface="メイリオ" panose="020B0604030504040204" pitchFamily="50" charset="-128"/>
              </a:rPr>
              <a:t>公開</a:t>
            </a:r>
            <a:r>
              <a:rPr lang="en-US" altLang="ja-JP" sz="1400">
                <a:solidFill>
                  <a:schemeClr val="tx1"/>
                </a:solidFill>
                <a:latin typeface="メイリオ" panose="020B0604030504040204" pitchFamily="50" charset="-128"/>
                <a:ea typeface="メイリオ" panose="020B0604030504040204" pitchFamily="50" charset="-128"/>
              </a:rPr>
              <a:t>)</a:t>
            </a:r>
          </a:p>
        </p:txBody>
      </p:sp>
      <p:sp>
        <p:nvSpPr>
          <p:cNvPr id="89" name="正方形/長方形 88">
            <a:extLst>
              <a:ext uri="{FF2B5EF4-FFF2-40B4-BE49-F238E27FC236}">
                <a16:creationId xmlns:a16="http://schemas.microsoft.com/office/drawing/2014/main" id="{61DC9D0A-CFA0-4E9C-BDCA-A8EA9085DE47}"/>
              </a:ext>
            </a:extLst>
          </p:cNvPr>
          <p:cNvSpPr/>
          <p:nvPr/>
        </p:nvSpPr>
        <p:spPr>
          <a:xfrm>
            <a:off x="3223974" y="3750696"/>
            <a:ext cx="2358126" cy="703190"/>
          </a:xfrm>
          <a:prstGeom prst="rect">
            <a:avLst/>
          </a:prstGeom>
          <a:solidFill>
            <a:schemeClr val="bg1"/>
          </a:solidFill>
          <a:ln>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ja-JP" altLang="en-US" sz="1400" dirty="0">
                <a:solidFill>
                  <a:schemeClr val="tx1"/>
                </a:solidFill>
                <a:latin typeface="メイリオ" panose="020B0604030504040204" pitchFamily="50" charset="-128"/>
                <a:ea typeface="メイリオ" panose="020B0604030504040204" pitchFamily="50" charset="-128"/>
              </a:rPr>
              <a:t>他ユーザが作成・公開しているサイトの利用</a:t>
            </a:r>
            <a:endParaRPr lang="en-US" altLang="ja-JP" sz="1400"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a:extLst>
              <a:ext uri="{FF2B5EF4-FFF2-40B4-BE49-F238E27FC236}">
                <a16:creationId xmlns:a16="http://schemas.microsoft.com/office/drawing/2014/main" id="{8B8157D2-4C1D-4649-8A1E-BB6BD4365E5F}"/>
              </a:ext>
            </a:extLst>
          </p:cNvPr>
          <p:cNvSpPr/>
          <p:nvPr/>
        </p:nvSpPr>
        <p:spPr>
          <a:xfrm>
            <a:off x="7037827" y="3943865"/>
            <a:ext cx="3976007" cy="1540326"/>
          </a:xfrm>
          <a:prstGeom prst="rect">
            <a:avLst/>
          </a:prstGeom>
          <a:solidFill>
            <a:schemeClr val="accent2">
              <a:lumMod val="20000"/>
              <a:lumOff val="80000"/>
              <a:alpha val="70000"/>
            </a:schemeClr>
          </a:solidFill>
          <a:ln w="28575">
            <a:solidFill>
              <a:schemeClr val="accent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ltLang="ja-JP" sz="1400">
              <a:solidFill>
                <a:schemeClr val="tx1"/>
              </a:solidFill>
              <a:latin typeface="メイリオ" panose="020B0604030504040204" pitchFamily="50" charset="-128"/>
              <a:ea typeface="メイリオ" panose="020B0604030504040204" pitchFamily="50" charset="-128"/>
            </a:endParaRPr>
          </a:p>
        </p:txBody>
      </p:sp>
      <p:sp>
        <p:nvSpPr>
          <p:cNvPr id="91" name="正方形/長方形 90">
            <a:extLst>
              <a:ext uri="{FF2B5EF4-FFF2-40B4-BE49-F238E27FC236}">
                <a16:creationId xmlns:a16="http://schemas.microsoft.com/office/drawing/2014/main" id="{0FA27853-022E-49F7-9C20-B9DF786A67F6}"/>
              </a:ext>
            </a:extLst>
          </p:cNvPr>
          <p:cNvSpPr/>
          <p:nvPr/>
        </p:nvSpPr>
        <p:spPr>
          <a:xfrm>
            <a:off x="7202467" y="4355170"/>
            <a:ext cx="2861587" cy="703190"/>
          </a:xfrm>
          <a:prstGeom prst="rect">
            <a:avLst/>
          </a:prstGeom>
          <a:solidFill>
            <a:schemeClr val="bg1"/>
          </a:solidFill>
          <a:ln>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ja-JP" altLang="en-US" sz="1400">
                <a:solidFill>
                  <a:schemeClr val="tx1"/>
                </a:solidFill>
                <a:latin typeface="メイリオ" panose="020B0604030504040204" pitchFamily="50" charset="-128"/>
                <a:ea typeface="メイリオ" panose="020B0604030504040204" pitchFamily="50" charset="-128"/>
              </a:rPr>
              <a:t>自分用検索サイトの作成</a:t>
            </a:r>
            <a:r>
              <a:rPr lang="en-US" altLang="ja-JP" sz="1400">
                <a:solidFill>
                  <a:schemeClr val="tx1"/>
                </a:solidFill>
                <a:latin typeface="メイリオ" panose="020B0604030504040204" pitchFamily="50" charset="-128"/>
                <a:ea typeface="メイリオ" panose="020B0604030504040204" pitchFamily="50" charset="-128"/>
              </a:rPr>
              <a:t>(</a:t>
            </a:r>
            <a:r>
              <a:rPr lang="ja-JP" altLang="en-US" sz="1400">
                <a:solidFill>
                  <a:schemeClr val="tx1"/>
                </a:solidFill>
                <a:latin typeface="メイリオ" panose="020B0604030504040204" pitchFamily="50" charset="-128"/>
                <a:ea typeface="メイリオ" panose="020B0604030504040204" pitchFamily="50" charset="-128"/>
              </a:rPr>
              <a:t>非公開</a:t>
            </a:r>
            <a:r>
              <a:rPr lang="en-US" altLang="ja-JP" sz="1400">
                <a:solidFill>
                  <a:schemeClr val="tx1"/>
                </a:solidFill>
                <a:latin typeface="メイリオ" panose="020B0604030504040204" pitchFamily="50" charset="-128"/>
                <a:ea typeface="メイリオ" panose="020B0604030504040204" pitchFamily="50" charset="-128"/>
              </a:rPr>
              <a:t>)</a:t>
            </a:r>
          </a:p>
        </p:txBody>
      </p:sp>
      <p:sp>
        <p:nvSpPr>
          <p:cNvPr id="92" name="正方形/長方形 91">
            <a:extLst>
              <a:ext uri="{FF2B5EF4-FFF2-40B4-BE49-F238E27FC236}">
                <a16:creationId xmlns:a16="http://schemas.microsoft.com/office/drawing/2014/main" id="{FF582A2B-4BED-43D2-9843-9844F3972B90}"/>
              </a:ext>
            </a:extLst>
          </p:cNvPr>
          <p:cNvSpPr/>
          <p:nvPr/>
        </p:nvSpPr>
        <p:spPr>
          <a:xfrm>
            <a:off x="179390" y="3261370"/>
            <a:ext cx="1444727" cy="3505375"/>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ltLang="ja-JP" sz="1400">
              <a:solidFill>
                <a:schemeClr val="tx1"/>
              </a:solidFill>
              <a:latin typeface="メイリオ" panose="020B0604030504040204" pitchFamily="50" charset="-128"/>
              <a:ea typeface="メイリオ" panose="020B0604030504040204" pitchFamily="50" charset="-128"/>
            </a:endParaRPr>
          </a:p>
        </p:txBody>
      </p:sp>
      <p:sp>
        <p:nvSpPr>
          <p:cNvPr id="96" name="正方形/長方形 95">
            <a:extLst>
              <a:ext uri="{FF2B5EF4-FFF2-40B4-BE49-F238E27FC236}">
                <a16:creationId xmlns:a16="http://schemas.microsoft.com/office/drawing/2014/main" id="{E20F0384-59F6-4519-AD9E-EDFE61738004}"/>
              </a:ext>
            </a:extLst>
          </p:cNvPr>
          <p:cNvSpPr/>
          <p:nvPr/>
        </p:nvSpPr>
        <p:spPr>
          <a:xfrm>
            <a:off x="241902" y="5504767"/>
            <a:ext cx="455839" cy="315589"/>
          </a:xfrm>
          <a:prstGeom prst="rect">
            <a:avLst/>
          </a:prstGeom>
          <a:solidFill>
            <a:schemeClr val="accent2">
              <a:lumMod val="20000"/>
              <a:lumOff val="80000"/>
              <a:alpha val="70000"/>
            </a:schemeClr>
          </a:solidFill>
          <a:ln w="28575">
            <a:solidFill>
              <a:schemeClr val="accent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ltLang="ja-JP" sz="1400">
              <a:solidFill>
                <a:schemeClr val="tx1"/>
              </a:solidFill>
              <a:latin typeface="メイリオ" panose="020B0604030504040204" pitchFamily="50" charset="-128"/>
              <a:ea typeface="メイリオ" panose="020B0604030504040204" pitchFamily="50" charset="-128"/>
            </a:endParaRPr>
          </a:p>
        </p:txBody>
      </p:sp>
      <p:sp>
        <p:nvSpPr>
          <p:cNvPr id="99" name="テキスト ボックス 98">
            <a:extLst>
              <a:ext uri="{FF2B5EF4-FFF2-40B4-BE49-F238E27FC236}">
                <a16:creationId xmlns:a16="http://schemas.microsoft.com/office/drawing/2014/main" id="{0A95AAA8-8AC4-4AC7-900B-F4AF8AB00B23}"/>
              </a:ext>
            </a:extLst>
          </p:cNvPr>
          <p:cNvSpPr txBox="1"/>
          <p:nvPr/>
        </p:nvSpPr>
        <p:spPr>
          <a:xfrm>
            <a:off x="709148" y="4268039"/>
            <a:ext cx="913346" cy="577081"/>
          </a:xfrm>
          <a:prstGeom prst="rect">
            <a:avLst/>
          </a:prstGeom>
          <a:noFill/>
        </p:spPr>
        <p:txBody>
          <a:bodyPr wrap="square" rtlCol="0">
            <a:spAutoFit/>
          </a:bodyPr>
          <a:lstStyle/>
          <a:p>
            <a:r>
              <a:rPr kumimoji="1" lang="ja-JP" altLang="en-US" sz="1050" dirty="0"/>
              <a:t>未ログインで使用可能な機能</a:t>
            </a:r>
          </a:p>
        </p:txBody>
      </p:sp>
      <p:sp>
        <p:nvSpPr>
          <p:cNvPr id="102" name="テキスト ボックス 101">
            <a:extLst>
              <a:ext uri="{FF2B5EF4-FFF2-40B4-BE49-F238E27FC236}">
                <a16:creationId xmlns:a16="http://schemas.microsoft.com/office/drawing/2014/main" id="{2CC4CE59-EF4A-4F17-A656-1E981053C380}"/>
              </a:ext>
            </a:extLst>
          </p:cNvPr>
          <p:cNvSpPr txBox="1"/>
          <p:nvPr/>
        </p:nvSpPr>
        <p:spPr>
          <a:xfrm>
            <a:off x="748617" y="5501572"/>
            <a:ext cx="883320" cy="600164"/>
          </a:xfrm>
          <a:prstGeom prst="rect">
            <a:avLst/>
          </a:prstGeom>
          <a:noFill/>
        </p:spPr>
        <p:txBody>
          <a:bodyPr wrap="square" rtlCol="0">
            <a:spAutoFit/>
          </a:bodyPr>
          <a:lstStyle/>
          <a:p>
            <a:r>
              <a:rPr kumimoji="1" lang="ja-JP" altLang="en-US" sz="1100" dirty="0"/>
              <a:t>有料会員が使用可能な機能</a:t>
            </a:r>
          </a:p>
        </p:txBody>
      </p:sp>
      <p:sp>
        <p:nvSpPr>
          <p:cNvPr id="109" name="テキスト ボックス 108">
            <a:extLst>
              <a:ext uri="{FF2B5EF4-FFF2-40B4-BE49-F238E27FC236}">
                <a16:creationId xmlns:a16="http://schemas.microsoft.com/office/drawing/2014/main" id="{59310F2F-400B-4119-93E2-061B367D2970}"/>
              </a:ext>
            </a:extLst>
          </p:cNvPr>
          <p:cNvSpPr txBox="1"/>
          <p:nvPr/>
        </p:nvSpPr>
        <p:spPr>
          <a:xfrm>
            <a:off x="435533" y="3380034"/>
            <a:ext cx="913346" cy="307777"/>
          </a:xfrm>
          <a:prstGeom prst="rect">
            <a:avLst/>
          </a:prstGeom>
          <a:noFill/>
        </p:spPr>
        <p:txBody>
          <a:bodyPr wrap="square" rtlCol="0">
            <a:spAutoFit/>
          </a:bodyPr>
          <a:lstStyle/>
          <a:p>
            <a:r>
              <a:rPr kumimoji="1" lang="ja-JP" altLang="en-US" sz="1400" dirty="0"/>
              <a:t>凡例</a:t>
            </a:r>
          </a:p>
        </p:txBody>
      </p:sp>
      <p:sp>
        <p:nvSpPr>
          <p:cNvPr id="112" name="テキスト ボックス 111">
            <a:extLst>
              <a:ext uri="{FF2B5EF4-FFF2-40B4-BE49-F238E27FC236}">
                <a16:creationId xmlns:a16="http://schemas.microsoft.com/office/drawing/2014/main" id="{694F5BDF-2DD4-43FE-A272-B56CCD7BA8AC}"/>
              </a:ext>
            </a:extLst>
          </p:cNvPr>
          <p:cNvSpPr txBox="1"/>
          <p:nvPr/>
        </p:nvSpPr>
        <p:spPr>
          <a:xfrm>
            <a:off x="709148" y="4822332"/>
            <a:ext cx="913346" cy="577081"/>
          </a:xfrm>
          <a:prstGeom prst="rect">
            <a:avLst/>
          </a:prstGeom>
          <a:noFill/>
        </p:spPr>
        <p:txBody>
          <a:bodyPr wrap="square" rtlCol="0">
            <a:spAutoFit/>
          </a:bodyPr>
          <a:lstStyle/>
          <a:p>
            <a:r>
              <a:rPr kumimoji="1" lang="ja-JP" altLang="en-US" sz="1050" dirty="0"/>
              <a:t>ログイン状態で使用可能な機能</a:t>
            </a:r>
          </a:p>
        </p:txBody>
      </p:sp>
      <p:sp>
        <p:nvSpPr>
          <p:cNvPr id="113" name="正方形/長方形 112">
            <a:extLst>
              <a:ext uri="{FF2B5EF4-FFF2-40B4-BE49-F238E27FC236}">
                <a16:creationId xmlns:a16="http://schemas.microsoft.com/office/drawing/2014/main" id="{2AC605E6-341E-435D-B0C9-86A3402C47E4}"/>
              </a:ext>
            </a:extLst>
          </p:cNvPr>
          <p:cNvSpPr/>
          <p:nvPr/>
        </p:nvSpPr>
        <p:spPr>
          <a:xfrm>
            <a:off x="241190" y="4856742"/>
            <a:ext cx="487209" cy="279628"/>
          </a:xfrm>
          <a:prstGeom prst="rect">
            <a:avLst/>
          </a:prstGeom>
          <a:solidFill>
            <a:srgbClr val="9FE6FF">
              <a:alpha val="49804"/>
            </a:srgbClr>
          </a:solidFill>
          <a:ln w="28575">
            <a:solidFill>
              <a:schemeClr val="tx2">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ltLang="ja-JP" sz="1400">
              <a:solidFill>
                <a:schemeClr val="tx1"/>
              </a:solidFill>
              <a:latin typeface="メイリオ" panose="020B0604030504040204" pitchFamily="50" charset="-128"/>
              <a:ea typeface="メイリオ" panose="020B0604030504040204" pitchFamily="50" charset="-128"/>
            </a:endParaRPr>
          </a:p>
        </p:txBody>
      </p:sp>
      <p:sp>
        <p:nvSpPr>
          <p:cNvPr id="114" name="正方形/長方形 113">
            <a:extLst>
              <a:ext uri="{FF2B5EF4-FFF2-40B4-BE49-F238E27FC236}">
                <a16:creationId xmlns:a16="http://schemas.microsoft.com/office/drawing/2014/main" id="{75C1A074-F78E-4FDB-981A-52F39EA7ECDC}"/>
              </a:ext>
            </a:extLst>
          </p:cNvPr>
          <p:cNvSpPr/>
          <p:nvPr/>
        </p:nvSpPr>
        <p:spPr>
          <a:xfrm>
            <a:off x="7037828" y="2878768"/>
            <a:ext cx="2138064" cy="703190"/>
          </a:xfrm>
          <a:prstGeom prst="rect">
            <a:avLst/>
          </a:prstGeom>
          <a:solidFill>
            <a:schemeClr val="bg1"/>
          </a:solidFill>
          <a:ln>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ja-JP" altLang="en-US" sz="1400" dirty="0">
                <a:solidFill>
                  <a:schemeClr val="tx1"/>
                </a:solidFill>
                <a:latin typeface="メイリオ" panose="020B0604030504040204" pitchFamily="50" charset="-128"/>
                <a:ea typeface="メイリオ" panose="020B0604030504040204" pitchFamily="50" charset="-128"/>
              </a:rPr>
              <a:t>サイト作成依頼</a:t>
            </a:r>
            <a:r>
              <a:rPr lang="en-US" altLang="ja-JP" sz="1400" dirty="0">
                <a:solidFill>
                  <a:schemeClr val="tx1"/>
                </a:solidFill>
                <a:latin typeface="メイリオ" panose="020B0604030504040204" pitchFamily="50" charset="-128"/>
                <a:ea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rPr>
              <a:t>有料</a:t>
            </a:r>
            <a:r>
              <a:rPr lang="en-US" altLang="ja-JP" sz="1400" dirty="0">
                <a:solidFill>
                  <a:schemeClr val="tx1"/>
                </a:solidFill>
                <a:latin typeface="メイリオ" panose="020B0604030504040204" pitchFamily="50" charset="-128"/>
                <a:ea typeface="メイリオ" panose="020B0604030504040204" pitchFamily="50" charset="-128"/>
              </a:rPr>
              <a:t>)</a:t>
            </a:r>
          </a:p>
        </p:txBody>
      </p:sp>
      <p:sp>
        <p:nvSpPr>
          <p:cNvPr id="115" name="吹き出し: 四角形 114">
            <a:extLst>
              <a:ext uri="{FF2B5EF4-FFF2-40B4-BE49-F238E27FC236}">
                <a16:creationId xmlns:a16="http://schemas.microsoft.com/office/drawing/2014/main" id="{8B5C32AE-3675-436B-8E0C-DDF1908D7C5C}"/>
              </a:ext>
            </a:extLst>
          </p:cNvPr>
          <p:cNvSpPr/>
          <p:nvPr/>
        </p:nvSpPr>
        <p:spPr>
          <a:xfrm>
            <a:off x="278488" y="6251479"/>
            <a:ext cx="430660" cy="279628"/>
          </a:xfrm>
          <a:prstGeom prst="wedgeRectCallout">
            <a:avLst>
              <a:gd name="adj1" fmla="val -33829"/>
              <a:gd name="adj2" fmla="val 87909"/>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en-US" altLang="ja-JP" sz="1400" dirty="0"/>
          </a:p>
        </p:txBody>
      </p:sp>
      <p:sp>
        <p:nvSpPr>
          <p:cNvPr id="116" name="テキスト ボックス 115">
            <a:extLst>
              <a:ext uri="{FF2B5EF4-FFF2-40B4-BE49-F238E27FC236}">
                <a16:creationId xmlns:a16="http://schemas.microsoft.com/office/drawing/2014/main" id="{9B2E7EFD-023B-47A0-AD1F-A1EEEE3503B2}"/>
              </a:ext>
            </a:extLst>
          </p:cNvPr>
          <p:cNvSpPr txBox="1"/>
          <p:nvPr/>
        </p:nvSpPr>
        <p:spPr>
          <a:xfrm>
            <a:off x="756621" y="6203895"/>
            <a:ext cx="883320" cy="261610"/>
          </a:xfrm>
          <a:prstGeom prst="rect">
            <a:avLst/>
          </a:prstGeom>
          <a:noFill/>
        </p:spPr>
        <p:txBody>
          <a:bodyPr wrap="square" rtlCol="0">
            <a:spAutoFit/>
          </a:bodyPr>
          <a:lstStyle/>
          <a:p>
            <a:r>
              <a:rPr kumimoji="1" lang="ja-JP" altLang="en-US" sz="1100" dirty="0"/>
              <a:t>備考</a:t>
            </a:r>
          </a:p>
        </p:txBody>
      </p:sp>
      <p:sp>
        <p:nvSpPr>
          <p:cNvPr id="120" name="正方形/長方形 119">
            <a:extLst>
              <a:ext uri="{FF2B5EF4-FFF2-40B4-BE49-F238E27FC236}">
                <a16:creationId xmlns:a16="http://schemas.microsoft.com/office/drawing/2014/main" id="{BE8D5988-C3A8-4190-BE0B-7D1776826810}"/>
              </a:ext>
            </a:extLst>
          </p:cNvPr>
          <p:cNvSpPr/>
          <p:nvPr/>
        </p:nvSpPr>
        <p:spPr>
          <a:xfrm>
            <a:off x="278488" y="3711092"/>
            <a:ext cx="449911" cy="279628"/>
          </a:xfrm>
          <a:prstGeom prst="rect">
            <a:avLst/>
          </a:prstGeom>
          <a:solidFill>
            <a:schemeClr val="bg1"/>
          </a:solidFill>
          <a:ln>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altLang="ja-JP" sz="1400" dirty="0">
              <a:solidFill>
                <a:schemeClr val="tx1"/>
              </a:solidFill>
              <a:latin typeface="メイリオ" panose="020B0604030504040204" pitchFamily="50" charset="-128"/>
              <a:ea typeface="メイリオ" panose="020B0604030504040204" pitchFamily="50" charset="-128"/>
            </a:endParaRPr>
          </a:p>
        </p:txBody>
      </p:sp>
      <p:sp>
        <p:nvSpPr>
          <p:cNvPr id="121" name="テキスト ボックス 120">
            <a:extLst>
              <a:ext uri="{FF2B5EF4-FFF2-40B4-BE49-F238E27FC236}">
                <a16:creationId xmlns:a16="http://schemas.microsoft.com/office/drawing/2014/main" id="{E2F02D20-04B3-49CA-A34C-00623C312D9C}"/>
              </a:ext>
            </a:extLst>
          </p:cNvPr>
          <p:cNvSpPr txBox="1"/>
          <p:nvPr/>
        </p:nvSpPr>
        <p:spPr>
          <a:xfrm>
            <a:off x="809869" y="3687811"/>
            <a:ext cx="913346" cy="253916"/>
          </a:xfrm>
          <a:prstGeom prst="rect">
            <a:avLst/>
          </a:prstGeom>
          <a:noFill/>
        </p:spPr>
        <p:txBody>
          <a:bodyPr wrap="square" rtlCol="0">
            <a:spAutoFit/>
          </a:bodyPr>
          <a:lstStyle/>
          <a:p>
            <a:r>
              <a:rPr kumimoji="1" lang="ja-JP" altLang="en-US" sz="1050" dirty="0"/>
              <a:t>機能</a:t>
            </a:r>
          </a:p>
        </p:txBody>
      </p:sp>
      <p:sp>
        <p:nvSpPr>
          <p:cNvPr id="122" name="正方形/長方形 121">
            <a:extLst>
              <a:ext uri="{FF2B5EF4-FFF2-40B4-BE49-F238E27FC236}">
                <a16:creationId xmlns:a16="http://schemas.microsoft.com/office/drawing/2014/main" id="{97B08766-CBDF-46FC-8D3A-C161CB519408}"/>
              </a:ext>
            </a:extLst>
          </p:cNvPr>
          <p:cNvSpPr/>
          <p:nvPr/>
        </p:nvSpPr>
        <p:spPr>
          <a:xfrm>
            <a:off x="279447" y="4277110"/>
            <a:ext cx="413877" cy="276724"/>
          </a:xfrm>
          <a:prstGeom prst="rect">
            <a:avLst/>
          </a:prstGeom>
          <a:solidFill>
            <a:schemeClr val="accent3">
              <a:alpha val="25000"/>
            </a:schemeClr>
          </a:solidFill>
          <a:ln w="28575">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ltLang="ja-JP" sz="1400">
              <a:solidFill>
                <a:schemeClr val="tx1"/>
              </a:solidFill>
              <a:latin typeface="メイリオ" panose="020B0604030504040204" pitchFamily="50" charset="-128"/>
              <a:ea typeface="メイリオ" panose="020B0604030504040204" pitchFamily="50" charset="-128"/>
            </a:endParaRPr>
          </a:p>
        </p:txBody>
      </p:sp>
      <p:sp>
        <p:nvSpPr>
          <p:cNvPr id="124" name="吹き出し: 四角形 123">
            <a:extLst>
              <a:ext uri="{FF2B5EF4-FFF2-40B4-BE49-F238E27FC236}">
                <a16:creationId xmlns:a16="http://schemas.microsoft.com/office/drawing/2014/main" id="{556EB38E-6E97-41A0-A031-D1EB12D2970F}"/>
              </a:ext>
            </a:extLst>
          </p:cNvPr>
          <p:cNvSpPr/>
          <p:nvPr/>
        </p:nvSpPr>
        <p:spPr>
          <a:xfrm>
            <a:off x="7182063" y="1015781"/>
            <a:ext cx="3831771" cy="381028"/>
          </a:xfrm>
          <a:prstGeom prst="wedgeRectCallout">
            <a:avLst>
              <a:gd name="adj1" fmla="val -88188"/>
              <a:gd name="adj2" fmla="val 256470"/>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400" dirty="0"/>
              <a:t>10</a:t>
            </a:r>
            <a:r>
              <a:rPr kumimoji="1" lang="ja-JP" altLang="en-US" sz="1400" dirty="0"/>
              <a:t>サイト程の</a:t>
            </a:r>
            <a:r>
              <a:rPr kumimoji="1" lang="en-US" altLang="ja-JP" sz="1400" dirty="0"/>
              <a:t>template</a:t>
            </a:r>
            <a:r>
              <a:rPr kumimoji="1" lang="ja-JP" altLang="en-US" sz="1400" dirty="0"/>
              <a:t>サイト作成を想定</a:t>
            </a:r>
            <a:endParaRPr kumimoji="1" lang="en-US" altLang="ja-JP" sz="1400" dirty="0"/>
          </a:p>
        </p:txBody>
      </p:sp>
      <p:sp>
        <p:nvSpPr>
          <p:cNvPr id="125" name="吹き出し: 四角形 124">
            <a:extLst>
              <a:ext uri="{FF2B5EF4-FFF2-40B4-BE49-F238E27FC236}">
                <a16:creationId xmlns:a16="http://schemas.microsoft.com/office/drawing/2014/main" id="{AA175B58-8E59-4529-907A-6EFC25E969C5}"/>
              </a:ext>
            </a:extLst>
          </p:cNvPr>
          <p:cNvSpPr/>
          <p:nvPr/>
        </p:nvSpPr>
        <p:spPr>
          <a:xfrm>
            <a:off x="858565" y="1175170"/>
            <a:ext cx="1505929" cy="2041767"/>
          </a:xfrm>
          <a:prstGeom prst="wedgeRectCallout">
            <a:avLst>
              <a:gd name="adj1" fmla="val 117771"/>
              <a:gd name="adj2" fmla="val 22575"/>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400" dirty="0"/>
              <a:t>イメージ</a:t>
            </a:r>
            <a:endParaRPr kumimoji="1" lang="en-US" altLang="ja-JP" sz="1400" dirty="0"/>
          </a:p>
        </p:txBody>
      </p:sp>
      <p:pic>
        <p:nvPicPr>
          <p:cNvPr id="126" name="図 125">
            <a:extLst>
              <a:ext uri="{FF2B5EF4-FFF2-40B4-BE49-F238E27FC236}">
                <a16:creationId xmlns:a16="http://schemas.microsoft.com/office/drawing/2014/main" id="{70E50855-A7F7-48D6-9BE6-9EF33180D152}"/>
              </a:ext>
            </a:extLst>
          </p:cNvPr>
          <p:cNvPicPr>
            <a:picLocks noChangeAspect="1"/>
          </p:cNvPicPr>
          <p:nvPr/>
        </p:nvPicPr>
        <p:blipFill>
          <a:blip r:embed="rId3"/>
          <a:stretch>
            <a:fillRect/>
          </a:stretch>
        </p:blipFill>
        <p:spPr>
          <a:xfrm>
            <a:off x="984793" y="1476220"/>
            <a:ext cx="1343734" cy="1646936"/>
          </a:xfrm>
          <a:prstGeom prst="rect">
            <a:avLst/>
          </a:prstGeom>
        </p:spPr>
      </p:pic>
      <p:sp>
        <p:nvSpPr>
          <p:cNvPr id="25" name="正方形/長方形 24">
            <a:extLst>
              <a:ext uri="{FF2B5EF4-FFF2-40B4-BE49-F238E27FC236}">
                <a16:creationId xmlns:a16="http://schemas.microsoft.com/office/drawing/2014/main" id="{44C98261-237D-488B-BCA6-E1CB00B0F153}"/>
              </a:ext>
            </a:extLst>
          </p:cNvPr>
          <p:cNvSpPr/>
          <p:nvPr/>
        </p:nvSpPr>
        <p:spPr>
          <a:xfrm>
            <a:off x="3210368" y="2020858"/>
            <a:ext cx="3297018" cy="1060903"/>
          </a:xfrm>
          <a:prstGeom prst="rect">
            <a:avLst/>
          </a:prstGeom>
          <a:solidFill>
            <a:schemeClr val="bg1"/>
          </a:solidFill>
          <a:ln>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altLang="ja-JP" sz="1400" dirty="0">
                <a:solidFill>
                  <a:schemeClr val="tx1"/>
                </a:solidFill>
                <a:latin typeface="メイリオ" panose="020B0604030504040204" pitchFamily="50" charset="-128"/>
                <a:ea typeface="メイリオ" panose="020B0604030504040204" pitchFamily="50" charset="-128"/>
              </a:rPr>
              <a:t>template</a:t>
            </a:r>
            <a:r>
              <a:rPr lang="ja-JP" altLang="en-US" sz="1400" dirty="0">
                <a:solidFill>
                  <a:schemeClr val="tx1"/>
                </a:solidFill>
                <a:latin typeface="メイリオ" panose="020B0604030504040204" pitchFamily="50" charset="-128"/>
                <a:ea typeface="メイリオ" panose="020B0604030504040204" pitchFamily="50" charset="-128"/>
              </a:rPr>
              <a:t>検索サイトの使用</a:t>
            </a:r>
          </a:p>
          <a:p>
            <a:pPr algn="l"/>
            <a:r>
              <a:rPr lang="ja-JP" altLang="en-US" sz="1400" dirty="0">
                <a:solidFill>
                  <a:schemeClr val="tx1"/>
                </a:solidFill>
                <a:latin typeface="メイリオ" panose="020B0604030504040204" pitchFamily="50" charset="-128"/>
                <a:ea typeface="メイリオ" panose="020B0604030504040204" pitchFamily="50" charset="-128"/>
              </a:rPr>
              <a:t>・システム技術情報検索サイト</a:t>
            </a:r>
            <a:endParaRPr lang="en-US" altLang="ja-JP" sz="1400" dirty="0">
              <a:solidFill>
                <a:schemeClr val="tx1"/>
              </a:solidFill>
              <a:latin typeface="メイリオ" panose="020B0604030504040204" pitchFamily="50" charset="-128"/>
              <a:ea typeface="メイリオ" panose="020B0604030504040204" pitchFamily="50" charset="-128"/>
            </a:endParaRPr>
          </a:p>
          <a:p>
            <a:pPr algn="l"/>
            <a:r>
              <a:rPr lang="ja-JP" altLang="en-US" sz="1400" dirty="0">
                <a:solidFill>
                  <a:schemeClr val="tx1"/>
                </a:solidFill>
                <a:latin typeface="メイリオ" panose="020B0604030504040204" pitchFamily="50" charset="-128"/>
                <a:ea typeface="メイリオ" panose="020B0604030504040204" pitchFamily="50" charset="-128"/>
              </a:rPr>
              <a:t>・隠れている名店検索サイト</a:t>
            </a:r>
            <a:endParaRPr lang="en-US" altLang="ja-JP" sz="1400" dirty="0">
              <a:solidFill>
                <a:schemeClr val="tx1"/>
              </a:solidFill>
              <a:latin typeface="メイリオ" panose="020B0604030504040204" pitchFamily="50" charset="-128"/>
              <a:ea typeface="メイリオ" panose="020B0604030504040204" pitchFamily="50" charset="-128"/>
            </a:endParaRPr>
          </a:p>
          <a:p>
            <a:pPr algn="l"/>
            <a:r>
              <a:rPr lang="ja-JP" altLang="en-US" sz="1400" dirty="0">
                <a:solidFill>
                  <a:schemeClr val="tx1"/>
                </a:solidFill>
                <a:latin typeface="メイリオ" panose="020B0604030504040204" pitchFamily="50" charset="-128"/>
                <a:ea typeface="メイリオ" panose="020B0604030504040204" pitchFamily="50" charset="-128"/>
              </a:rPr>
              <a:t>・コロナ対策をしているサイト</a:t>
            </a:r>
            <a:endParaRPr lang="en-US" altLang="ja-JP" sz="1400" dirty="0">
              <a:solidFill>
                <a:schemeClr val="tx1"/>
              </a:solidFill>
              <a:latin typeface="メイリオ" panose="020B0604030504040204" pitchFamily="50" charset="-128"/>
              <a:ea typeface="メイリオ" panose="020B0604030504040204" pitchFamily="50" charset="-128"/>
            </a:endParaRPr>
          </a:p>
          <a:p>
            <a:pPr algn="l"/>
            <a:r>
              <a:rPr lang="ja-JP" altLang="en-US" sz="1400" dirty="0">
                <a:solidFill>
                  <a:schemeClr val="tx1"/>
                </a:solidFill>
                <a:latin typeface="メイリオ" panose="020B0604030504040204" pitchFamily="50" charset="-128"/>
                <a:ea typeface="メイリオ" panose="020B0604030504040204" pitchFamily="50" charset="-128"/>
              </a:rPr>
              <a:t>　等</a:t>
            </a:r>
          </a:p>
        </p:txBody>
      </p:sp>
    </p:spTree>
    <p:extLst>
      <p:ext uri="{BB962C8B-B14F-4D97-AF65-F5344CB8AC3E}">
        <p14:creationId xmlns:p14="http://schemas.microsoft.com/office/powerpoint/2010/main" val="3527324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 name="正方形/長方形 83">
            <a:extLst>
              <a:ext uri="{FF2B5EF4-FFF2-40B4-BE49-F238E27FC236}">
                <a16:creationId xmlns:a16="http://schemas.microsoft.com/office/drawing/2014/main" id="{D8940CD6-8243-444F-9D16-59FFBA161FBC}"/>
              </a:ext>
            </a:extLst>
          </p:cNvPr>
          <p:cNvSpPr/>
          <p:nvPr/>
        </p:nvSpPr>
        <p:spPr>
          <a:xfrm>
            <a:off x="2828260" y="1561057"/>
            <a:ext cx="9071808" cy="4738110"/>
          </a:xfrm>
          <a:prstGeom prst="rect">
            <a:avLst/>
          </a:prstGeom>
          <a:solidFill>
            <a:schemeClr val="accent3">
              <a:alpha val="25000"/>
            </a:schemeClr>
          </a:solidFill>
          <a:ln w="28575">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ltLang="ja-JP" sz="1400">
              <a:solidFill>
                <a:schemeClr val="tx1"/>
              </a:solidFill>
              <a:latin typeface="メイリオ" panose="020B0604030504040204" pitchFamily="50" charset="-128"/>
              <a:ea typeface="メイリオ" panose="020B0604030504040204" pitchFamily="50" charset="-128"/>
            </a:endParaRPr>
          </a:p>
        </p:txBody>
      </p:sp>
      <p:sp>
        <p:nvSpPr>
          <p:cNvPr id="86" name="正方形/長方形 85">
            <a:extLst>
              <a:ext uri="{FF2B5EF4-FFF2-40B4-BE49-F238E27FC236}">
                <a16:creationId xmlns:a16="http://schemas.microsoft.com/office/drawing/2014/main" id="{9B5B4479-D086-4F3A-AAFF-C69B654FD298}"/>
              </a:ext>
            </a:extLst>
          </p:cNvPr>
          <p:cNvSpPr/>
          <p:nvPr/>
        </p:nvSpPr>
        <p:spPr>
          <a:xfrm>
            <a:off x="3210368" y="2020858"/>
            <a:ext cx="3297018" cy="1060903"/>
          </a:xfrm>
          <a:prstGeom prst="rect">
            <a:avLst/>
          </a:prstGeom>
          <a:solidFill>
            <a:schemeClr val="accent4">
              <a:lumMod val="20000"/>
              <a:lumOff val="80000"/>
            </a:schemeClr>
          </a:solidFill>
          <a:ln>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altLang="ja-JP" sz="1400" dirty="0">
                <a:solidFill>
                  <a:schemeClr val="tx1"/>
                </a:solidFill>
                <a:latin typeface="メイリオ" panose="020B0604030504040204" pitchFamily="50" charset="-128"/>
                <a:ea typeface="メイリオ" panose="020B0604030504040204" pitchFamily="50" charset="-128"/>
              </a:rPr>
              <a:t>template</a:t>
            </a:r>
            <a:r>
              <a:rPr lang="ja-JP" altLang="en-US" sz="1400" dirty="0">
                <a:solidFill>
                  <a:schemeClr val="tx1"/>
                </a:solidFill>
                <a:latin typeface="メイリオ" panose="020B0604030504040204" pitchFamily="50" charset="-128"/>
                <a:ea typeface="メイリオ" panose="020B0604030504040204" pitchFamily="50" charset="-128"/>
              </a:rPr>
              <a:t>検索サイトの使用</a:t>
            </a:r>
          </a:p>
          <a:p>
            <a:pPr algn="l"/>
            <a:r>
              <a:rPr lang="ja-JP" altLang="en-US" sz="1400" dirty="0">
                <a:solidFill>
                  <a:schemeClr val="tx1"/>
                </a:solidFill>
                <a:latin typeface="メイリオ" panose="020B0604030504040204" pitchFamily="50" charset="-128"/>
                <a:ea typeface="メイリオ" panose="020B0604030504040204" pitchFamily="50" charset="-128"/>
              </a:rPr>
              <a:t>・システム技術情報検索サイト</a:t>
            </a:r>
            <a:endParaRPr lang="en-US" altLang="ja-JP" sz="1400" dirty="0">
              <a:solidFill>
                <a:schemeClr val="tx1"/>
              </a:solidFill>
              <a:latin typeface="メイリオ" panose="020B0604030504040204" pitchFamily="50" charset="-128"/>
              <a:ea typeface="メイリオ" panose="020B0604030504040204" pitchFamily="50" charset="-128"/>
            </a:endParaRPr>
          </a:p>
          <a:p>
            <a:pPr algn="l"/>
            <a:r>
              <a:rPr lang="ja-JP" altLang="en-US" sz="1400" dirty="0">
                <a:solidFill>
                  <a:schemeClr val="tx1"/>
                </a:solidFill>
                <a:latin typeface="メイリオ" panose="020B0604030504040204" pitchFamily="50" charset="-128"/>
                <a:ea typeface="メイリオ" panose="020B0604030504040204" pitchFamily="50" charset="-128"/>
              </a:rPr>
              <a:t>・隠れている名店検索サイト</a:t>
            </a:r>
            <a:endParaRPr lang="en-US" altLang="ja-JP" sz="1400" dirty="0">
              <a:solidFill>
                <a:schemeClr val="tx1"/>
              </a:solidFill>
              <a:latin typeface="メイリオ" panose="020B0604030504040204" pitchFamily="50" charset="-128"/>
              <a:ea typeface="メイリオ" panose="020B0604030504040204" pitchFamily="50" charset="-128"/>
            </a:endParaRPr>
          </a:p>
          <a:p>
            <a:pPr algn="l"/>
            <a:r>
              <a:rPr lang="ja-JP" altLang="en-US" sz="1400" dirty="0">
                <a:solidFill>
                  <a:schemeClr val="tx1"/>
                </a:solidFill>
                <a:latin typeface="メイリオ" panose="020B0604030504040204" pitchFamily="50" charset="-128"/>
                <a:ea typeface="メイリオ" panose="020B0604030504040204" pitchFamily="50" charset="-128"/>
              </a:rPr>
              <a:t>・コロナ対策をしているサイト</a:t>
            </a:r>
            <a:endParaRPr lang="en-US" altLang="ja-JP" sz="1400" dirty="0">
              <a:solidFill>
                <a:schemeClr val="tx1"/>
              </a:solidFill>
              <a:latin typeface="メイリオ" panose="020B0604030504040204" pitchFamily="50" charset="-128"/>
              <a:ea typeface="メイリオ" panose="020B0604030504040204" pitchFamily="50" charset="-128"/>
            </a:endParaRPr>
          </a:p>
          <a:p>
            <a:pPr algn="l"/>
            <a:r>
              <a:rPr lang="ja-JP" altLang="en-US" sz="1400" dirty="0">
                <a:solidFill>
                  <a:schemeClr val="tx1"/>
                </a:solidFill>
                <a:latin typeface="メイリオ" panose="020B0604030504040204" pitchFamily="50" charset="-128"/>
                <a:ea typeface="メイリオ" panose="020B0604030504040204" pitchFamily="50" charset="-128"/>
              </a:rPr>
              <a:t>　等</a:t>
            </a:r>
          </a:p>
        </p:txBody>
      </p:sp>
      <p:sp>
        <p:nvSpPr>
          <p:cNvPr id="87" name="吹き出し: 四角形 86">
            <a:extLst>
              <a:ext uri="{FF2B5EF4-FFF2-40B4-BE49-F238E27FC236}">
                <a16:creationId xmlns:a16="http://schemas.microsoft.com/office/drawing/2014/main" id="{18E4007E-4B8A-481E-884B-4D62E1E655F6}"/>
              </a:ext>
            </a:extLst>
          </p:cNvPr>
          <p:cNvSpPr/>
          <p:nvPr/>
        </p:nvSpPr>
        <p:spPr>
          <a:xfrm>
            <a:off x="7157315" y="2218757"/>
            <a:ext cx="3831771" cy="381028"/>
          </a:xfrm>
          <a:prstGeom prst="wedgeRectCallout">
            <a:avLst>
              <a:gd name="adj1" fmla="val -74591"/>
              <a:gd name="adj2" fmla="val -14208"/>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400" dirty="0"/>
              <a:t>10</a:t>
            </a:r>
            <a:r>
              <a:rPr kumimoji="1" lang="ja-JP" altLang="en-US" sz="1400" dirty="0"/>
              <a:t>サイト程の</a:t>
            </a:r>
            <a:r>
              <a:rPr kumimoji="1" lang="en-US" altLang="ja-JP" sz="1400" dirty="0"/>
              <a:t>template</a:t>
            </a:r>
            <a:r>
              <a:rPr kumimoji="1" lang="ja-JP" altLang="en-US" sz="1400" dirty="0"/>
              <a:t>サイト作成を想定</a:t>
            </a:r>
            <a:endParaRPr kumimoji="1" lang="en-US" altLang="ja-JP" sz="1400" dirty="0"/>
          </a:p>
        </p:txBody>
      </p:sp>
      <p:sp>
        <p:nvSpPr>
          <p:cNvPr id="89" name="正方形/長方形 88">
            <a:extLst>
              <a:ext uri="{FF2B5EF4-FFF2-40B4-BE49-F238E27FC236}">
                <a16:creationId xmlns:a16="http://schemas.microsoft.com/office/drawing/2014/main" id="{61DC9D0A-CFA0-4E9C-BDCA-A8EA9085DE47}"/>
              </a:ext>
            </a:extLst>
          </p:cNvPr>
          <p:cNvSpPr/>
          <p:nvPr/>
        </p:nvSpPr>
        <p:spPr>
          <a:xfrm>
            <a:off x="3223974" y="3750696"/>
            <a:ext cx="2358126" cy="703190"/>
          </a:xfrm>
          <a:prstGeom prst="rect">
            <a:avLst/>
          </a:prstGeom>
          <a:solidFill>
            <a:schemeClr val="bg1"/>
          </a:solidFill>
          <a:ln>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ja-JP" altLang="en-US" sz="1400" dirty="0">
                <a:solidFill>
                  <a:schemeClr val="tx1"/>
                </a:solidFill>
                <a:latin typeface="メイリオ" panose="020B0604030504040204" pitchFamily="50" charset="-128"/>
                <a:ea typeface="メイリオ" panose="020B0604030504040204" pitchFamily="50" charset="-128"/>
              </a:rPr>
              <a:t>他ユーザが作成・公開しているサイトの利用</a:t>
            </a:r>
            <a:endParaRPr lang="en-US" altLang="ja-JP" sz="1400" dirty="0">
              <a:solidFill>
                <a:schemeClr val="tx1"/>
              </a:solidFill>
              <a:latin typeface="メイリオ" panose="020B0604030504040204" pitchFamily="50" charset="-128"/>
              <a:ea typeface="メイリオ" panose="020B0604030504040204" pitchFamily="50" charset="-128"/>
            </a:endParaRPr>
          </a:p>
        </p:txBody>
      </p:sp>
      <p:sp>
        <p:nvSpPr>
          <p:cNvPr id="92" name="正方形/長方形 91">
            <a:extLst>
              <a:ext uri="{FF2B5EF4-FFF2-40B4-BE49-F238E27FC236}">
                <a16:creationId xmlns:a16="http://schemas.microsoft.com/office/drawing/2014/main" id="{FF582A2B-4BED-43D2-9843-9844F3972B90}"/>
              </a:ext>
            </a:extLst>
          </p:cNvPr>
          <p:cNvSpPr/>
          <p:nvPr/>
        </p:nvSpPr>
        <p:spPr>
          <a:xfrm>
            <a:off x="179390" y="3261370"/>
            <a:ext cx="1444727" cy="3505375"/>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ltLang="ja-JP" sz="1400">
              <a:solidFill>
                <a:schemeClr val="tx1"/>
              </a:solidFill>
              <a:latin typeface="メイリオ" panose="020B0604030504040204" pitchFamily="50" charset="-128"/>
              <a:ea typeface="メイリオ" panose="020B0604030504040204" pitchFamily="50" charset="-128"/>
            </a:endParaRPr>
          </a:p>
        </p:txBody>
      </p:sp>
      <p:sp>
        <p:nvSpPr>
          <p:cNvPr id="96" name="正方形/長方形 95">
            <a:extLst>
              <a:ext uri="{FF2B5EF4-FFF2-40B4-BE49-F238E27FC236}">
                <a16:creationId xmlns:a16="http://schemas.microsoft.com/office/drawing/2014/main" id="{E20F0384-59F6-4519-AD9E-EDFE61738004}"/>
              </a:ext>
            </a:extLst>
          </p:cNvPr>
          <p:cNvSpPr/>
          <p:nvPr/>
        </p:nvSpPr>
        <p:spPr>
          <a:xfrm>
            <a:off x="241902" y="5504767"/>
            <a:ext cx="455839" cy="315589"/>
          </a:xfrm>
          <a:prstGeom prst="rect">
            <a:avLst/>
          </a:prstGeom>
          <a:solidFill>
            <a:schemeClr val="accent2">
              <a:lumMod val="20000"/>
              <a:lumOff val="80000"/>
              <a:alpha val="70000"/>
            </a:schemeClr>
          </a:solidFill>
          <a:ln w="28575">
            <a:solidFill>
              <a:schemeClr val="accent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ltLang="ja-JP" sz="1400">
              <a:solidFill>
                <a:schemeClr val="tx1"/>
              </a:solidFill>
              <a:latin typeface="メイリオ" panose="020B0604030504040204" pitchFamily="50" charset="-128"/>
              <a:ea typeface="メイリオ" panose="020B0604030504040204" pitchFamily="50" charset="-128"/>
            </a:endParaRPr>
          </a:p>
        </p:txBody>
      </p:sp>
      <p:sp>
        <p:nvSpPr>
          <p:cNvPr id="99" name="テキスト ボックス 98">
            <a:extLst>
              <a:ext uri="{FF2B5EF4-FFF2-40B4-BE49-F238E27FC236}">
                <a16:creationId xmlns:a16="http://schemas.microsoft.com/office/drawing/2014/main" id="{0A95AAA8-8AC4-4AC7-900B-F4AF8AB00B23}"/>
              </a:ext>
            </a:extLst>
          </p:cNvPr>
          <p:cNvSpPr txBox="1"/>
          <p:nvPr/>
        </p:nvSpPr>
        <p:spPr>
          <a:xfrm>
            <a:off x="709148" y="4268039"/>
            <a:ext cx="913346" cy="577081"/>
          </a:xfrm>
          <a:prstGeom prst="rect">
            <a:avLst/>
          </a:prstGeom>
          <a:noFill/>
        </p:spPr>
        <p:txBody>
          <a:bodyPr wrap="square" rtlCol="0">
            <a:spAutoFit/>
          </a:bodyPr>
          <a:lstStyle/>
          <a:p>
            <a:r>
              <a:rPr kumimoji="1" lang="ja-JP" altLang="en-US" sz="1050" dirty="0"/>
              <a:t>未ログインで使用可能な機能</a:t>
            </a:r>
          </a:p>
        </p:txBody>
      </p:sp>
      <p:sp>
        <p:nvSpPr>
          <p:cNvPr id="102" name="テキスト ボックス 101">
            <a:extLst>
              <a:ext uri="{FF2B5EF4-FFF2-40B4-BE49-F238E27FC236}">
                <a16:creationId xmlns:a16="http://schemas.microsoft.com/office/drawing/2014/main" id="{2CC4CE59-EF4A-4F17-A656-1E981053C380}"/>
              </a:ext>
            </a:extLst>
          </p:cNvPr>
          <p:cNvSpPr txBox="1"/>
          <p:nvPr/>
        </p:nvSpPr>
        <p:spPr>
          <a:xfrm>
            <a:off x="748617" y="5501572"/>
            <a:ext cx="883320" cy="600164"/>
          </a:xfrm>
          <a:prstGeom prst="rect">
            <a:avLst/>
          </a:prstGeom>
          <a:noFill/>
        </p:spPr>
        <p:txBody>
          <a:bodyPr wrap="square" rtlCol="0">
            <a:spAutoFit/>
          </a:bodyPr>
          <a:lstStyle/>
          <a:p>
            <a:r>
              <a:rPr kumimoji="1" lang="ja-JP" altLang="en-US" sz="1100" dirty="0"/>
              <a:t>有料会員が使用可能な機能</a:t>
            </a:r>
          </a:p>
        </p:txBody>
      </p:sp>
      <p:sp>
        <p:nvSpPr>
          <p:cNvPr id="109" name="テキスト ボックス 108">
            <a:extLst>
              <a:ext uri="{FF2B5EF4-FFF2-40B4-BE49-F238E27FC236}">
                <a16:creationId xmlns:a16="http://schemas.microsoft.com/office/drawing/2014/main" id="{59310F2F-400B-4119-93E2-061B367D2970}"/>
              </a:ext>
            </a:extLst>
          </p:cNvPr>
          <p:cNvSpPr txBox="1"/>
          <p:nvPr/>
        </p:nvSpPr>
        <p:spPr>
          <a:xfrm>
            <a:off x="435533" y="3380034"/>
            <a:ext cx="913346" cy="307777"/>
          </a:xfrm>
          <a:prstGeom prst="rect">
            <a:avLst/>
          </a:prstGeom>
          <a:noFill/>
        </p:spPr>
        <p:txBody>
          <a:bodyPr wrap="square" rtlCol="0">
            <a:spAutoFit/>
          </a:bodyPr>
          <a:lstStyle/>
          <a:p>
            <a:r>
              <a:rPr kumimoji="1" lang="ja-JP" altLang="en-US" sz="1400" dirty="0"/>
              <a:t>凡例</a:t>
            </a:r>
          </a:p>
        </p:txBody>
      </p:sp>
      <p:sp>
        <p:nvSpPr>
          <p:cNvPr id="112" name="テキスト ボックス 111">
            <a:extLst>
              <a:ext uri="{FF2B5EF4-FFF2-40B4-BE49-F238E27FC236}">
                <a16:creationId xmlns:a16="http://schemas.microsoft.com/office/drawing/2014/main" id="{694F5BDF-2DD4-43FE-A272-B56CCD7BA8AC}"/>
              </a:ext>
            </a:extLst>
          </p:cNvPr>
          <p:cNvSpPr txBox="1"/>
          <p:nvPr/>
        </p:nvSpPr>
        <p:spPr>
          <a:xfrm>
            <a:off x="709148" y="4822332"/>
            <a:ext cx="913346" cy="577081"/>
          </a:xfrm>
          <a:prstGeom prst="rect">
            <a:avLst/>
          </a:prstGeom>
          <a:noFill/>
        </p:spPr>
        <p:txBody>
          <a:bodyPr wrap="square" rtlCol="0">
            <a:spAutoFit/>
          </a:bodyPr>
          <a:lstStyle/>
          <a:p>
            <a:r>
              <a:rPr kumimoji="1" lang="ja-JP" altLang="en-US" sz="1050" dirty="0"/>
              <a:t>ログイン状態で使用可能な機能</a:t>
            </a:r>
          </a:p>
        </p:txBody>
      </p:sp>
      <p:sp>
        <p:nvSpPr>
          <p:cNvPr id="113" name="正方形/長方形 112">
            <a:extLst>
              <a:ext uri="{FF2B5EF4-FFF2-40B4-BE49-F238E27FC236}">
                <a16:creationId xmlns:a16="http://schemas.microsoft.com/office/drawing/2014/main" id="{2AC605E6-341E-435D-B0C9-86A3402C47E4}"/>
              </a:ext>
            </a:extLst>
          </p:cNvPr>
          <p:cNvSpPr/>
          <p:nvPr/>
        </p:nvSpPr>
        <p:spPr>
          <a:xfrm>
            <a:off x="241190" y="4856742"/>
            <a:ext cx="487209" cy="279628"/>
          </a:xfrm>
          <a:prstGeom prst="rect">
            <a:avLst/>
          </a:prstGeom>
          <a:solidFill>
            <a:srgbClr val="9FE6FF">
              <a:alpha val="49804"/>
            </a:srgbClr>
          </a:solidFill>
          <a:ln w="28575">
            <a:solidFill>
              <a:schemeClr val="tx2">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ltLang="ja-JP" sz="1400">
              <a:solidFill>
                <a:schemeClr val="tx1"/>
              </a:solidFill>
              <a:latin typeface="メイリオ" panose="020B0604030504040204" pitchFamily="50" charset="-128"/>
              <a:ea typeface="メイリオ" panose="020B0604030504040204" pitchFamily="50" charset="-128"/>
            </a:endParaRPr>
          </a:p>
        </p:txBody>
      </p:sp>
      <p:sp>
        <p:nvSpPr>
          <p:cNvPr id="115" name="吹き出し: 四角形 114">
            <a:extLst>
              <a:ext uri="{FF2B5EF4-FFF2-40B4-BE49-F238E27FC236}">
                <a16:creationId xmlns:a16="http://schemas.microsoft.com/office/drawing/2014/main" id="{8B5C32AE-3675-436B-8E0C-DDF1908D7C5C}"/>
              </a:ext>
            </a:extLst>
          </p:cNvPr>
          <p:cNvSpPr/>
          <p:nvPr/>
        </p:nvSpPr>
        <p:spPr>
          <a:xfrm>
            <a:off x="278488" y="6251479"/>
            <a:ext cx="430660" cy="279628"/>
          </a:xfrm>
          <a:prstGeom prst="wedgeRectCallout">
            <a:avLst>
              <a:gd name="adj1" fmla="val -33829"/>
              <a:gd name="adj2" fmla="val 87909"/>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en-US" altLang="ja-JP" sz="1400" dirty="0"/>
          </a:p>
        </p:txBody>
      </p:sp>
      <p:sp>
        <p:nvSpPr>
          <p:cNvPr id="116" name="テキスト ボックス 115">
            <a:extLst>
              <a:ext uri="{FF2B5EF4-FFF2-40B4-BE49-F238E27FC236}">
                <a16:creationId xmlns:a16="http://schemas.microsoft.com/office/drawing/2014/main" id="{9B2E7EFD-023B-47A0-AD1F-A1EEEE3503B2}"/>
              </a:ext>
            </a:extLst>
          </p:cNvPr>
          <p:cNvSpPr txBox="1"/>
          <p:nvPr/>
        </p:nvSpPr>
        <p:spPr>
          <a:xfrm>
            <a:off x="756621" y="6203895"/>
            <a:ext cx="883320" cy="261610"/>
          </a:xfrm>
          <a:prstGeom prst="rect">
            <a:avLst/>
          </a:prstGeom>
          <a:noFill/>
        </p:spPr>
        <p:txBody>
          <a:bodyPr wrap="square" rtlCol="0">
            <a:spAutoFit/>
          </a:bodyPr>
          <a:lstStyle/>
          <a:p>
            <a:r>
              <a:rPr kumimoji="1" lang="ja-JP" altLang="en-US" sz="1100" dirty="0"/>
              <a:t>備考</a:t>
            </a:r>
          </a:p>
        </p:txBody>
      </p:sp>
      <p:sp>
        <p:nvSpPr>
          <p:cNvPr id="119" name="吹き出し: 四角形 118">
            <a:extLst>
              <a:ext uri="{FF2B5EF4-FFF2-40B4-BE49-F238E27FC236}">
                <a16:creationId xmlns:a16="http://schemas.microsoft.com/office/drawing/2014/main" id="{BE676087-D624-49E4-B371-7EB7C3331483}"/>
              </a:ext>
            </a:extLst>
          </p:cNvPr>
          <p:cNvSpPr/>
          <p:nvPr/>
        </p:nvSpPr>
        <p:spPr>
          <a:xfrm>
            <a:off x="858565" y="1175170"/>
            <a:ext cx="1505929" cy="2041767"/>
          </a:xfrm>
          <a:prstGeom prst="wedgeRectCallout">
            <a:avLst>
              <a:gd name="adj1" fmla="val 117771"/>
              <a:gd name="adj2" fmla="val 22575"/>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400" dirty="0"/>
              <a:t>イメージ</a:t>
            </a:r>
            <a:endParaRPr kumimoji="1" lang="en-US" altLang="ja-JP" sz="1400" dirty="0"/>
          </a:p>
        </p:txBody>
      </p:sp>
      <p:pic>
        <p:nvPicPr>
          <p:cNvPr id="6" name="図 5">
            <a:extLst>
              <a:ext uri="{FF2B5EF4-FFF2-40B4-BE49-F238E27FC236}">
                <a16:creationId xmlns:a16="http://schemas.microsoft.com/office/drawing/2014/main" id="{653EED47-13AB-430D-8E89-7A037A28CBF9}"/>
              </a:ext>
            </a:extLst>
          </p:cNvPr>
          <p:cNvPicPr>
            <a:picLocks noChangeAspect="1"/>
          </p:cNvPicPr>
          <p:nvPr/>
        </p:nvPicPr>
        <p:blipFill>
          <a:blip r:embed="rId3"/>
          <a:stretch>
            <a:fillRect/>
          </a:stretch>
        </p:blipFill>
        <p:spPr>
          <a:xfrm>
            <a:off x="984793" y="1476220"/>
            <a:ext cx="1343734" cy="1646936"/>
          </a:xfrm>
          <a:prstGeom prst="rect">
            <a:avLst/>
          </a:prstGeom>
        </p:spPr>
      </p:pic>
      <p:sp>
        <p:nvSpPr>
          <p:cNvPr id="120" name="正方形/長方形 119">
            <a:extLst>
              <a:ext uri="{FF2B5EF4-FFF2-40B4-BE49-F238E27FC236}">
                <a16:creationId xmlns:a16="http://schemas.microsoft.com/office/drawing/2014/main" id="{BE8D5988-C3A8-4190-BE0B-7D1776826810}"/>
              </a:ext>
            </a:extLst>
          </p:cNvPr>
          <p:cNvSpPr/>
          <p:nvPr/>
        </p:nvSpPr>
        <p:spPr>
          <a:xfrm>
            <a:off x="278488" y="3711092"/>
            <a:ext cx="449911" cy="279628"/>
          </a:xfrm>
          <a:prstGeom prst="rect">
            <a:avLst/>
          </a:prstGeom>
          <a:solidFill>
            <a:schemeClr val="bg1"/>
          </a:solidFill>
          <a:ln>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altLang="ja-JP" sz="1400" dirty="0">
              <a:solidFill>
                <a:schemeClr val="tx1"/>
              </a:solidFill>
              <a:latin typeface="メイリオ" panose="020B0604030504040204" pitchFamily="50" charset="-128"/>
              <a:ea typeface="メイリオ" panose="020B0604030504040204" pitchFamily="50" charset="-128"/>
            </a:endParaRPr>
          </a:p>
        </p:txBody>
      </p:sp>
      <p:sp>
        <p:nvSpPr>
          <p:cNvPr id="121" name="テキスト ボックス 120">
            <a:extLst>
              <a:ext uri="{FF2B5EF4-FFF2-40B4-BE49-F238E27FC236}">
                <a16:creationId xmlns:a16="http://schemas.microsoft.com/office/drawing/2014/main" id="{E2F02D20-04B3-49CA-A34C-00623C312D9C}"/>
              </a:ext>
            </a:extLst>
          </p:cNvPr>
          <p:cNvSpPr txBox="1"/>
          <p:nvPr/>
        </p:nvSpPr>
        <p:spPr>
          <a:xfrm>
            <a:off x="809869" y="3687811"/>
            <a:ext cx="913346" cy="253916"/>
          </a:xfrm>
          <a:prstGeom prst="rect">
            <a:avLst/>
          </a:prstGeom>
          <a:noFill/>
        </p:spPr>
        <p:txBody>
          <a:bodyPr wrap="square" rtlCol="0">
            <a:spAutoFit/>
          </a:bodyPr>
          <a:lstStyle/>
          <a:p>
            <a:r>
              <a:rPr kumimoji="1" lang="ja-JP" altLang="en-US" sz="1050" dirty="0"/>
              <a:t>機能</a:t>
            </a:r>
          </a:p>
        </p:txBody>
      </p:sp>
      <p:sp>
        <p:nvSpPr>
          <p:cNvPr id="122" name="正方形/長方形 121">
            <a:extLst>
              <a:ext uri="{FF2B5EF4-FFF2-40B4-BE49-F238E27FC236}">
                <a16:creationId xmlns:a16="http://schemas.microsoft.com/office/drawing/2014/main" id="{97B08766-CBDF-46FC-8D3A-C161CB519408}"/>
              </a:ext>
            </a:extLst>
          </p:cNvPr>
          <p:cNvSpPr/>
          <p:nvPr/>
        </p:nvSpPr>
        <p:spPr>
          <a:xfrm>
            <a:off x="279447" y="4277110"/>
            <a:ext cx="413877" cy="276724"/>
          </a:xfrm>
          <a:prstGeom prst="rect">
            <a:avLst/>
          </a:prstGeom>
          <a:solidFill>
            <a:schemeClr val="accent3">
              <a:alpha val="25000"/>
            </a:schemeClr>
          </a:solidFill>
          <a:ln w="28575">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ltLang="ja-JP" sz="1400">
              <a:solidFill>
                <a:schemeClr val="tx1"/>
              </a:solidFill>
              <a:latin typeface="メイリオ" panose="020B0604030504040204" pitchFamily="50" charset="-128"/>
              <a:ea typeface="メイリオ" panose="020B0604030504040204" pitchFamily="50" charset="-128"/>
            </a:endParaRPr>
          </a:p>
        </p:txBody>
      </p:sp>
      <p:sp>
        <p:nvSpPr>
          <p:cNvPr id="26" name="タイトル 1">
            <a:extLst>
              <a:ext uri="{FF2B5EF4-FFF2-40B4-BE49-F238E27FC236}">
                <a16:creationId xmlns:a16="http://schemas.microsoft.com/office/drawing/2014/main" id="{31C4AFE4-A59F-4B36-83AD-7D4E053D15D5}"/>
              </a:ext>
            </a:extLst>
          </p:cNvPr>
          <p:cNvSpPr>
            <a:spLocks noGrp="1"/>
          </p:cNvSpPr>
          <p:nvPr>
            <p:ph type="title"/>
          </p:nvPr>
        </p:nvSpPr>
        <p:spPr>
          <a:xfrm>
            <a:off x="677334" y="236372"/>
            <a:ext cx="8596668" cy="1320800"/>
          </a:xfrm>
        </p:spPr>
        <p:txBody>
          <a:bodyPr>
            <a:normAutofit/>
          </a:bodyPr>
          <a:lstStyle/>
          <a:p>
            <a:pPr algn="ctr"/>
            <a:r>
              <a:rPr lang="en-US" altLang="ja-JP" sz="5400" dirty="0"/>
              <a:t>template</a:t>
            </a:r>
            <a:r>
              <a:rPr lang="ja-JP" altLang="en-US" sz="5400" dirty="0"/>
              <a:t>検索サイトの利用</a:t>
            </a:r>
            <a:endParaRPr kumimoji="1" lang="ja-JP" altLang="en-US" sz="5400" dirty="0"/>
          </a:p>
        </p:txBody>
      </p:sp>
    </p:spTree>
    <p:extLst>
      <p:ext uri="{BB962C8B-B14F-4D97-AF65-F5344CB8AC3E}">
        <p14:creationId xmlns:p14="http://schemas.microsoft.com/office/powerpoint/2010/main" val="493533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 name="正方形/長方形 83">
            <a:extLst>
              <a:ext uri="{FF2B5EF4-FFF2-40B4-BE49-F238E27FC236}">
                <a16:creationId xmlns:a16="http://schemas.microsoft.com/office/drawing/2014/main" id="{D8940CD6-8243-444F-9D16-59FFBA161FBC}"/>
              </a:ext>
            </a:extLst>
          </p:cNvPr>
          <p:cNvSpPr/>
          <p:nvPr/>
        </p:nvSpPr>
        <p:spPr>
          <a:xfrm>
            <a:off x="2828260" y="1561057"/>
            <a:ext cx="9071808" cy="4738110"/>
          </a:xfrm>
          <a:prstGeom prst="rect">
            <a:avLst/>
          </a:prstGeom>
          <a:solidFill>
            <a:schemeClr val="accent3">
              <a:alpha val="25000"/>
            </a:schemeClr>
          </a:solidFill>
          <a:ln w="28575">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ltLang="ja-JP" sz="1400">
              <a:solidFill>
                <a:schemeClr val="tx1"/>
              </a:solidFill>
              <a:latin typeface="メイリオ" panose="020B0604030504040204" pitchFamily="50" charset="-128"/>
              <a:ea typeface="メイリオ" panose="020B0604030504040204" pitchFamily="50" charset="-128"/>
            </a:endParaRPr>
          </a:p>
        </p:txBody>
      </p:sp>
      <p:sp>
        <p:nvSpPr>
          <p:cNvPr id="89" name="正方形/長方形 88">
            <a:extLst>
              <a:ext uri="{FF2B5EF4-FFF2-40B4-BE49-F238E27FC236}">
                <a16:creationId xmlns:a16="http://schemas.microsoft.com/office/drawing/2014/main" id="{61DC9D0A-CFA0-4E9C-BDCA-A8EA9085DE47}"/>
              </a:ext>
            </a:extLst>
          </p:cNvPr>
          <p:cNvSpPr/>
          <p:nvPr/>
        </p:nvSpPr>
        <p:spPr>
          <a:xfrm>
            <a:off x="3223974" y="3750696"/>
            <a:ext cx="2358126" cy="703190"/>
          </a:xfrm>
          <a:prstGeom prst="rect">
            <a:avLst/>
          </a:prstGeom>
          <a:solidFill>
            <a:schemeClr val="accent4">
              <a:lumMod val="20000"/>
              <a:lumOff val="80000"/>
            </a:schemeClr>
          </a:solidFill>
          <a:ln>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ja-JP" altLang="en-US" sz="1400" dirty="0">
                <a:solidFill>
                  <a:schemeClr val="tx1"/>
                </a:solidFill>
                <a:latin typeface="メイリオ" panose="020B0604030504040204" pitchFamily="50" charset="-128"/>
                <a:ea typeface="メイリオ" panose="020B0604030504040204" pitchFamily="50" charset="-128"/>
              </a:rPr>
              <a:t>他ユーザが作成・公開しているサイトの利用</a:t>
            </a:r>
            <a:endParaRPr lang="en-US" altLang="ja-JP" sz="1400" dirty="0">
              <a:solidFill>
                <a:schemeClr val="tx1"/>
              </a:solidFill>
              <a:latin typeface="メイリオ" panose="020B0604030504040204" pitchFamily="50" charset="-128"/>
              <a:ea typeface="メイリオ" panose="020B0604030504040204" pitchFamily="50" charset="-128"/>
            </a:endParaRPr>
          </a:p>
        </p:txBody>
      </p:sp>
      <p:sp>
        <p:nvSpPr>
          <p:cNvPr id="92" name="正方形/長方形 91">
            <a:extLst>
              <a:ext uri="{FF2B5EF4-FFF2-40B4-BE49-F238E27FC236}">
                <a16:creationId xmlns:a16="http://schemas.microsoft.com/office/drawing/2014/main" id="{FF582A2B-4BED-43D2-9843-9844F3972B90}"/>
              </a:ext>
            </a:extLst>
          </p:cNvPr>
          <p:cNvSpPr/>
          <p:nvPr/>
        </p:nvSpPr>
        <p:spPr>
          <a:xfrm>
            <a:off x="179390" y="3261370"/>
            <a:ext cx="1444727" cy="3505375"/>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ltLang="ja-JP" sz="1400">
              <a:solidFill>
                <a:schemeClr val="tx1"/>
              </a:solidFill>
              <a:latin typeface="メイリオ" panose="020B0604030504040204" pitchFamily="50" charset="-128"/>
              <a:ea typeface="メイリオ" panose="020B0604030504040204" pitchFamily="50" charset="-128"/>
            </a:endParaRPr>
          </a:p>
        </p:txBody>
      </p:sp>
      <p:sp>
        <p:nvSpPr>
          <p:cNvPr id="96" name="正方形/長方形 95">
            <a:extLst>
              <a:ext uri="{FF2B5EF4-FFF2-40B4-BE49-F238E27FC236}">
                <a16:creationId xmlns:a16="http://schemas.microsoft.com/office/drawing/2014/main" id="{E20F0384-59F6-4519-AD9E-EDFE61738004}"/>
              </a:ext>
            </a:extLst>
          </p:cNvPr>
          <p:cNvSpPr/>
          <p:nvPr/>
        </p:nvSpPr>
        <p:spPr>
          <a:xfrm>
            <a:off x="241902" y="5504767"/>
            <a:ext cx="455839" cy="315589"/>
          </a:xfrm>
          <a:prstGeom prst="rect">
            <a:avLst/>
          </a:prstGeom>
          <a:solidFill>
            <a:schemeClr val="accent2">
              <a:lumMod val="20000"/>
              <a:lumOff val="80000"/>
              <a:alpha val="70000"/>
            </a:schemeClr>
          </a:solidFill>
          <a:ln w="28575">
            <a:solidFill>
              <a:schemeClr val="accent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ltLang="ja-JP" sz="1400">
              <a:solidFill>
                <a:schemeClr val="tx1"/>
              </a:solidFill>
              <a:latin typeface="メイリオ" panose="020B0604030504040204" pitchFamily="50" charset="-128"/>
              <a:ea typeface="メイリオ" panose="020B0604030504040204" pitchFamily="50" charset="-128"/>
            </a:endParaRPr>
          </a:p>
        </p:txBody>
      </p:sp>
      <p:sp>
        <p:nvSpPr>
          <p:cNvPr id="99" name="テキスト ボックス 98">
            <a:extLst>
              <a:ext uri="{FF2B5EF4-FFF2-40B4-BE49-F238E27FC236}">
                <a16:creationId xmlns:a16="http://schemas.microsoft.com/office/drawing/2014/main" id="{0A95AAA8-8AC4-4AC7-900B-F4AF8AB00B23}"/>
              </a:ext>
            </a:extLst>
          </p:cNvPr>
          <p:cNvSpPr txBox="1"/>
          <p:nvPr/>
        </p:nvSpPr>
        <p:spPr>
          <a:xfrm>
            <a:off x="709148" y="4268039"/>
            <a:ext cx="913346" cy="577081"/>
          </a:xfrm>
          <a:prstGeom prst="rect">
            <a:avLst/>
          </a:prstGeom>
          <a:noFill/>
        </p:spPr>
        <p:txBody>
          <a:bodyPr wrap="square" rtlCol="0">
            <a:spAutoFit/>
          </a:bodyPr>
          <a:lstStyle/>
          <a:p>
            <a:r>
              <a:rPr kumimoji="1" lang="ja-JP" altLang="en-US" sz="1050" dirty="0"/>
              <a:t>未ログインで使用可能な機能</a:t>
            </a:r>
          </a:p>
        </p:txBody>
      </p:sp>
      <p:sp>
        <p:nvSpPr>
          <p:cNvPr id="102" name="テキスト ボックス 101">
            <a:extLst>
              <a:ext uri="{FF2B5EF4-FFF2-40B4-BE49-F238E27FC236}">
                <a16:creationId xmlns:a16="http://schemas.microsoft.com/office/drawing/2014/main" id="{2CC4CE59-EF4A-4F17-A656-1E981053C380}"/>
              </a:ext>
            </a:extLst>
          </p:cNvPr>
          <p:cNvSpPr txBox="1"/>
          <p:nvPr/>
        </p:nvSpPr>
        <p:spPr>
          <a:xfrm>
            <a:off x="748617" y="5501572"/>
            <a:ext cx="883320" cy="600164"/>
          </a:xfrm>
          <a:prstGeom prst="rect">
            <a:avLst/>
          </a:prstGeom>
          <a:noFill/>
        </p:spPr>
        <p:txBody>
          <a:bodyPr wrap="square" rtlCol="0">
            <a:spAutoFit/>
          </a:bodyPr>
          <a:lstStyle/>
          <a:p>
            <a:r>
              <a:rPr kumimoji="1" lang="ja-JP" altLang="en-US" sz="1100" dirty="0"/>
              <a:t>有料会員が使用可能な機能</a:t>
            </a:r>
          </a:p>
        </p:txBody>
      </p:sp>
      <p:sp>
        <p:nvSpPr>
          <p:cNvPr id="109" name="テキスト ボックス 108">
            <a:extLst>
              <a:ext uri="{FF2B5EF4-FFF2-40B4-BE49-F238E27FC236}">
                <a16:creationId xmlns:a16="http://schemas.microsoft.com/office/drawing/2014/main" id="{59310F2F-400B-4119-93E2-061B367D2970}"/>
              </a:ext>
            </a:extLst>
          </p:cNvPr>
          <p:cNvSpPr txBox="1"/>
          <p:nvPr/>
        </p:nvSpPr>
        <p:spPr>
          <a:xfrm>
            <a:off x="435533" y="3380034"/>
            <a:ext cx="913346" cy="307777"/>
          </a:xfrm>
          <a:prstGeom prst="rect">
            <a:avLst/>
          </a:prstGeom>
          <a:noFill/>
        </p:spPr>
        <p:txBody>
          <a:bodyPr wrap="square" rtlCol="0">
            <a:spAutoFit/>
          </a:bodyPr>
          <a:lstStyle/>
          <a:p>
            <a:r>
              <a:rPr kumimoji="1" lang="ja-JP" altLang="en-US" sz="1400" dirty="0"/>
              <a:t>凡例</a:t>
            </a:r>
          </a:p>
        </p:txBody>
      </p:sp>
      <p:sp>
        <p:nvSpPr>
          <p:cNvPr id="112" name="テキスト ボックス 111">
            <a:extLst>
              <a:ext uri="{FF2B5EF4-FFF2-40B4-BE49-F238E27FC236}">
                <a16:creationId xmlns:a16="http://schemas.microsoft.com/office/drawing/2014/main" id="{694F5BDF-2DD4-43FE-A272-B56CCD7BA8AC}"/>
              </a:ext>
            </a:extLst>
          </p:cNvPr>
          <p:cNvSpPr txBox="1"/>
          <p:nvPr/>
        </p:nvSpPr>
        <p:spPr>
          <a:xfrm>
            <a:off x="709148" y="4822332"/>
            <a:ext cx="913346" cy="577081"/>
          </a:xfrm>
          <a:prstGeom prst="rect">
            <a:avLst/>
          </a:prstGeom>
          <a:noFill/>
        </p:spPr>
        <p:txBody>
          <a:bodyPr wrap="square" rtlCol="0">
            <a:spAutoFit/>
          </a:bodyPr>
          <a:lstStyle/>
          <a:p>
            <a:r>
              <a:rPr kumimoji="1" lang="ja-JP" altLang="en-US" sz="1050" dirty="0"/>
              <a:t>ログイン状態で使用可能な機能</a:t>
            </a:r>
          </a:p>
        </p:txBody>
      </p:sp>
      <p:sp>
        <p:nvSpPr>
          <p:cNvPr id="113" name="正方形/長方形 112">
            <a:extLst>
              <a:ext uri="{FF2B5EF4-FFF2-40B4-BE49-F238E27FC236}">
                <a16:creationId xmlns:a16="http://schemas.microsoft.com/office/drawing/2014/main" id="{2AC605E6-341E-435D-B0C9-86A3402C47E4}"/>
              </a:ext>
            </a:extLst>
          </p:cNvPr>
          <p:cNvSpPr/>
          <p:nvPr/>
        </p:nvSpPr>
        <p:spPr>
          <a:xfrm>
            <a:off x="241190" y="4856742"/>
            <a:ext cx="487209" cy="279628"/>
          </a:xfrm>
          <a:prstGeom prst="rect">
            <a:avLst/>
          </a:prstGeom>
          <a:solidFill>
            <a:srgbClr val="9FE6FF">
              <a:alpha val="49804"/>
            </a:srgbClr>
          </a:solidFill>
          <a:ln w="28575">
            <a:solidFill>
              <a:schemeClr val="tx2">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ltLang="ja-JP" sz="1400">
              <a:solidFill>
                <a:schemeClr val="tx1"/>
              </a:solidFill>
              <a:latin typeface="メイリオ" panose="020B0604030504040204" pitchFamily="50" charset="-128"/>
              <a:ea typeface="メイリオ" panose="020B0604030504040204" pitchFamily="50" charset="-128"/>
            </a:endParaRPr>
          </a:p>
        </p:txBody>
      </p:sp>
      <p:sp>
        <p:nvSpPr>
          <p:cNvPr id="115" name="吹き出し: 四角形 114">
            <a:extLst>
              <a:ext uri="{FF2B5EF4-FFF2-40B4-BE49-F238E27FC236}">
                <a16:creationId xmlns:a16="http://schemas.microsoft.com/office/drawing/2014/main" id="{8B5C32AE-3675-436B-8E0C-DDF1908D7C5C}"/>
              </a:ext>
            </a:extLst>
          </p:cNvPr>
          <p:cNvSpPr/>
          <p:nvPr/>
        </p:nvSpPr>
        <p:spPr>
          <a:xfrm>
            <a:off x="278488" y="6251479"/>
            <a:ext cx="430660" cy="279628"/>
          </a:xfrm>
          <a:prstGeom prst="wedgeRectCallout">
            <a:avLst>
              <a:gd name="adj1" fmla="val -33829"/>
              <a:gd name="adj2" fmla="val 87909"/>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en-US" altLang="ja-JP" sz="1400" dirty="0"/>
          </a:p>
        </p:txBody>
      </p:sp>
      <p:sp>
        <p:nvSpPr>
          <p:cNvPr id="116" name="テキスト ボックス 115">
            <a:extLst>
              <a:ext uri="{FF2B5EF4-FFF2-40B4-BE49-F238E27FC236}">
                <a16:creationId xmlns:a16="http://schemas.microsoft.com/office/drawing/2014/main" id="{9B2E7EFD-023B-47A0-AD1F-A1EEEE3503B2}"/>
              </a:ext>
            </a:extLst>
          </p:cNvPr>
          <p:cNvSpPr txBox="1"/>
          <p:nvPr/>
        </p:nvSpPr>
        <p:spPr>
          <a:xfrm>
            <a:off x="756621" y="6203895"/>
            <a:ext cx="883320" cy="261610"/>
          </a:xfrm>
          <a:prstGeom prst="rect">
            <a:avLst/>
          </a:prstGeom>
          <a:noFill/>
        </p:spPr>
        <p:txBody>
          <a:bodyPr wrap="square" rtlCol="0">
            <a:spAutoFit/>
          </a:bodyPr>
          <a:lstStyle/>
          <a:p>
            <a:r>
              <a:rPr kumimoji="1" lang="ja-JP" altLang="en-US" sz="1100" dirty="0"/>
              <a:t>備考</a:t>
            </a:r>
          </a:p>
        </p:txBody>
      </p:sp>
      <p:sp>
        <p:nvSpPr>
          <p:cNvPr id="120" name="正方形/長方形 119">
            <a:extLst>
              <a:ext uri="{FF2B5EF4-FFF2-40B4-BE49-F238E27FC236}">
                <a16:creationId xmlns:a16="http://schemas.microsoft.com/office/drawing/2014/main" id="{BE8D5988-C3A8-4190-BE0B-7D1776826810}"/>
              </a:ext>
            </a:extLst>
          </p:cNvPr>
          <p:cNvSpPr/>
          <p:nvPr/>
        </p:nvSpPr>
        <p:spPr>
          <a:xfrm>
            <a:off x="278488" y="3711092"/>
            <a:ext cx="449911" cy="279628"/>
          </a:xfrm>
          <a:prstGeom prst="rect">
            <a:avLst/>
          </a:prstGeom>
          <a:solidFill>
            <a:schemeClr val="bg1"/>
          </a:solidFill>
          <a:ln>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altLang="ja-JP" sz="1400" dirty="0">
              <a:solidFill>
                <a:schemeClr val="tx1"/>
              </a:solidFill>
              <a:latin typeface="メイリオ" panose="020B0604030504040204" pitchFamily="50" charset="-128"/>
              <a:ea typeface="メイリオ" panose="020B0604030504040204" pitchFamily="50" charset="-128"/>
            </a:endParaRPr>
          </a:p>
        </p:txBody>
      </p:sp>
      <p:sp>
        <p:nvSpPr>
          <p:cNvPr id="121" name="テキスト ボックス 120">
            <a:extLst>
              <a:ext uri="{FF2B5EF4-FFF2-40B4-BE49-F238E27FC236}">
                <a16:creationId xmlns:a16="http://schemas.microsoft.com/office/drawing/2014/main" id="{E2F02D20-04B3-49CA-A34C-00623C312D9C}"/>
              </a:ext>
            </a:extLst>
          </p:cNvPr>
          <p:cNvSpPr txBox="1"/>
          <p:nvPr/>
        </p:nvSpPr>
        <p:spPr>
          <a:xfrm>
            <a:off x="809869" y="3687811"/>
            <a:ext cx="913346" cy="253916"/>
          </a:xfrm>
          <a:prstGeom prst="rect">
            <a:avLst/>
          </a:prstGeom>
          <a:noFill/>
        </p:spPr>
        <p:txBody>
          <a:bodyPr wrap="square" rtlCol="0">
            <a:spAutoFit/>
          </a:bodyPr>
          <a:lstStyle/>
          <a:p>
            <a:r>
              <a:rPr kumimoji="1" lang="ja-JP" altLang="en-US" sz="1050" dirty="0"/>
              <a:t>機能</a:t>
            </a:r>
          </a:p>
        </p:txBody>
      </p:sp>
      <p:sp>
        <p:nvSpPr>
          <p:cNvPr id="122" name="正方形/長方形 121">
            <a:extLst>
              <a:ext uri="{FF2B5EF4-FFF2-40B4-BE49-F238E27FC236}">
                <a16:creationId xmlns:a16="http://schemas.microsoft.com/office/drawing/2014/main" id="{97B08766-CBDF-46FC-8D3A-C161CB519408}"/>
              </a:ext>
            </a:extLst>
          </p:cNvPr>
          <p:cNvSpPr/>
          <p:nvPr/>
        </p:nvSpPr>
        <p:spPr>
          <a:xfrm>
            <a:off x="279447" y="4277110"/>
            <a:ext cx="413877" cy="276724"/>
          </a:xfrm>
          <a:prstGeom prst="rect">
            <a:avLst/>
          </a:prstGeom>
          <a:solidFill>
            <a:schemeClr val="accent3">
              <a:alpha val="25000"/>
            </a:schemeClr>
          </a:solidFill>
          <a:ln w="28575">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ltLang="ja-JP" sz="1400">
              <a:solidFill>
                <a:schemeClr val="tx1"/>
              </a:solidFill>
              <a:latin typeface="メイリオ" panose="020B0604030504040204" pitchFamily="50" charset="-128"/>
              <a:ea typeface="メイリオ" panose="020B0604030504040204" pitchFamily="50" charset="-128"/>
            </a:endParaRPr>
          </a:p>
        </p:txBody>
      </p:sp>
      <p:sp>
        <p:nvSpPr>
          <p:cNvPr id="20" name="タイトル 1">
            <a:extLst>
              <a:ext uri="{FF2B5EF4-FFF2-40B4-BE49-F238E27FC236}">
                <a16:creationId xmlns:a16="http://schemas.microsoft.com/office/drawing/2014/main" id="{962C4E6F-D558-4F19-B4AE-1486CAAFA70D}"/>
              </a:ext>
            </a:extLst>
          </p:cNvPr>
          <p:cNvSpPr>
            <a:spLocks noGrp="1"/>
          </p:cNvSpPr>
          <p:nvPr>
            <p:ph type="title"/>
          </p:nvPr>
        </p:nvSpPr>
        <p:spPr>
          <a:xfrm>
            <a:off x="677333" y="236372"/>
            <a:ext cx="10040285" cy="1320800"/>
          </a:xfrm>
        </p:spPr>
        <p:txBody>
          <a:bodyPr>
            <a:noAutofit/>
          </a:bodyPr>
          <a:lstStyle/>
          <a:p>
            <a:pPr algn="ctr"/>
            <a:r>
              <a:rPr lang="ja-JP" altLang="en-US" sz="4400" dirty="0"/>
              <a:t>他ユーザが作成・公開しているサイトの利用</a:t>
            </a:r>
            <a:endParaRPr kumimoji="1" lang="ja-JP" altLang="en-US" sz="4400" dirty="0"/>
          </a:p>
        </p:txBody>
      </p:sp>
      <p:sp>
        <p:nvSpPr>
          <p:cNvPr id="22" name="吹き出し: 四角形 21">
            <a:extLst>
              <a:ext uri="{FF2B5EF4-FFF2-40B4-BE49-F238E27FC236}">
                <a16:creationId xmlns:a16="http://schemas.microsoft.com/office/drawing/2014/main" id="{99553B17-C7AC-4E7F-85E1-72483D2379CC}"/>
              </a:ext>
            </a:extLst>
          </p:cNvPr>
          <p:cNvSpPr/>
          <p:nvPr/>
        </p:nvSpPr>
        <p:spPr>
          <a:xfrm>
            <a:off x="7157315" y="2218757"/>
            <a:ext cx="3831771" cy="381028"/>
          </a:xfrm>
          <a:prstGeom prst="wedgeRectCallout">
            <a:avLst>
              <a:gd name="adj1" fmla="val -74591"/>
              <a:gd name="adj2" fmla="val -14208"/>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400" dirty="0"/>
              <a:t>10</a:t>
            </a:r>
            <a:r>
              <a:rPr kumimoji="1" lang="ja-JP" altLang="en-US" sz="1400" dirty="0"/>
              <a:t>サイト程の</a:t>
            </a:r>
            <a:r>
              <a:rPr kumimoji="1" lang="en-US" altLang="ja-JP" sz="1400" dirty="0"/>
              <a:t>template</a:t>
            </a:r>
            <a:r>
              <a:rPr kumimoji="1" lang="ja-JP" altLang="en-US" sz="1400" dirty="0"/>
              <a:t>サイト作成を想定</a:t>
            </a:r>
            <a:endParaRPr kumimoji="1" lang="en-US" altLang="ja-JP" sz="1400" dirty="0"/>
          </a:p>
        </p:txBody>
      </p:sp>
      <p:sp>
        <p:nvSpPr>
          <p:cNvPr id="23" name="吹き出し: 四角形 22">
            <a:extLst>
              <a:ext uri="{FF2B5EF4-FFF2-40B4-BE49-F238E27FC236}">
                <a16:creationId xmlns:a16="http://schemas.microsoft.com/office/drawing/2014/main" id="{567D26D0-A12E-47E4-BB80-44772EEF2968}"/>
              </a:ext>
            </a:extLst>
          </p:cNvPr>
          <p:cNvSpPr/>
          <p:nvPr/>
        </p:nvSpPr>
        <p:spPr>
          <a:xfrm>
            <a:off x="858565" y="1175170"/>
            <a:ext cx="1505929" cy="2041767"/>
          </a:xfrm>
          <a:prstGeom prst="wedgeRectCallout">
            <a:avLst>
              <a:gd name="adj1" fmla="val 117771"/>
              <a:gd name="adj2" fmla="val 22575"/>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400" dirty="0"/>
              <a:t>イメージ</a:t>
            </a:r>
            <a:endParaRPr kumimoji="1" lang="en-US" altLang="ja-JP" sz="1400" dirty="0"/>
          </a:p>
        </p:txBody>
      </p:sp>
      <p:pic>
        <p:nvPicPr>
          <p:cNvPr id="24" name="図 23">
            <a:extLst>
              <a:ext uri="{FF2B5EF4-FFF2-40B4-BE49-F238E27FC236}">
                <a16:creationId xmlns:a16="http://schemas.microsoft.com/office/drawing/2014/main" id="{831AF393-5BAD-47A7-9D9F-BA1A720F8A8C}"/>
              </a:ext>
            </a:extLst>
          </p:cNvPr>
          <p:cNvPicPr>
            <a:picLocks noChangeAspect="1"/>
          </p:cNvPicPr>
          <p:nvPr/>
        </p:nvPicPr>
        <p:blipFill>
          <a:blip r:embed="rId3"/>
          <a:stretch>
            <a:fillRect/>
          </a:stretch>
        </p:blipFill>
        <p:spPr>
          <a:xfrm>
            <a:off x="984793" y="1476220"/>
            <a:ext cx="1343734" cy="1646936"/>
          </a:xfrm>
          <a:prstGeom prst="rect">
            <a:avLst/>
          </a:prstGeom>
        </p:spPr>
      </p:pic>
      <p:sp>
        <p:nvSpPr>
          <p:cNvPr id="21" name="正方形/長方形 20">
            <a:extLst>
              <a:ext uri="{FF2B5EF4-FFF2-40B4-BE49-F238E27FC236}">
                <a16:creationId xmlns:a16="http://schemas.microsoft.com/office/drawing/2014/main" id="{C755BF96-3D62-4B43-81A0-925EB9CFDAD8}"/>
              </a:ext>
            </a:extLst>
          </p:cNvPr>
          <p:cNvSpPr/>
          <p:nvPr/>
        </p:nvSpPr>
        <p:spPr>
          <a:xfrm>
            <a:off x="3210368" y="2020858"/>
            <a:ext cx="3297018" cy="1060903"/>
          </a:xfrm>
          <a:prstGeom prst="rect">
            <a:avLst/>
          </a:prstGeom>
          <a:solidFill>
            <a:schemeClr val="bg1"/>
          </a:solidFill>
          <a:ln>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altLang="ja-JP" sz="1400" dirty="0">
                <a:solidFill>
                  <a:schemeClr val="tx1"/>
                </a:solidFill>
                <a:latin typeface="メイリオ" panose="020B0604030504040204" pitchFamily="50" charset="-128"/>
                <a:ea typeface="メイリオ" panose="020B0604030504040204" pitchFamily="50" charset="-128"/>
              </a:rPr>
              <a:t>template</a:t>
            </a:r>
            <a:r>
              <a:rPr lang="ja-JP" altLang="en-US" sz="1400" dirty="0">
                <a:solidFill>
                  <a:schemeClr val="tx1"/>
                </a:solidFill>
                <a:latin typeface="メイリオ" panose="020B0604030504040204" pitchFamily="50" charset="-128"/>
                <a:ea typeface="メイリオ" panose="020B0604030504040204" pitchFamily="50" charset="-128"/>
              </a:rPr>
              <a:t>検索サイトの使用</a:t>
            </a:r>
          </a:p>
          <a:p>
            <a:pPr algn="l"/>
            <a:r>
              <a:rPr lang="ja-JP" altLang="en-US" sz="1400" dirty="0">
                <a:solidFill>
                  <a:schemeClr val="tx1"/>
                </a:solidFill>
                <a:latin typeface="メイリオ" panose="020B0604030504040204" pitchFamily="50" charset="-128"/>
                <a:ea typeface="メイリオ" panose="020B0604030504040204" pitchFamily="50" charset="-128"/>
              </a:rPr>
              <a:t>・システム技術情報検索サイト</a:t>
            </a:r>
            <a:endParaRPr lang="en-US" altLang="ja-JP" sz="1400" dirty="0">
              <a:solidFill>
                <a:schemeClr val="tx1"/>
              </a:solidFill>
              <a:latin typeface="メイリオ" panose="020B0604030504040204" pitchFamily="50" charset="-128"/>
              <a:ea typeface="メイリオ" panose="020B0604030504040204" pitchFamily="50" charset="-128"/>
            </a:endParaRPr>
          </a:p>
          <a:p>
            <a:pPr algn="l"/>
            <a:r>
              <a:rPr lang="ja-JP" altLang="en-US" sz="1400" dirty="0">
                <a:solidFill>
                  <a:schemeClr val="tx1"/>
                </a:solidFill>
                <a:latin typeface="メイリオ" panose="020B0604030504040204" pitchFamily="50" charset="-128"/>
                <a:ea typeface="メイリオ" panose="020B0604030504040204" pitchFamily="50" charset="-128"/>
              </a:rPr>
              <a:t>・隠れている名店検索サイト</a:t>
            </a:r>
            <a:endParaRPr lang="en-US" altLang="ja-JP" sz="1400" dirty="0">
              <a:solidFill>
                <a:schemeClr val="tx1"/>
              </a:solidFill>
              <a:latin typeface="メイリオ" panose="020B0604030504040204" pitchFamily="50" charset="-128"/>
              <a:ea typeface="メイリオ" panose="020B0604030504040204" pitchFamily="50" charset="-128"/>
            </a:endParaRPr>
          </a:p>
          <a:p>
            <a:pPr algn="l"/>
            <a:r>
              <a:rPr lang="ja-JP" altLang="en-US" sz="1400" dirty="0">
                <a:solidFill>
                  <a:schemeClr val="tx1"/>
                </a:solidFill>
                <a:latin typeface="メイリオ" panose="020B0604030504040204" pitchFamily="50" charset="-128"/>
                <a:ea typeface="メイリオ" panose="020B0604030504040204" pitchFamily="50" charset="-128"/>
              </a:rPr>
              <a:t>・コロナ対策をしているサイト</a:t>
            </a:r>
            <a:endParaRPr lang="en-US" altLang="ja-JP" sz="1400" dirty="0">
              <a:solidFill>
                <a:schemeClr val="tx1"/>
              </a:solidFill>
              <a:latin typeface="メイリオ" panose="020B0604030504040204" pitchFamily="50" charset="-128"/>
              <a:ea typeface="メイリオ" panose="020B0604030504040204" pitchFamily="50" charset="-128"/>
            </a:endParaRPr>
          </a:p>
          <a:p>
            <a:pPr algn="l"/>
            <a:r>
              <a:rPr lang="ja-JP" altLang="en-US" sz="1400" dirty="0">
                <a:solidFill>
                  <a:schemeClr val="tx1"/>
                </a:solidFill>
                <a:latin typeface="メイリオ" panose="020B0604030504040204" pitchFamily="50" charset="-128"/>
                <a:ea typeface="メイリオ" panose="020B0604030504040204" pitchFamily="50" charset="-128"/>
              </a:rPr>
              <a:t>　等</a:t>
            </a:r>
          </a:p>
        </p:txBody>
      </p:sp>
    </p:spTree>
    <p:extLst>
      <p:ext uri="{BB962C8B-B14F-4D97-AF65-F5344CB8AC3E}">
        <p14:creationId xmlns:p14="http://schemas.microsoft.com/office/powerpoint/2010/main" val="1344832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 name="正方形/長方形 83">
            <a:extLst>
              <a:ext uri="{FF2B5EF4-FFF2-40B4-BE49-F238E27FC236}">
                <a16:creationId xmlns:a16="http://schemas.microsoft.com/office/drawing/2014/main" id="{D8940CD6-8243-444F-9D16-59FFBA161FBC}"/>
              </a:ext>
            </a:extLst>
          </p:cNvPr>
          <p:cNvSpPr/>
          <p:nvPr/>
        </p:nvSpPr>
        <p:spPr>
          <a:xfrm>
            <a:off x="2828260" y="1561057"/>
            <a:ext cx="9071808" cy="4738110"/>
          </a:xfrm>
          <a:prstGeom prst="rect">
            <a:avLst/>
          </a:prstGeom>
          <a:solidFill>
            <a:schemeClr val="accent3">
              <a:alpha val="25000"/>
            </a:schemeClr>
          </a:solidFill>
          <a:ln w="28575">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ltLang="ja-JP" sz="1400">
              <a:solidFill>
                <a:schemeClr val="tx1"/>
              </a:solidFill>
              <a:latin typeface="メイリオ" panose="020B0604030504040204" pitchFamily="50" charset="-128"/>
              <a:ea typeface="メイリオ" panose="020B0604030504040204" pitchFamily="50" charset="-128"/>
            </a:endParaRPr>
          </a:p>
        </p:txBody>
      </p:sp>
      <p:sp>
        <p:nvSpPr>
          <p:cNvPr id="85" name="正方形/長方形 84">
            <a:extLst>
              <a:ext uri="{FF2B5EF4-FFF2-40B4-BE49-F238E27FC236}">
                <a16:creationId xmlns:a16="http://schemas.microsoft.com/office/drawing/2014/main" id="{7D851611-2C96-4E5D-A9F5-17B8E6CB1ADA}"/>
              </a:ext>
            </a:extLst>
          </p:cNvPr>
          <p:cNvSpPr/>
          <p:nvPr/>
        </p:nvSpPr>
        <p:spPr>
          <a:xfrm>
            <a:off x="6700369" y="1656308"/>
            <a:ext cx="4925786" cy="4299857"/>
          </a:xfrm>
          <a:prstGeom prst="rect">
            <a:avLst/>
          </a:prstGeom>
          <a:solidFill>
            <a:srgbClr val="9FE6FF">
              <a:alpha val="49804"/>
            </a:srgbClr>
          </a:solidFill>
          <a:ln w="28575">
            <a:solidFill>
              <a:schemeClr val="tx2">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ltLang="ja-JP" sz="1400">
              <a:solidFill>
                <a:schemeClr val="tx1"/>
              </a:solidFill>
              <a:latin typeface="メイリオ" panose="020B0604030504040204" pitchFamily="50" charset="-128"/>
              <a:ea typeface="メイリオ" panose="020B0604030504040204" pitchFamily="50" charset="-128"/>
            </a:endParaRPr>
          </a:p>
        </p:txBody>
      </p:sp>
      <p:sp>
        <p:nvSpPr>
          <p:cNvPr id="88" name="正方形/長方形 87">
            <a:extLst>
              <a:ext uri="{FF2B5EF4-FFF2-40B4-BE49-F238E27FC236}">
                <a16:creationId xmlns:a16="http://schemas.microsoft.com/office/drawing/2014/main" id="{B6196733-B7F1-4D14-9D6A-00A785FDB746}"/>
              </a:ext>
            </a:extLst>
          </p:cNvPr>
          <p:cNvSpPr/>
          <p:nvPr/>
        </p:nvSpPr>
        <p:spPr>
          <a:xfrm>
            <a:off x="7050067" y="1902969"/>
            <a:ext cx="2861587" cy="703190"/>
          </a:xfrm>
          <a:prstGeom prst="rect">
            <a:avLst/>
          </a:prstGeom>
          <a:solidFill>
            <a:schemeClr val="accent4">
              <a:lumMod val="20000"/>
              <a:lumOff val="80000"/>
            </a:schemeClr>
          </a:solidFill>
          <a:ln>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ja-JP" altLang="en-US" sz="1400" dirty="0">
                <a:solidFill>
                  <a:schemeClr val="tx1"/>
                </a:solidFill>
                <a:latin typeface="メイリオ" panose="020B0604030504040204" pitchFamily="50" charset="-128"/>
                <a:ea typeface="メイリオ" panose="020B0604030504040204" pitchFamily="50" charset="-128"/>
              </a:rPr>
              <a:t>自分用検索サイトの作成</a:t>
            </a:r>
            <a:r>
              <a:rPr lang="en-US" altLang="ja-JP" sz="1400" dirty="0">
                <a:solidFill>
                  <a:schemeClr val="tx1"/>
                </a:solidFill>
                <a:latin typeface="メイリオ" panose="020B0604030504040204" pitchFamily="50" charset="-128"/>
                <a:ea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rPr>
              <a:t>公開</a:t>
            </a:r>
            <a:r>
              <a:rPr lang="en-US" altLang="ja-JP" sz="1400" dirty="0">
                <a:solidFill>
                  <a:schemeClr val="tx1"/>
                </a:solidFill>
                <a:latin typeface="メイリオ" panose="020B0604030504040204" pitchFamily="50" charset="-128"/>
                <a:ea typeface="メイリオ" panose="020B0604030504040204" pitchFamily="50" charset="-128"/>
              </a:rPr>
              <a:t>)</a:t>
            </a:r>
          </a:p>
        </p:txBody>
      </p:sp>
      <p:sp>
        <p:nvSpPr>
          <p:cNvPr id="89" name="正方形/長方形 88">
            <a:extLst>
              <a:ext uri="{FF2B5EF4-FFF2-40B4-BE49-F238E27FC236}">
                <a16:creationId xmlns:a16="http://schemas.microsoft.com/office/drawing/2014/main" id="{61DC9D0A-CFA0-4E9C-BDCA-A8EA9085DE47}"/>
              </a:ext>
            </a:extLst>
          </p:cNvPr>
          <p:cNvSpPr/>
          <p:nvPr/>
        </p:nvSpPr>
        <p:spPr>
          <a:xfrm>
            <a:off x="3223974" y="3750696"/>
            <a:ext cx="2358126" cy="703190"/>
          </a:xfrm>
          <a:prstGeom prst="rect">
            <a:avLst/>
          </a:prstGeom>
          <a:solidFill>
            <a:schemeClr val="bg1"/>
          </a:solidFill>
          <a:ln>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ja-JP" altLang="en-US" sz="1400" dirty="0">
                <a:solidFill>
                  <a:schemeClr val="tx1"/>
                </a:solidFill>
                <a:latin typeface="メイリオ" panose="020B0604030504040204" pitchFamily="50" charset="-128"/>
                <a:ea typeface="メイリオ" panose="020B0604030504040204" pitchFamily="50" charset="-128"/>
              </a:rPr>
              <a:t>他ユーザが作成・公開しているサイトの利用</a:t>
            </a:r>
            <a:endParaRPr lang="en-US" altLang="ja-JP" sz="1400" dirty="0">
              <a:solidFill>
                <a:schemeClr val="tx1"/>
              </a:solidFill>
              <a:latin typeface="メイリオ" panose="020B0604030504040204" pitchFamily="50" charset="-128"/>
              <a:ea typeface="メイリオ" panose="020B0604030504040204" pitchFamily="50" charset="-128"/>
            </a:endParaRPr>
          </a:p>
        </p:txBody>
      </p:sp>
      <p:sp>
        <p:nvSpPr>
          <p:cNvPr id="92" name="正方形/長方形 91">
            <a:extLst>
              <a:ext uri="{FF2B5EF4-FFF2-40B4-BE49-F238E27FC236}">
                <a16:creationId xmlns:a16="http://schemas.microsoft.com/office/drawing/2014/main" id="{FF582A2B-4BED-43D2-9843-9844F3972B90}"/>
              </a:ext>
            </a:extLst>
          </p:cNvPr>
          <p:cNvSpPr/>
          <p:nvPr/>
        </p:nvSpPr>
        <p:spPr>
          <a:xfrm>
            <a:off x="179390" y="3261370"/>
            <a:ext cx="1444727" cy="3505375"/>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ltLang="ja-JP" sz="1400">
              <a:solidFill>
                <a:schemeClr val="tx1"/>
              </a:solidFill>
              <a:latin typeface="メイリオ" panose="020B0604030504040204" pitchFamily="50" charset="-128"/>
              <a:ea typeface="メイリオ" panose="020B0604030504040204" pitchFamily="50" charset="-128"/>
            </a:endParaRPr>
          </a:p>
        </p:txBody>
      </p:sp>
      <p:sp>
        <p:nvSpPr>
          <p:cNvPr id="96" name="正方形/長方形 95">
            <a:extLst>
              <a:ext uri="{FF2B5EF4-FFF2-40B4-BE49-F238E27FC236}">
                <a16:creationId xmlns:a16="http://schemas.microsoft.com/office/drawing/2014/main" id="{E20F0384-59F6-4519-AD9E-EDFE61738004}"/>
              </a:ext>
            </a:extLst>
          </p:cNvPr>
          <p:cNvSpPr/>
          <p:nvPr/>
        </p:nvSpPr>
        <p:spPr>
          <a:xfrm>
            <a:off x="241902" y="5504767"/>
            <a:ext cx="455839" cy="315589"/>
          </a:xfrm>
          <a:prstGeom prst="rect">
            <a:avLst/>
          </a:prstGeom>
          <a:solidFill>
            <a:schemeClr val="accent2">
              <a:lumMod val="20000"/>
              <a:lumOff val="80000"/>
              <a:alpha val="70000"/>
            </a:schemeClr>
          </a:solidFill>
          <a:ln w="28575">
            <a:solidFill>
              <a:schemeClr val="accent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ltLang="ja-JP" sz="1400">
              <a:solidFill>
                <a:schemeClr val="tx1"/>
              </a:solidFill>
              <a:latin typeface="メイリオ" panose="020B0604030504040204" pitchFamily="50" charset="-128"/>
              <a:ea typeface="メイリオ" panose="020B0604030504040204" pitchFamily="50" charset="-128"/>
            </a:endParaRPr>
          </a:p>
        </p:txBody>
      </p:sp>
      <p:sp>
        <p:nvSpPr>
          <p:cNvPr id="99" name="テキスト ボックス 98">
            <a:extLst>
              <a:ext uri="{FF2B5EF4-FFF2-40B4-BE49-F238E27FC236}">
                <a16:creationId xmlns:a16="http://schemas.microsoft.com/office/drawing/2014/main" id="{0A95AAA8-8AC4-4AC7-900B-F4AF8AB00B23}"/>
              </a:ext>
            </a:extLst>
          </p:cNvPr>
          <p:cNvSpPr txBox="1"/>
          <p:nvPr/>
        </p:nvSpPr>
        <p:spPr>
          <a:xfrm>
            <a:off x="709148" y="4268039"/>
            <a:ext cx="913346" cy="577081"/>
          </a:xfrm>
          <a:prstGeom prst="rect">
            <a:avLst/>
          </a:prstGeom>
          <a:noFill/>
        </p:spPr>
        <p:txBody>
          <a:bodyPr wrap="square" rtlCol="0">
            <a:spAutoFit/>
          </a:bodyPr>
          <a:lstStyle/>
          <a:p>
            <a:r>
              <a:rPr kumimoji="1" lang="ja-JP" altLang="en-US" sz="1050" dirty="0"/>
              <a:t>未ログインで使用可能な機能</a:t>
            </a:r>
          </a:p>
        </p:txBody>
      </p:sp>
      <p:sp>
        <p:nvSpPr>
          <p:cNvPr id="102" name="テキスト ボックス 101">
            <a:extLst>
              <a:ext uri="{FF2B5EF4-FFF2-40B4-BE49-F238E27FC236}">
                <a16:creationId xmlns:a16="http://schemas.microsoft.com/office/drawing/2014/main" id="{2CC4CE59-EF4A-4F17-A656-1E981053C380}"/>
              </a:ext>
            </a:extLst>
          </p:cNvPr>
          <p:cNvSpPr txBox="1"/>
          <p:nvPr/>
        </p:nvSpPr>
        <p:spPr>
          <a:xfrm>
            <a:off x="748617" y="5501572"/>
            <a:ext cx="883320" cy="600164"/>
          </a:xfrm>
          <a:prstGeom prst="rect">
            <a:avLst/>
          </a:prstGeom>
          <a:noFill/>
        </p:spPr>
        <p:txBody>
          <a:bodyPr wrap="square" rtlCol="0">
            <a:spAutoFit/>
          </a:bodyPr>
          <a:lstStyle/>
          <a:p>
            <a:r>
              <a:rPr kumimoji="1" lang="ja-JP" altLang="en-US" sz="1100" dirty="0"/>
              <a:t>有料会員が使用可能な機能</a:t>
            </a:r>
          </a:p>
        </p:txBody>
      </p:sp>
      <p:sp>
        <p:nvSpPr>
          <p:cNvPr id="109" name="テキスト ボックス 108">
            <a:extLst>
              <a:ext uri="{FF2B5EF4-FFF2-40B4-BE49-F238E27FC236}">
                <a16:creationId xmlns:a16="http://schemas.microsoft.com/office/drawing/2014/main" id="{59310F2F-400B-4119-93E2-061B367D2970}"/>
              </a:ext>
            </a:extLst>
          </p:cNvPr>
          <p:cNvSpPr txBox="1"/>
          <p:nvPr/>
        </p:nvSpPr>
        <p:spPr>
          <a:xfrm>
            <a:off x="435533" y="3380034"/>
            <a:ext cx="913346" cy="307777"/>
          </a:xfrm>
          <a:prstGeom prst="rect">
            <a:avLst/>
          </a:prstGeom>
          <a:noFill/>
        </p:spPr>
        <p:txBody>
          <a:bodyPr wrap="square" rtlCol="0">
            <a:spAutoFit/>
          </a:bodyPr>
          <a:lstStyle/>
          <a:p>
            <a:r>
              <a:rPr kumimoji="1" lang="ja-JP" altLang="en-US" sz="1400" dirty="0"/>
              <a:t>凡例</a:t>
            </a:r>
          </a:p>
        </p:txBody>
      </p:sp>
      <p:sp>
        <p:nvSpPr>
          <p:cNvPr id="112" name="テキスト ボックス 111">
            <a:extLst>
              <a:ext uri="{FF2B5EF4-FFF2-40B4-BE49-F238E27FC236}">
                <a16:creationId xmlns:a16="http://schemas.microsoft.com/office/drawing/2014/main" id="{694F5BDF-2DD4-43FE-A272-B56CCD7BA8AC}"/>
              </a:ext>
            </a:extLst>
          </p:cNvPr>
          <p:cNvSpPr txBox="1"/>
          <p:nvPr/>
        </p:nvSpPr>
        <p:spPr>
          <a:xfrm>
            <a:off x="709148" y="4822332"/>
            <a:ext cx="913346" cy="577081"/>
          </a:xfrm>
          <a:prstGeom prst="rect">
            <a:avLst/>
          </a:prstGeom>
          <a:noFill/>
        </p:spPr>
        <p:txBody>
          <a:bodyPr wrap="square" rtlCol="0">
            <a:spAutoFit/>
          </a:bodyPr>
          <a:lstStyle/>
          <a:p>
            <a:r>
              <a:rPr kumimoji="1" lang="ja-JP" altLang="en-US" sz="1050" dirty="0"/>
              <a:t>ログイン状態で使用可能な機能</a:t>
            </a:r>
          </a:p>
        </p:txBody>
      </p:sp>
      <p:sp>
        <p:nvSpPr>
          <p:cNvPr id="113" name="正方形/長方形 112">
            <a:extLst>
              <a:ext uri="{FF2B5EF4-FFF2-40B4-BE49-F238E27FC236}">
                <a16:creationId xmlns:a16="http://schemas.microsoft.com/office/drawing/2014/main" id="{2AC605E6-341E-435D-B0C9-86A3402C47E4}"/>
              </a:ext>
            </a:extLst>
          </p:cNvPr>
          <p:cNvSpPr/>
          <p:nvPr/>
        </p:nvSpPr>
        <p:spPr>
          <a:xfrm>
            <a:off x="241190" y="4856742"/>
            <a:ext cx="487209" cy="279628"/>
          </a:xfrm>
          <a:prstGeom prst="rect">
            <a:avLst/>
          </a:prstGeom>
          <a:solidFill>
            <a:srgbClr val="9FE6FF">
              <a:alpha val="49804"/>
            </a:srgbClr>
          </a:solidFill>
          <a:ln w="28575">
            <a:solidFill>
              <a:schemeClr val="tx2">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ltLang="ja-JP" sz="1400">
              <a:solidFill>
                <a:schemeClr val="tx1"/>
              </a:solidFill>
              <a:latin typeface="メイリオ" panose="020B0604030504040204" pitchFamily="50" charset="-128"/>
              <a:ea typeface="メイリオ" panose="020B0604030504040204" pitchFamily="50" charset="-128"/>
            </a:endParaRPr>
          </a:p>
        </p:txBody>
      </p:sp>
      <p:sp>
        <p:nvSpPr>
          <p:cNvPr id="114" name="正方形/長方形 113">
            <a:extLst>
              <a:ext uri="{FF2B5EF4-FFF2-40B4-BE49-F238E27FC236}">
                <a16:creationId xmlns:a16="http://schemas.microsoft.com/office/drawing/2014/main" id="{75C1A074-F78E-4FDB-981A-52F39EA7ECDC}"/>
              </a:ext>
            </a:extLst>
          </p:cNvPr>
          <p:cNvSpPr/>
          <p:nvPr/>
        </p:nvSpPr>
        <p:spPr>
          <a:xfrm>
            <a:off x="7037828" y="2878768"/>
            <a:ext cx="2138064" cy="703190"/>
          </a:xfrm>
          <a:prstGeom prst="rect">
            <a:avLst/>
          </a:prstGeom>
          <a:solidFill>
            <a:schemeClr val="bg1"/>
          </a:solidFill>
          <a:ln>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ja-JP" altLang="en-US" sz="1400" dirty="0">
                <a:solidFill>
                  <a:schemeClr val="tx1"/>
                </a:solidFill>
                <a:latin typeface="メイリオ" panose="020B0604030504040204" pitchFamily="50" charset="-128"/>
                <a:ea typeface="メイリオ" panose="020B0604030504040204" pitchFamily="50" charset="-128"/>
              </a:rPr>
              <a:t>サイト作成依頼</a:t>
            </a:r>
            <a:r>
              <a:rPr lang="en-US" altLang="ja-JP" sz="1400" dirty="0">
                <a:solidFill>
                  <a:schemeClr val="tx1"/>
                </a:solidFill>
                <a:latin typeface="メイリオ" panose="020B0604030504040204" pitchFamily="50" charset="-128"/>
                <a:ea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rPr>
              <a:t>有料</a:t>
            </a:r>
            <a:r>
              <a:rPr lang="en-US" altLang="ja-JP" sz="1400" dirty="0">
                <a:solidFill>
                  <a:schemeClr val="tx1"/>
                </a:solidFill>
                <a:latin typeface="メイリオ" panose="020B0604030504040204" pitchFamily="50" charset="-128"/>
                <a:ea typeface="メイリオ" panose="020B0604030504040204" pitchFamily="50" charset="-128"/>
              </a:rPr>
              <a:t>)</a:t>
            </a:r>
          </a:p>
        </p:txBody>
      </p:sp>
      <p:sp>
        <p:nvSpPr>
          <p:cNvPr id="115" name="吹き出し: 四角形 114">
            <a:extLst>
              <a:ext uri="{FF2B5EF4-FFF2-40B4-BE49-F238E27FC236}">
                <a16:creationId xmlns:a16="http://schemas.microsoft.com/office/drawing/2014/main" id="{8B5C32AE-3675-436B-8E0C-DDF1908D7C5C}"/>
              </a:ext>
            </a:extLst>
          </p:cNvPr>
          <p:cNvSpPr/>
          <p:nvPr/>
        </p:nvSpPr>
        <p:spPr>
          <a:xfrm>
            <a:off x="278488" y="6251479"/>
            <a:ext cx="430660" cy="279628"/>
          </a:xfrm>
          <a:prstGeom prst="wedgeRectCallout">
            <a:avLst>
              <a:gd name="adj1" fmla="val -33829"/>
              <a:gd name="adj2" fmla="val 87909"/>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en-US" altLang="ja-JP" sz="1400" dirty="0"/>
          </a:p>
        </p:txBody>
      </p:sp>
      <p:sp>
        <p:nvSpPr>
          <p:cNvPr id="116" name="テキスト ボックス 115">
            <a:extLst>
              <a:ext uri="{FF2B5EF4-FFF2-40B4-BE49-F238E27FC236}">
                <a16:creationId xmlns:a16="http://schemas.microsoft.com/office/drawing/2014/main" id="{9B2E7EFD-023B-47A0-AD1F-A1EEEE3503B2}"/>
              </a:ext>
            </a:extLst>
          </p:cNvPr>
          <p:cNvSpPr txBox="1"/>
          <p:nvPr/>
        </p:nvSpPr>
        <p:spPr>
          <a:xfrm>
            <a:off x="756621" y="6203895"/>
            <a:ext cx="883320" cy="261610"/>
          </a:xfrm>
          <a:prstGeom prst="rect">
            <a:avLst/>
          </a:prstGeom>
          <a:noFill/>
        </p:spPr>
        <p:txBody>
          <a:bodyPr wrap="square" rtlCol="0">
            <a:spAutoFit/>
          </a:bodyPr>
          <a:lstStyle/>
          <a:p>
            <a:r>
              <a:rPr kumimoji="1" lang="ja-JP" altLang="en-US" sz="1100" dirty="0"/>
              <a:t>備考</a:t>
            </a:r>
          </a:p>
        </p:txBody>
      </p:sp>
      <p:sp>
        <p:nvSpPr>
          <p:cNvPr id="120" name="正方形/長方形 119">
            <a:extLst>
              <a:ext uri="{FF2B5EF4-FFF2-40B4-BE49-F238E27FC236}">
                <a16:creationId xmlns:a16="http://schemas.microsoft.com/office/drawing/2014/main" id="{BE8D5988-C3A8-4190-BE0B-7D1776826810}"/>
              </a:ext>
            </a:extLst>
          </p:cNvPr>
          <p:cNvSpPr/>
          <p:nvPr/>
        </p:nvSpPr>
        <p:spPr>
          <a:xfrm>
            <a:off x="278488" y="3711092"/>
            <a:ext cx="449911" cy="279628"/>
          </a:xfrm>
          <a:prstGeom prst="rect">
            <a:avLst/>
          </a:prstGeom>
          <a:solidFill>
            <a:schemeClr val="bg1"/>
          </a:solidFill>
          <a:ln>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altLang="ja-JP" sz="1400" dirty="0">
              <a:solidFill>
                <a:schemeClr val="tx1"/>
              </a:solidFill>
              <a:latin typeface="メイリオ" panose="020B0604030504040204" pitchFamily="50" charset="-128"/>
              <a:ea typeface="メイリオ" panose="020B0604030504040204" pitchFamily="50" charset="-128"/>
            </a:endParaRPr>
          </a:p>
        </p:txBody>
      </p:sp>
      <p:sp>
        <p:nvSpPr>
          <p:cNvPr id="121" name="テキスト ボックス 120">
            <a:extLst>
              <a:ext uri="{FF2B5EF4-FFF2-40B4-BE49-F238E27FC236}">
                <a16:creationId xmlns:a16="http://schemas.microsoft.com/office/drawing/2014/main" id="{E2F02D20-04B3-49CA-A34C-00623C312D9C}"/>
              </a:ext>
            </a:extLst>
          </p:cNvPr>
          <p:cNvSpPr txBox="1"/>
          <p:nvPr/>
        </p:nvSpPr>
        <p:spPr>
          <a:xfrm>
            <a:off x="809869" y="3687811"/>
            <a:ext cx="913346" cy="253916"/>
          </a:xfrm>
          <a:prstGeom prst="rect">
            <a:avLst/>
          </a:prstGeom>
          <a:noFill/>
        </p:spPr>
        <p:txBody>
          <a:bodyPr wrap="square" rtlCol="0">
            <a:spAutoFit/>
          </a:bodyPr>
          <a:lstStyle/>
          <a:p>
            <a:r>
              <a:rPr kumimoji="1" lang="ja-JP" altLang="en-US" sz="1050" dirty="0"/>
              <a:t>機能</a:t>
            </a:r>
          </a:p>
        </p:txBody>
      </p:sp>
      <p:sp>
        <p:nvSpPr>
          <p:cNvPr id="122" name="正方形/長方形 121">
            <a:extLst>
              <a:ext uri="{FF2B5EF4-FFF2-40B4-BE49-F238E27FC236}">
                <a16:creationId xmlns:a16="http://schemas.microsoft.com/office/drawing/2014/main" id="{97B08766-CBDF-46FC-8D3A-C161CB519408}"/>
              </a:ext>
            </a:extLst>
          </p:cNvPr>
          <p:cNvSpPr/>
          <p:nvPr/>
        </p:nvSpPr>
        <p:spPr>
          <a:xfrm>
            <a:off x="279447" y="4277110"/>
            <a:ext cx="413877" cy="276724"/>
          </a:xfrm>
          <a:prstGeom prst="rect">
            <a:avLst/>
          </a:prstGeom>
          <a:solidFill>
            <a:schemeClr val="accent3">
              <a:alpha val="25000"/>
            </a:schemeClr>
          </a:solidFill>
          <a:ln w="28575">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ltLang="ja-JP" sz="1400">
              <a:solidFill>
                <a:schemeClr val="tx1"/>
              </a:solidFill>
              <a:latin typeface="メイリオ" panose="020B0604030504040204" pitchFamily="50" charset="-128"/>
              <a:ea typeface="メイリオ" panose="020B0604030504040204" pitchFamily="50" charset="-128"/>
            </a:endParaRPr>
          </a:p>
        </p:txBody>
      </p:sp>
      <p:sp>
        <p:nvSpPr>
          <p:cNvPr id="25" name="タイトル 1">
            <a:extLst>
              <a:ext uri="{FF2B5EF4-FFF2-40B4-BE49-F238E27FC236}">
                <a16:creationId xmlns:a16="http://schemas.microsoft.com/office/drawing/2014/main" id="{B4383E99-F4D7-4355-B2C9-46316904DD91}"/>
              </a:ext>
            </a:extLst>
          </p:cNvPr>
          <p:cNvSpPr>
            <a:spLocks noGrp="1"/>
          </p:cNvSpPr>
          <p:nvPr>
            <p:ph type="title"/>
          </p:nvPr>
        </p:nvSpPr>
        <p:spPr>
          <a:xfrm>
            <a:off x="677333" y="236372"/>
            <a:ext cx="9710675" cy="1320800"/>
          </a:xfrm>
        </p:spPr>
        <p:txBody>
          <a:bodyPr>
            <a:normAutofit/>
          </a:bodyPr>
          <a:lstStyle/>
          <a:p>
            <a:pPr algn="ctr"/>
            <a:r>
              <a:rPr lang="ja-JP" altLang="en-US" sz="5400" dirty="0"/>
              <a:t>自分用検索サイトの作成</a:t>
            </a:r>
            <a:r>
              <a:rPr lang="en-US" altLang="ja-JP" sz="5400" dirty="0"/>
              <a:t>(</a:t>
            </a:r>
            <a:r>
              <a:rPr lang="ja-JP" altLang="en-US" sz="5400" dirty="0"/>
              <a:t>公開</a:t>
            </a:r>
            <a:r>
              <a:rPr lang="en-US" altLang="ja-JP" sz="5400" dirty="0"/>
              <a:t>)</a:t>
            </a:r>
            <a:endParaRPr kumimoji="1" lang="ja-JP" altLang="en-US" sz="5400" dirty="0"/>
          </a:p>
        </p:txBody>
      </p:sp>
      <p:sp>
        <p:nvSpPr>
          <p:cNvPr id="21" name="正方形/長方形 20">
            <a:extLst>
              <a:ext uri="{FF2B5EF4-FFF2-40B4-BE49-F238E27FC236}">
                <a16:creationId xmlns:a16="http://schemas.microsoft.com/office/drawing/2014/main" id="{9B6B786E-2619-4992-8462-33B4DEB074CC}"/>
              </a:ext>
            </a:extLst>
          </p:cNvPr>
          <p:cNvSpPr/>
          <p:nvPr/>
        </p:nvSpPr>
        <p:spPr>
          <a:xfrm>
            <a:off x="3210368" y="2020858"/>
            <a:ext cx="3297018" cy="1060903"/>
          </a:xfrm>
          <a:prstGeom prst="rect">
            <a:avLst/>
          </a:prstGeom>
          <a:solidFill>
            <a:schemeClr val="bg1"/>
          </a:solidFill>
          <a:ln>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altLang="ja-JP" sz="1400" dirty="0">
                <a:solidFill>
                  <a:schemeClr val="tx1"/>
                </a:solidFill>
                <a:latin typeface="メイリオ" panose="020B0604030504040204" pitchFamily="50" charset="-128"/>
                <a:ea typeface="メイリオ" panose="020B0604030504040204" pitchFamily="50" charset="-128"/>
              </a:rPr>
              <a:t>template</a:t>
            </a:r>
            <a:r>
              <a:rPr lang="ja-JP" altLang="en-US" sz="1400" dirty="0">
                <a:solidFill>
                  <a:schemeClr val="tx1"/>
                </a:solidFill>
                <a:latin typeface="メイリオ" panose="020B0604030504040204" pitchFamily="50" charset="-128"/>
                <a:ea typeface="メイリオ" panose="020B0604030504040204" pitchFamily="50" charset="-128"/>
              </a:rPr>
              <a:t>検索サイトの使用</a:t>
            </a:r>
          </a:p>
          <a:p>
            <a:pPr algn="l"/>
            <a:r>
              <a:rPr lang="ja-JP" altLang="en-US" sz="1400" dirty="0">
                <a:solidFill>
                  <a:schemeClr val="tx1"/>
                </a:solidFill>
                <a:latin typeface="メイリオ" panose="020B0604030504040204" pitchFamily="50" charset="-128"/>
                <a:ea typeface="メイリオ" panose="020B0604030504040204" pitchFamily="50" charset="-128"/>
              </a:rPr>
              <a:t>・システム技術情報検索サイト</a:t>
            </a:r>
            <a:endParaRPr lang="en-US" altLang="ja-JP" sz="1400" dirty="0">
              <a:solidFill>
                <a:schemeClr val="tx1"/>
              </a:solidFill>
              <a:latin typeface="メイリオ" panose="020B0604030504040204" pitchFamily="50" charset="-128"/>
              <a:ea typeface="メイリオ" panose="020B0604030504040204" pitchFamily="50" charset="-128"/>
            </a:endParaRPr>
          </a:p>
          <a:p>
            <a:pPr algn="l"/>
            <a:r>
              <a:rPr lang="ja-JP" altLang="en-US" sz="1400" dirty="0">
                <a:solidFill>
                  <a:schemeClr val="tx1"/>
                </a:solidFill>
                <a:latin typeface="メイリオ" panose="020B0604030504040204" pitchFamily="50" charset="-128"/>
                <a:ea typeface="メイリオ" panose="020B0604030504040204" pitchFamily="50" charset="-128"/>
              </a:rPr>
              <a:t>・隠れている名店検索サイト</a:t>
            </a:r>
            <a:endParaRPr lang="en-US" altLang="ja-JP" sz="1400" dirty="0">
              <a:solidFill>
                <a:schemeClr val="tx1"/>
              </a:solidFill>
              <a:latin typeface="メイリオ" panose="020B0604030504040204" pitchFamily="50" charset="-128"/>
              <a:ea typeface="メイリオ" panose="020B0604030504040204" pitchFamily="50" charset="-128"/>
            </a:endParaRPr>
          </a:p>
          <a:p>
            <a:pPr algn="l"/>
            <a:r>
              <a:rPr lang="ja-JP" altLang="en-US" sz="1400" dirty="0">
                <a:solidFill>
                  <a:schemeClr val="tx1"/>
                </a:solidFill>
                <a:latin typeface="メイリオ" panose="020B0604030504040204" pitchFamily="50" charset="-128"/>
                <a:ea typeface="メイリオ" panose="020B0604030504040204" pitchFamily="50" charset="-128"/>
              </a:rPr>
              <a:t>・コロナ対策をしているサイト</a:t>
            </a:r>
            <a:endParaRPr lang="en-US" altLang="ja-JP" sz="1400" dirty="0">
              <a:solidFill>
                <a:schemeClr val="tx1"/>
              </a:solidFill>
              <a:latin typeface="メイリオ" panose="020B0604030504040204" pitchFamily="50" charset="-128"/>
              <a:ea typeface="メイリオ" panose="020B0604030504040204" pitchFamily="50" charset="-128"/>
            </a:endParaRPr>
          </a:p>
          <a:p>
            <a:pPr algn="l"/>
            <a:r>
              <a:rPr lang="ja-JP" altLang="en-US" sz="1400" dirty="0">
                <a:solidFill>
                  <a:schemeClr val="tx1"/>
                </a:solidFill>
                <a:latin typeface="メイリオ" panose="020B0604030504040204" pitchFamily="50" charset="-128"/>
                <a:ea typeface="メイリオ" panose="020B0604030504040204" pitchFamily="50" charset="-128"/>
              </a:rPr>
              <a:t>　等</a:t>
            </a:r>
          </a:p>
        </p:txBody>
      </p:sp>
    </p:spTree>
    <p:extLst>
      <p:ext uri="{BB962C8B-B14F-4D97-AF65-F5344CB8AC3E}">
        <p14:creationId xmlns:p14="http://schemas.microsoft.com/office/powerpoint/2010/main" val="3268219546"/>
      </p:ext>
    </p:extLst>
  </p:cSld>
  <p:clrMapOvr>
    <a:masterClrMapping/>
  </p:clrMapOvr>
</p:sld>
</file>

<file path=ppt/theme/theme1.xml><?xml version="1.0" encoding="utf-8"?>
<a:theme xmlns:a="http://schemas.openxmlformats.org/drawingml/2006/main" name="ファセット">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TotalTime>
  <Words>1613</Words>
  <Application>Microsoft Office PowerPoint</Application>
  <PresentationFormat>ワイド画面</PresentationFormat>
  <Paragraphs>217</Paragraphs>
  <Slides>14</Slides>
  <Notes>14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14</vt:i4>
      </vt:variant>
    </vt:vector>
  </HeadingPairs>
  <TitlesOfParts>
    <vt:vector size="20" baseType="lpstr">
      <vt:lpstr>メイリオ</vt:lpstr>
      <vt:lpstr>Arial</vt:lpstr>
      <vt:lpstr>Calibri</vt:lpstr>
      <vt:lpstr>Trebuchet MS</vt:lpstr>
      <vt:lpstr>Wingdings 3</vt:lpstr>
      <vt:lpstr>ファセット</vt:lpstr>
      <vt:lpstr>自分用の検索サイトを簡単に作れるシステム(仮) Todo ネーミング</vt:lpstr>
      <vt:lpstr>目次</vt:lpstr>
      <vt:lpstr>目的</vt:lpstr>
      <vt:lpstr>背景</vt:lpstr>
      <vt:lpstr>機能概要</vt:lpstr>
      <vt:lpstr>PowerPoint プレゼンテーション</vt:lpstr>
      <vt:lpstr>template検索サイトの利用</vt:lpstr>
      <vt:lpstr>他ユーザが作成・公開しているサイトの利用</vt:lpstr>
      <vt:lpstr>自分用検索サイトの作成(公開)</vt:lpstr>
      <vt:lpstr>サイト作成依頼(有料)</vt:lpstr>
      <vt:lpstr>自分用検索サイトの作成(非公開)</vt:lpstr>
      <vt:lpstr>画面作成概要</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自分用の検索サイトを簡単に作れるサイト(仮) Todo ネーミング</dc:title>
  <dc:creator>上田 辰也 Ｔ ＰＦ３（シス）１Ｇ</dc:creator>
  <cp:lastModifiedBy>上田 辰也 Ｔ ＰＦ３（シス）１Ｇ</cp:lastModifiedBy>
  <cp:revision>117</cp:revision>
  <dcterms:created xsi:type="dcterms:W3CDTF">2020-12-23T02:52:41Z</dcterms:created>
  <dcterms:modified xsi:type="dcterms:W3CDTF">2020-12-25T05:48:59Z</dcterms:modified>
</cp:coreProperties>
</file>