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73" r:id="rId2"/>
    <p:sldId id="272" r:id="rId3"/>
    <p:sldId id="257" r:id="rId4"/>
    <p:sldId id="264" r:id="rId5"/>
    <p:sldId id="270" r:id="rId6"/>
    <p:sldId id="282" r:id="rId7"/>
    <p:sldId id="281" r:id="rId8"/>
    <p:sldId id="269" r:id="rId9"/>
    <p:sldId id="283" r:id="rId10"/>
    <p:sldId id="271" r:id="rId11"/>
    <p:sldId id="267" r:id="rId12"/>
    <p:sldId id="274" r:id="rId13"/>
    <p:sldId id="268" r:id="rId14"/>
    <p:sldId id="263" r:id="rId15"/>
    <p:sldId id="275" r:id="rId16"/>
    <p:sldId id="286" r:id="rId17"/>
    <p:sldId id="289" r:id="rId18"/>
    <p:sldId id="288" r:id="rId19"/>
    <p:sldId id="290" r:id="rId20"/>
    <p:sldId id="280" r:id="rId21"/>
  </p:sldIdLst>
  <p:sldSz cx="12192000" cy="6858000"/>
  <p:notesSz cx="6889750" cy="100187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5" autoAdjust="0"/>
    <p:restoredTop sz="64748" autoAdjust="0"/>
  </p:normalViewPr>
  <p:slideViewPr>
    <p:cSldViewPr snapToGrid="0">
      <p:cViewPr varScale="1">
        <p:scale>
          <a:sx n="48" d="100"/>
          <a:sy n="48" d="100"/>
        </p:scale>
        <p:origin x="864"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5558" cy="502676"/>
          </a:xfrm>
          <a:prstGeom prst="rect">
            <a:avLst/>
          </a:prstGeom>
        </p:spPr>
        <p:txBody>
          <a:bodyPr vert="horz" lIns="96616" tIns="48308" rIns="96616" bIns="48308" rtlCol="0"/>
          <a:lstStyle>
            <a:lvl1pPr algn="l">
              <a:defRPr sz="1300"/>
            </a:lvl1pPr>
          </a:lstStyle>
          <a:p>
            <a:endParaRPr kumimoji="1" lang="ja-JP" altLang="en-US"/>
          </a:p>
        </p:txBody>
      </p:sp>
      <p:sp>
        <p:nvSpPr>
          <p:cNvPr id="3" name="日付プレースホルダー 2"/>
          <p:cNvSpPr>
            <a:spLocks noGrp="1"/>
          </p:cNvSpPr>
          <p:nvPr>
            <p:ph type="dt" idx="1"/>
          </p:nvPr>
        </p:nvSpPr>
        <p:spPr>
          <a:xfrm>
            <a:off x="3902597" y="0"/>
            <a:ext cx="2985558" cy="502676"/>
          </a:xfrm>
          <a:prstGeom prst="rect">
            <a:avLst/>
          </a:prstGeom>
        </p:spPr>
        <p:txBody>
          <a:bodyPr vert="horz" lIns="96616" tIns="48308" rIns="96616" bIns="48308" rtlCol="0"/>
          <a:lstStyle>
            <a:lvl1pPr algn="r">
              <a:defRPr sz="1300"/>
            </a:lvl1pPr>
          </a:lstStyle>
          <a:p>
            <a:fld id="{71EEF019-F919-41D9-838B-38E3CBA52F7B}" type="datetimeFigureOut">
              <a:rPr kumimoji="1" lang="ja-JP" altLang="en-US" smtClean="0"/>
              <a:t>2018/4/12</a:t>
            </a:fld>
            <a:endParaRPr kumimoji="1" lang="ja-JP" altLang="en-US"/>
          </a:p>
        </p:txBody>
      </p:sp>
      <p:sp>
        <p:nvSpPr>
          <p:cNvPr id="4" name="スライド イメージ プレースホルダー 3"/>
          <p:cNvSpPr>
            <a:spLocks noGrp="1" noRot="1" noChangeAspect="1"/>
          </p:cNvSpPr>
          <p:nvPr>
            <p:ph type="sldImg" idx="2"/>
          </p:nvPr>
        </p:nvSpPr>
        <p:spPr>
          <a:xfrm>
            <a:off x="439738" y="1252538"/>
            <a:ext cx="6010275" cy="3381375"/>
          </a:xfrm>
          <a:prstGeom prst="rect">
            <a:avLst/>
          </a:prstGeom>
          <a:noFill/>
          <a:ln w="12700">
            <a:solidFill>
              <a:prstClr val="black"/>
            </a:solidFill>
          </a:ln>
        </p:spPr>
        <p:txBody>
          <a:bodyPr vert="horz" lIns="96616" tIns="48308" rIns="96616" bIns="48308" rtlCol="0" anchor="ctr"/>
          <a:lstStyle/>
          <a:p>
            <a:endParaRPr lang="ja-JP" altLang="en-US"/>
          </a:p>
        </p:txBody>
      </p:sp>
      <p:sp>
        <p:nvSpPr>
          <p:cNvPr id="5" name="ノート プレースホルダー 4"/>
          <p:cNvSpPr>
            <a:spLocks noGrp="1"/>
          </p:cNvSpPr>
          <p:nvPr>
            <p:ph type="body" sz="quarter" idx="3"/>
          </p:nvPr>
        </p:nvSpPr>
        <p:spPr>
          <a:xfrm>
            <a:off x="688975" y="4821506"/>
            <a:ext cx="5511800" cy="3944868"/>
          </a:xfrm>
          <a:prstGeom prst="rect">
            <a:avLst/>
          </a:prstGeom>
        </p:spPr>
        <p:txBody>
          <a:bodyPr vert="horz" lIns="96616" tIns="48308" rIns="96616" bIns="48308"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516039"/>
            <a:ext cx="2985558" cy="502674"/>
          </a:xfrm>
          <a:prstGeom prst="rect">
            <a:avLst/>
          </a:prstGeom>
        </p:spPr>
        <p:txBody>
          <a:bodyPr vert="horz" lIns="96616" tIns="48308" rIns="96616" bIns="48308"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902597" y="9516039"/>
            <a:ext cx="2985558" cy="502674"/>
          </a:xfrm>
          <a:prstGeom prst="rect">
            <a:avLst/>
          </a:prstGeom>
        </p:spPr>
        <p:txBody>
          <a:bodyPr vert="horz" lIns="96616" tIns="48308" rIns="96616" bIns="48308" rtlCol="0" anchor="b"/>
          <a:lstStyle>
            <a:lvl1pPr algn="r">
              <a:defRPr sz="1300"/>
            </a:lvl1pPr>
          </a:lstStyle>
          <a:p>
            <a:fld id="{83444E83-8C16-44C0-955E-AAEFF2B457B0}" type="slidenum">
              <a:rPr kumimoji="1" lang="ja-JP" altLang="en-US" smtClean="0"/>
              <a:t>‹#›</a:t>
            </a:fld>
            <a:endParaRPr kumimoji="1" lang="ja-JP" altLang="en-US"/>
          </a:p>
        </p:txBody>
      </p:sp>
    </p:spTree>
    <p:extLst>
      <p:ext uri="{BB962C8B-B14F-4D97-AF65-F5344CB8AC3E}">
        <p14:creationId xmlns:p14="http://schemas.microsoft.com/office/powerpoint/2010/main" val="88361635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lang="ja-JP" altLang="en-US" sz="1300" dirty="0"/>
              <a:t>これから講義を行いますが、その前に本日の資料をお配りします。</a:t>
            </a:r>
            <a:endParaRPr lang="en-US" altLang="ja-JP" sz="1300" dirty="0"/>
          </a:p>
          <a:p>
            <a:pPr rtl="0"/>
            <a:r>
              <a:rPr lang="ja-JP" altLang="en-US" sz="1300" dirty="0"/>
              <a:t>いま、</a:t>
            </a:r>
            <a:r>
              <a:rPr lang="en-US" altLang="ja-JP" sz="1300" dirty="0"/>
              <a:t>USB</a:t>
            </a:r>
            <a:r>
              <a:rPr lang="ja-JP" altLang="en-US" sz="1300" dirty="0"/>
              <a:t>メモリを回しているので、「マクロの記録、使用術」というフォルダをコピーしておいてください。</a:t>
            </a:r>
            <a:endParaRPr lang="en-US" altLang="ja-JP" sz="1300" dirty="0"/>
          </a:p>
          <a:p>
            <a:pPr rtl="0"/>
            <a:r>
              <a:rPr lang="ja-JP" altLang="en-US" sz="1300" dirty="0"/>
              <a:t>また、</a:t>
            </a:r>
            <a:r>
              <a:rPr lang="en-US" altLang="ja-JP" sz="1300" dirty="0"/>
              <a:t>Excel</a:t>
            </a:r>
            <a:r>
              <a:rPr lang="ja-JP" altLang="en-US" sz="1300" dirty="0"/>
              <a:t>が入っていない方はいらっしゃいますか？</a:t>
            </a:r>
            <a:endParaRPr lang="en-US" altLang="ja-JP" sz="1300" dirty="0"/>
          </a:p>
          <a:p>
            <a:r>
              <a:rPr lang="ja-JP" altLang="en-US" sz="1300" dirty="0"/>
              <a:t>その方は画面にも出ている通り、</a:t>
            </a:r>
            <a:r>
              <a:rPr lang="ja-JP" altLang="en-US" sz="1300" dirty="0">
                <a:solidFill>
                  <a:srgbClr val="FF0000"/>
                </a:solidFill>
              </a:rPr>
              <a:t>「</a:t>
            </a:r>
            <a:r>
              <a:rPr lang="en-US" altLang="ja-JP" sz="1300" dirty="0">
                <a:solidFill>
                  <a:srgbClr val="FF0000"/>
                </a:solidFill>
              </a:rPr>
              <a:t>office2010 </a:t>
            </a:r>
            <a:r>
              <a:rPr lang="ja-JP" altLang="en-US" sz="1300" dirty="0">
                <a:solidFill>
                  <a:srgbClr val="FF0000"/>
                </a:solidFill>
              </a:rPr>
              <a:t>体験版」か「</a:t>
            </a:r>
            <a:r>
              <a:rPr lang="en-US" altLang="ja-JP" sz="1300" dirty="0">
                <a:solidFill>
                  <a:srgbClr val="FF0000"/>
                </a:solidFill>
              </a:rPr>
              <a:t>office2013 </a:t>
            </a:r>
            <a:r>
              <a:rPr lang="ja-JP" altLang="en-US" sz="1300" dirty="0">
                <a:solidFill>
                  <a:srgbClr val="FF0000"/>
                </a:solidFill>
              </a:rPr>
              <a:t>体験版」フォルダもコピーしてください</a:t>
            </a:r>
            <a:r>
              <a:rPr lang="ja-JP" altLang="en-US" sz="1300" dirty="0" smtClean="0">
                <a:solidFill>
                  <a:srgbClr val="FF0000"/>
                </a:solidFill>
              </a:rPr>
              <a:t>。</a:t>
            </a:r>
            <a:endParaRPr lang="en-US" altLang="ja-JP" sz="1300" dirty="0" smtClean="0">
              <a:solidFill>
                <a:srgbClr val="FF0000"/>
              </a:solidFill>
            </a:endParaRPr>
          </a:p>
          <a:p>
            <a:r>
              <a:rPr lang="ja-JP" altLang="en-US" sz="1300" dirty="0" smtClean="0">
                <a:solidFill>
                  <a:srgbClr val="FF0000"/>
                </a:solidFill>
              </a:rPr>
              <a:t>本日、私の講演をサポートしてくださる。</a:t>
            </a:r>
            <a:r>
              <a:rPr lang="ja-JP" altLang="en-US" sz="1300" dirty="0" err="1" smtClean="0">
                <a:solidFill>
                  <a:srgbClr val="FF0000"/>
                </a:solidFill>
              </a:rPr>
              <a:t>いづもさんが</a:t>
            </a:r>
            <a:r>
              <a:rPr lang="ja-JP" altLang="en-US" sz="1300" dirty="0" smtClean="0">
                <a:solidFill>
                  <a:srgbClr val="FF0000"/>
                </a:solidFill>
              </a:rPr>
              <a:t>インストールしてくれます！</a:t>
            </a:r>
            <a:endParaRPr lang="en-US" altLang="ja-JP" sz="1300" dirty="0">
              <a:solidFill>
                <a:srgbClr val="FF0000"/>
              </a:solidFill>
            </a:endParaRPr>
          </a:p>
          <a:p>
            <a:pPr rtl="0"/>
            <a:endParaRPr lang="en-US" altLang="ja-JP" sz="1300" dirty="0"/>
          </a:p>
          <a:p>
            <a:pPr rtl="0"/>
            <a:r>
              <a:rPr lang="ja-JP" altLang="en-US" sz="1300" dirty="0"/>
              <a:t>あと、パソコンを本日お持ちでない方はどの位いらっしゃいますか？</a:t>
            </a:r>
            <a:endParaRPr lang="en-US" altLang="ja-JP" sz="1300" dirty="0"/>
          </a:p>
          <a:p>
            <a:pPr rtl="0"/>
            <a:r>
              <a:rPr lang="en-US" altLang="ja-JP" sz="1300" dirty="0"/>
              <a:t>(</a:t>
            </a:r>
            <a:r>
              <a:rPr lang="ja-JP" altLang="en-US" sz="1300" dirty="0"/>
              <a:t>ペアを決める</a:t>
            </a:r>
            <a:r>
              <a:rPr lang="en-US" altLang="ja-JP" sz="1300" dirty="0" smtClean="0"/>
              <a:t>)</a:t>
            </a:r>
          </a:p>
          <a:p>
            <a:pPr rtl="0"/>
            <a:endParaRPr lang="en-US" altLang="ja-JP" sz="1300" dirty="0" smtClean="0"/>
          </a:p>
          <a:p>
            <a:pPr rtl="0"/>
            <a:r>
              <a:rPr lang="ja-JP" altLang="en-US" sz="1300" dirty="0" smtClean="0"/>
              <a:t>本日、楽しく講義を受けて頂くためにお願いしたいことがございます。</a:t>
            </a:r>
            <a:endParaRPr lang="en-US" altLang="ja-JP" sz="1300" dirty="0" smtClean="0"/>
          </a:p>
          <a:p>
            <a:pPr rtl="0"/>
            <a:r>
              <a:rPr lang="ja-JP" altLang="en-US" sz="1300" dirty="0" smtClean="0"/>
              <a:t>飲食は自由です。がボロボロとこぼれるものは申し訳ないですがご遠慮ください。ルマンドとかハッピーターンとかですね</a:t>
            </a:r>
            <a:endParaRPr lang="en-US" altLang="ja-JP" sz="1300" dirty="0"/>
          </a:p>
          <a:p>
            <a:pPr rtl="0"/>
            <a:r>
              <a:rPr lang="ja-JP" altLang="en-US" sz="1300" dirty="0" smtClean="0"/>
              <a:t>また、お手洗いは自由です。が、これもソローソローといってください。</a:t>
            </a:r>
            <a:endParaRPr lang="en-US" altLang="ja-JP" sz="1300" dirty="0" smtClean="0"/>
          </a:p>
          <a:p>
            <a:pPr rtl="0"/>
            <a:r>
              <a:rPr lang="ja-JP" altLang="en-US" sz="1300" dirty="0" smtClean="0"/>
              <a:t>最後に、撮影、録音はご遠慮ください。その代わり、皆さんにお配りした資料、また作成した成果物はもちろん持ち帰って結構です。</a:t>
            </a:r>
            <a:endParaRPr lang="en-US" altLang="ja-JP" sz="1300" dirty="0" smtClean="0"/>
          </a:p>
          <a:p>
            <a:pPr rtl="0"/>
            <a:endParaRPr lang="en-US" altLang="ja-JP" sz="1300" dirty="0"/>
          </a:p>
          <a:p>
            <a:pPr rtl="0"/>
            <a:r>
              <a:rPr lang="ja-JP" altLang="en-US" sz="1300" dirty="0" smtClean="0"/>
              <a:t>では、時間ももったいないので、本日の講義を始めさせていただきます。</a:t>
            </a:r>
            <a:endParaRPr lang="en-US" altLang="ja-JP" sz="1300" dirty="0" smtClean="0"/>
          </a:p>
          <a:p>
            <a:pPr rtl="0"/>
            <a:r>
              <a:rPr lang="ja-JP" altLang="en-US" sz="1300" dirty="0" smtClean="0"/>
              <a:t>コピー</a:t>
            </a:r>
            <a:r>
              <a:rPr lang="ja-JP" altLang="en-US" sz="1300" dirty="0"/>
              <a:t>している方はコピーしながらで結構です。</a:t>
            </a:r>
            <a:endParaRPr lang="en-US" altLang="ja-JP" sz="1300" dirty="0"/>
          </a:p>
          <a:p>
            <a:pPr rtl="0"/>
            <a:endParaRPr lang="en-US" altLang="ja-JP" sz="1300" dirty="0"/>
          </a:p>
        </p:txBody>
      </p:sp>
      <p:sp>
        <p:nvSpPr>
          <p:cNvPr id="4" name="スライド番号プレースホルダー 3"/>
          <p:cNvSpPr>
            <a:spLocks noGrp="1"/>
          </p:cNvSpPr>
          <p:nvPr>
            <p:ph type="sldNum" sz="quarter" idx="10"/>
          </p:nvPr>
        </p:nvSpPr>
        <p:spPr/>
        <p:txBody>
          <a:bodyPr/>
          <a:lstStyle/>
          <a:p>
            <a:fld id="{83444E83-8C16-44C0-955E-AAEFF2B457B0}" type="slidenum">
              <a:rPr kumimoji="1" lang="ja-JP" altLang="en-US" smtClean="0"/>
              <a:t>1</a:t>
            </a:fld>
            <a:endParaRPr kumimoji="1" lang="ja-JP" altLang="en-US"/>
          </a:p>
        </p:txBody>
      </p:sp>
    </p:spTree>
    <p:extLst>
      <p:ext uri="{BB962C8B-B14F-4D97-AF65-F5344CB8AC3E}">
        <p14:creationId xmlns:p14="http://schemas.microsoft.com/office/powerpoint/2010/main" val="2276603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66155">
              <a:defRPr/>
            </a:pPr>
            <a:r>
              <a:rPr lang="ja-JP" altLang="en-US" sz="1300" dirty="0"/>
              <a:t>では、そもそもタイトルにもありますが、</a:t>
            </a:r>
            <a:r>
              <a:rPr lang="en-US" altLang="ja-JP" sz="1300" dirty="0"/>
              <a:t>Excel</a:t>
            </a:r>
            <a:r>
              <a:rPr lang="ja-JP" altLang="en-US" sz="1300" dirty="0"/>
              <a:t>マクロっていったい何なのでしょうか？</a:t>
            </a:r>
            <a:endParaRPr lang="en-US" altLang="ja-JP" sz="1300" dirty="0"/>
          </a:p>
          <a:p>
            <a:pPr defTabSz="966155">
              <a:defRPr/>
            </a:pPr>
            <a:endParaRPr lang="ja-JP" altLang="en-US" sz="1300" dirty="0"/>
          </a:p>
        </p:txBody>
      </p:sp>
      <p:sp>
        <p:nvSpPr>
          <p:cNvPr id="4" name="スライド番号プレースホルダー 3"/>
          <p:cNvSpPr>
            <a:spLocks noGrp="1"/>
          </p:cNvSpPr>
          <p:nvPr>
            <p:ph type="sldNum" sz="quarter" idx="10"/>
          </p:nvPr>
        </p:nvSpPr>
        <p:spPr/>
        <p:txBody>
          <a:bodyPr/>
          <a:lstStyle/>
          <a:p>
            <a:fld id="{83444E83-8C16-44C0-955E-AAEFF2B457B0}" type="slidenum">
              <a:rPr kumimoji="1" lang="ja-JP" altLang="en-US" smtClean="0"/>
              <a:t>10</a:t>
            </a:fld>
            <a:endParaRPr kumimoji="1" lang="ja-JP" altLang="en-US"/>
          </a:p>
        </p:txBody>
      </p:sp>
    </p:spTree>
    <p:extLst>
      <p:ext uri="{BB962C8B-B14F-4D97-AF65-F5344CB8AC3E}">
        <p14:creationId xmlns:p14="http://schemas.microsoft.com/office/powerpoint/2010/main" val="3054558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66155">
              <a:defRPr/>
            </a:pPr>
            <a:r>
              <a:rPr kumimoji="1" lang="en-US" altLang="ja-JP" dirty="0" smtClean="0"/>
              <a:t>Excel</a:t>
            </a:r>
            <a:r>
              <a:rPr kumimoji="1" lang="ja-JP" altLang="en-US" dirty="0" smtClean="0"/>
              <a:t>マクロと</a:t>
            </a:r>
            <a:r>
              <a:rPr kumimoji="1" lang="ja-JP" altLang="en-US" dirty="0" err="1" smtClean="0"/>
              <a:t>いうの</a:t>
            </a:r>
            <a:r>
              <a:rPr kumimoji="1" lang="ja-JP" altLang="en-US" dirty="0" smtClean="0"/>
              <a:t>はですね、ここに書いてある通り、「プログラム」なんですよね</a:t>
            </a:r>
            <a:endParaRPr kumimoji="1" lang="en-US" altLang="ja-JP" dirty="0" smtClean="0"/>
          </a:p>
          <a:p>
            <a:pPr defTabSz="966155">
              <a:defRPr/>
            </a:pPr>
            <a:r>
              <a:rPr lang="ja-JP" altLang="en-US" sz="1300" dirty="0" smtClean="0"/>
              <a:t>「プログラム？？難しそう」と思った方もいる</a:t>
            </a:r>
            <a:r>
              <a:rPr lang="ja-JP" altLang="en-US" sz="1300" dirty="0"/>
              <a:t>かもしれませんね</a:t>
            </a:r>
            <a:r>
              <a:rPr lang="ja-JP" altLang="en-US" sz="1300" dirty="0" smtClean="0"/>
              <a:t>。</a:t>
            </a:r>
            <a:endParaRPr lang="en-US" altLang="ja-JP" sz="1300" dirty="0" smtClean="0"/>
          </a:p>
          <a:p>
            <a:pPr defTabSz="966155">
              <a:defRPr/>
            </a:pPr>
            <a:r>
              <a:rPr lang="ja-JP" altLang="en-US" sz="1300" dirty="0" smtClean="0"/>
              <a:t>だけど全然</a:t>
            </a:r>
            <a:r>
              <a:rPr lang="ja-JP" altLang="en-US" sz="1300" dirty="0"/>
              <a:t>大丈夫です。今から「マクロの記録」という機能を使って、一つプログラムを作ってみます。</a:t>
            </a:r>
            <a:endParaRPr lang="en-US" altLang="ja-JP" sz="1300" dirty="0"/>
          </a:p>
          <a:p>
            <a:pPr defTabSz="966155">
              <a:defRPr/>
            </a:pPr>
            <a:r>
              <a:rPr lang="en-US" altLang="ja-JP" sz="1300" dirty="0"/>
              <a:t>(</a:t>
            </a:r>
            <a:r>
              <a:rPr lang="ja-JP" altLang="en-US" sz="1300" dirty="0"/>
              <a:t>実践する。ショートカットキー</a:t>
            </a:r>
            <a:r>
              <a:rPr lang="en-US" altLang="ja-JP" sz="1300" dirty="0"/>
              <a:t>)</a:t>
            </a:r>
          </a:p>
          <a:p>
            <a:pPr defTabSz="966155">
              <a:defRPr/>
            </a:pPr>
            <a:r>
              <a:rPr lang="ja-JP" altLang="en-US" sz="1300" dirty="0"/>
              <a:t>ちゃんと見ててくださいよ、これからプログラムを書きますからね</a:t>
            </a:r>
            <a:endParaRPr lang="en-US" altLang="ja-JP" sz="1300" dirty="0"/>
          </a:p>
          <a:p>
            <a:pPr defTabSz="966155">
              <a:defRPr/>
            </a:pPr>
            <a:r>
              <a:rPr lang="ja-JP" altLang="en-US" sz="1300" dirty="0"/>
              <a:t>はい、今プログラムを書きました。これが今日皆さんに習得してもらうものです</a:t>
            </a:r>
            <a:r>
              <a:rPr lang="ja-JP" altLang="en-US" sz="1300" dirty="0" smtClean="0"/>
              <a:t>。</a:t>
            </a:r>
            <a:endParaRPr lang="en-US" altLang="ja-JP" sz="1300" dirty="0" smtClean="0"/>
          </a:p>
          <a:p>
            <a:pPr defTabSz="966155">
              <a:defRPr/>
            </a:pPr>
            <a:r>
              <a:rPr lang="ja-JP" altLang="en-US" sz="1300" dirty="0" smtClean="0"/>
              <a:t>「えっそれがプログラム？」と思う</a:t>
            </a:r>
            <a:r>
              <a:rPr lang="ja-JP" altLang="en-US" sz="1300" dirty="0"/>
              <a:t>かもしれません。</a:t>
            </a:r>
            <a:r>
              <a:rPr lang="ja-JP" altLang="en-US" sz="1300" dirty="0" smtClean="0"/>
              <a:t>実際これだけでプログラムが欠けているんです。</a:t>
            </a:r>
            <a:endParaRPr lang="en-US" altLang="ja-JP" sz="1300" dirty="0"/>
          </a:p>
          <a:p>
            <a:pPr defTabSz="966155">
              <a:defRPr/>
            </a:pPr>
            <a:r>
              <a:rPr lang="ja-JP" altLang="en-US" sz="1300" dirty="0"/>
              <a:t>ただ、次の動作を見て下さい</a:t>
            </a:r>
            <a:endParaRPr lang="en-US" altLang="ja-JP" sz="1300" dirty="0"/>
          </a:p>
          <a:p>
            <a:pPr defTabSz="966155">
              <a:defRPr/>
            </a:pPr>
            <a:r>
              <a:rPr lang="ja-JP" altLang="en-US" sz="1300" dirty="0"/>
              <a:t>いま、先ほどと全く同じ動作をしたのが分かりますかね？</a:t>
            </a:r>
            <a:endParaRPr lang="en-US" altLang="ja-JP" sz="1300" dirty="0"/>
          </a:p>
          <a:p>
            <a:pPr defTabSz="966155">
              <a:defRPr/>
            </a:pPr>
            <a:r>
              <a:rPr lang="ja-JP" altLang="en-US" sz="1300" dirty="0"/>
              <a:t>これが、マクロの記録、というものです。</a:t>
            </a:r>
            <a:endParaRPr lang="en-US" altLang="ja-JP" sz="1300" dirty="0"/>
          </a:p>
          <a:p>
            <a:pPr defTabSz="966155">
              <a:defRPr/>
            </a:pPr>
            <a:endParaRPr lang="en-US" altLang="ja-JP" sz="1300" dirty="0"/>
          </a:p>
          <a:p>
            <a:pPr defTabSz="966155">
              <a:defRPr/>
            </a:pPr>
            <a:endParaRPr lang="en-US" altLang="ja-JP" sz="1300" dirty="0"/>
          </a:p>
          <a:p>
            <a:pPr defTabSz="966155">
              <a:defRPr/>
            </a:pPr>
            <a:endParaRPr lang="ja-JP" altLang="en-US" sz="1300" dirty="0"/>
          </a:p>
        </p:txBody>
      </p:sp>
      <p:sp>
        <p:nvSpPr>
          <p:cNvPr id="4" name="スライド番号プレースホルダー 3"/>
          <p:cNvSpPr>
            <a:spLocks noGrp="1"/>
          </p:cNvSpPr>
          <p:nvPr>
            <p:ph type="sldNum" sz="quarter" idx="10"/>
          </p:nvPr>
        </p:nvSpPr>
        <p:spPr/>
        <p:txBody>
          <a:bodyPr/>
          <a:lstStyle/>
          <a:p>
            <a:fld id="{83444E83-8C16-44C0-955E-AAEFF2B457B0}" type="slidenum">
              <a:rPr kumimoji="1" lang="ja-JP" altLang="en-US" smtClean="0"/>
              <a:t>11</a:t>
            </a:fld>
            <a:endParaRPr kumimoji="1" lang="ja-JP" altLang="en-US"/>
          </a:p>
        </p:txBody>
      </p:sp>
    </p:spTree>
    <p:extLst>
      <p:ext uri="{BB962C8B-B14F-4D97-AF65-F5344CB8AC3E}">
        <p14:creationId xmlns:p14="http://schemas.microsoft.com/office/powerpoint/2010/main" val="2709092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66155">
              <a:defRPr/>
            </a:pPr>
            <a:r>
              <a:rPr lang="ja-JP" altLang="en-US" sz="1300" dirty="0"/>
              <a:t>もう皆さんお判りでしょうが、マクロの記録について説明いたします。</a:t>
            </a:r>
          </a:p>
        </p:txBody>
      </p:sp>
      <p:sp>
        <p:nvSpPr>
          <p:cNvPr id="4" name="スライド番号プレースホルダー 3"/>
          <p:cNvSpPr>
            <a:spLocks noGrp="1"/>
          </p:cNvSpPr>
          <p:nvPr>
            <p:ph type="sldNum" sz="quarter" idx="10"/>
          </p:nvPr>
        </p:nvSpPr>
        <p:spPr/>
        <p:txBody>
          <a:bodyPr/>
          <a:lstStyle/>
          <a:p>
            <a:fld id="{83444E83-8C16-44C0-955E-AAEFF2B457B0}" type="slidenum">
              <a:rPr kumimoji="1" lang="ja-JP" altLang="en-US" smtClean="0"/>
              <a:t>12</a:t>
            </a:fld>
            <a:endParaRPr kumimoji="1" lang="ja-JP" altLang="en-US"/>
          </a:p>
        </p:txBody>
      </p:sp>
    </p:spTree>
    <p:extLst>
      <p:ext uri="{BB962C8B-B14F-4D97-AF65-F5344CB8AC3E}">
        <p14:creationId xmlns:p14="http://schemas.microsoft.com/office/powerpoint/2010/main" val="2141659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66155">
              <a:defRPr/>
            </a:pPr>
            <a:r>
              <a:rPr lang="ja-JP" altLang="en-US" sz="1300" dirty="0"/>
              <a:t>ということで、マクロの記録というのは、今実践したように「行った操作を、そのままプログラムにしてくれる機能」です。</a:t>
            </a:r>
            <a:endParaRPr lang="en-US" altLang="ja-JP" sz="1300" dirty="0"/>
          </a:p>
          <a:p>
            <a:pPr defTabSz="966155">
              <a:defRPr/>
            </a:pPr>
            <a:r>
              <a:rPr lang="ja-JP" altLang="en-US" sz="1300" dirty="0"/>
              <a:t>僕はよく、マクロの記録を動画に例えます。皆さんもスマホで動画を取ったりしますよね？</a:t>
            </a:r>
            <a:endParaRPr lang="en-US" altLang="ja-JP" sz="1300" dirty="0"/>
          </a:p>
          <a:p>
            <a:pPr defTabSz="966155">
              <a:defRPr/>
            </a:pPr>
            <a:r>
              <a:rPr lang="ja-JP" altLang="en-US" sz="1300" dirty="0"/>
              <a:t>取った動画は、再生するたびに違う動画が流れたりしませんよね？同じ動画が流れますよね？</a:t>
            </a:r>
            <a:endParaRPr lang="en-US" altLang="ja-JP" sz="1300" dirty="0"/>
          </a:p>
          <a:p>
            <a:pPr defTabSz="966155">
              <a:defRPr/>
            </a:pPr>
            <a:r>
              <a:rPr lang="ja-JP" altLang="en-US" sz="1300" dirty="0"/>
              <a:t>マクロの記録も同じで、皆さんが行ったことを、同じようにエクセルが実行してくれる機能となります。</a:t>
            </a:r>
            <a:endParaRPr lang="en-US" altLang="ja-JP" sz="1300" dirty="0"/>
          </a:p>
          <a:p>
            <a:pPr defTabSz="966155">
              <a:defRPr/>
            </a:pPr>
            <a:r>
              <a:rPr lang="ja-JP" altLang="en-US" sz="1300" dirty="0"/>
              <a:t>「マクロの記録は動画と同じ」これは大事な事なので覚えておいてください。</a:t>
            </a:r>
            <a:endParaRPr lang="en-US" altLang="ja-JP" sz="1300" dirty="0"/>
          </a:p>
          <a:p>
            <a:pPr defTabSz="966155">
              <a:defRPr/>
            </a:pPr>
            <a:r>
              <a:rPr lang="ja-JP" altLang="en-US" sz="1300" dirty="0"/>
              <a:t>もう一度言いますよ、「マクロの記録は動画と同じ」、です。</a:t>
            </a:r>
          </a:p>
        </p:txBody>
      </p:sp>
      <p:sp>
        <p:nvSpPr>
          <p:cNvPr id="4" name="スライド番号プレースホルダー 3"/>
          <p:cNvSpPr>
            <a:spLocks noGrp="1"/>
          </p:cNvSpPr>
          <p:nvPr>
            <p:ph type="sldNum" sz="quarter" idx="10"/>
          </p:nvPr>
        </p:nvSpPr>
        <p:spPr/>
        <p:txBody>
          <a:bodyPr/>
          <a:lstStyle/>
          <a:p>
            <a:fld id="{83444E83-8C16-44C0-955E-AAEFF2B457B0}" type="slidenum">
              <a:rPr kumimoji="1" lang="ja-JP" altLang="en-US" smtClean="0"/>
              <a:t>13</a:t>
            </a:fld>
            <a:endParaRPr kumimoji="1" lang="ja-JP" altLang="en-US"/>
          </a:p>
        </p:txBody>
      </p:sp>
    </p:spTree>
    <p:extLst>
      <p:ext uri="{BB962C8B-B14F-4D97-AF65-F5344CB8AC3E}">
        <p14:creationId xmlns:p14="http://schemas.microsoft.com/office/powerpoint/2010/main" val="2709092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66155">
              <a:defRPr/>
            </a:pPr>
            <a:r>
              <a:rPr lang="ja-JP" altLang="en-US" sz="1300" dirty="0"/>
              <a:t>さて、やっと実践に入っていきます。</a:t>
            </a:r>
            <a:endParaRPr lang="en-US" altLang="ja-JP" sz="1300" dirty="0"/>
          </a:p>
          <a:p>
            <a:pPr defTabSz="966155">
              <a:defRPr/>
            </a:pPr>
            <a:r>
              <a:rPr lang="ja-JP" altLang="en-US" sz="1300" dirty="0"/>
              <a:t>課題のコピーや</a:t>
            </a:r>
            <a:r>
              <a:rPr lang="en-US" altLang="ja-JP" sz="1300" dirty="0"/>
              <a:t>Excel</a:t>
            </a:r>
            <a:r>
              <a:rPr lang="ja-JP" altLang="en-US" sz="1300" dirty="0"/>
              <a:t>のインストールは終わっていますか？</a:t>
            </a:r>
            <a:endParaRPr lang="en-US" altLang="ja-JP" sz="1300" dirty="0"/>
          </a:p>
        </p:txBody>
      </p:sp>
      <p:sp>
        <p:nvSpPr>
          <p:cNvPr id="4" name="スライド番号プレースホルダー 3"/>
          <p:cNvSpPr>
            <a:spLocks noGrp="1"/>
          </p:cNvSpPr>
          <p:nvPr>
            <p:ph type="sldNum" sz="quarter" idx="10"/>
          </p:nvPr>
        </p:nvSpPr>
        <p:spPr/>
        <p:txBody>
          <a:bodyPr/>
          <a:lstStyle/>
          <a:p>
            <a:fld id="{83444E83-8C16-44C0-955E-AAEFF2B457B0}" type="slidenum">
              <a:rPr kumimoji="1" lang="ja-JP" altLang="en-US" smtClean="0"/>
              <a:t>14</a:t>
            </a:fld>
            <a:endParaRPr kumimoji="1" lang="ja-JP" altLang="en-US"/>
          </a:p>
        </p:txBody>
      </p:sp>
    </p:spTree>
    <p:extLst>
      <p:ext uri="{BB962C8B-B14F-4D97-AF65-F5344CB8AC3E}">
        <p14:creationId xmlns:p14="http://schemas.microsoft.com/office/powerpoint/2010/main" val="3809000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300" dirty="0" smtClean="0"/>
              <a:t>これからは、皆さんに</a:t>
            </a:r>
            <a:r>
              <a:rPr lang="en-US" altLang="ja-JP" sz="1300" dirty="0" smtClean="0"/>
              <a:t>Excel</a:t>
            </a:r>
            <a:r>
              <a:rPr lang="ja-JP" altLang="en-US" sz="1300" dirty="0" smtClean="0"/>
              <a:t>の操作を実践していっていただきます。</a:t>
            </a:r>
            <a:endParaRPr lang="en-US" altLang="ja-JP" sz="1300" dirty="0" smtClean="0"/>
          </a:p>
          <a:p>
            <a:endParaRPr lang="en-US" altLang="ja-JP" sz="1300" dirty="0" smtClean="0"/>
          </a:p>
          <a:p>
            <a:r>
              <a:rPr lang="ja-JP" altLang="en-US" sz="1300" dirty="0" smtClean="0"/>
              <a:t>進め方としては、まず簡単な説明を行った後、皆さんにお手元の資料を見ながら</a:t>
            </a:r>
            <a:r>
              <a:rPr lang="en-US" altLang="ja-JP" sz="1300" dirty="0" smtClean="0"/>
              <a:t>Excel</a:t>
            </a:r>
            <a:r>
              <a:rPr lang="ja-JP" altLang="en-US" sz="1300" dirty="0" smtClean="0"/>
              <a:t>の操作をして頂きます。</a:t>
            </a:r>
            <a:endParaRPr lang="en-US" altLang="ja-JP" sz="1300" dirty="0" smtClean="0"/>
          </a:p>
          <a:p>
            <a:r>
              <a:rPr lang="ja-JP" altLang="en-US" sz="1300" dirty="0" smtClean="0"/>
              <a:t>その際、分からないことなどがあればお気軽にお声掛けください。</a:t>
            </a:r>
            <a:endParaRPr lang="en-US" altLang="ja-JP" sz="1300" dirty="0" smtClean="0"/>
          </a:p>
          <a:p>
            <a:r>
              <a:rPr lang="en-US" altLang="ja-JP" sz="1300" dirty="0" smtClean="0"/>
              <a:t>2.3</a:t>
            </a:r>
            <a:r>
              <a:rPr lang="ja-JP" altLang="en-US" sz="1300" dirty="0" smtClean="0"/>
              <a:t>分ほどしたら、皆さんに「できている方</a:t>
            </a:r>
            <a:r>
              <a:rPr lang="ja-JP" altLang="en-US" sz="1300" dirty="0" err="1" smtClean="0"/>
              <a:t>ー</a:t>
            </a:r>
            <a:r>
              <a:rPr lang="ja-JP" altLang="en-US" sz="1300" dirty="0" smtClean="0"/>
              <a:t>」と声を掛けます。大体の人ができていたら、私も同じマクロを作りますので、出来ている方、出来ていない方もご覧になってください。</a:t>
            </a:r>
            <a:endParaRPr lang="en-US" altLang="ja-JP" sz="1300" dirty="0" smtClean="0"/>
          </a:p>
          <a:p>
            <a:endParaRPr lang="en-US" altLang="ja-JP" sz="1300" dirty="0" smtClean="0"/>
          </a:p>
          <a:p>
            <a:pPr marL="0" indent="0">
              <a:buNone/>
            </a:pPr>
            <a:r>
              <a:rPr lang="ja-JP" altLang="en-US" sz="1300" dirty="0" smtClean="0"/>
              <a:t>前のスクリーンに書いてあるように、</a:t>
            </a:r>
            <a:r>
              <a:rPr lang="en-US" altLang="ja-JP" sz="1400" dirty="0" smtClean="0"/>
              <a:t>Excel</a:t>
            </a:r>
            <a:r>
              <a:rPr lang="ja-JP" altLang="en-US" sz="1400" dirty="0" smtClean="0"/>
              <a:t>マクロ」使用術の</a:t>
            </a:r>
            <a:r>
              <a:rPr lang="en-US" altLang="ja-JP" sz="1400" dirty="0" smtClean="0"/>
              <a:t>3</a:t>
            </a:r>
            <a:r>
              <a:rPr lang="ja-JP" altLang="en-US" sz="1400" dirty="0" smtClean="0"/>
              <a:t>ページ目をご覧ください。</a:t>
            </a:r>
            <a:endParaRPr lang="en-US" altLang="ja-JP" sz="1400" dirty="0" smtClean="0"/>
          </a:p>
          <a:p>
            <a:pPr marL="0" indent="0">
              <a:buNone/>
            </a:pPr>
            <a:r>
              <a:rPr lang="ja-JP" altLang="en-US" sz="1300" dirty="0" smtClean="0"/>
              <a:t>「開発」タブの表示・・・「マクロの記録」を使うための</a:t>
            </a:r>
            <a:r>
              <a:rPr lang="en-US" altLang="ja-JP" sz="1300" dirty="0" smtClean="0"/>
              <a:t>1</a:t>
            </a:r>
            <a:r>
              <a:rPr lang="ja-JP" altLang="en-US" sz="1300" dirty="0" smtClean="0"/>
              <a:t>度きりの作業</a:t>
            </a:r>
          </a:p>
          <a:p>
            <a:pPr marL="0" indent="0">
              <a:buNone/>
            </a:pPr>
            <a:r>
              <a:rPr lang="ja-JP" altLang="en-US" sz="1300" dirty="0" smtClean="0"/>
              <a:t>　「マクロの記録」を行うために、最初だけ行わなくてはならない作業「開発タブ」表示を行います。</a:t>
            </a:r>
          </a:p>
          <a:p>
            <a:pPr marL="0" indent="0">
              <a:buNone/>
            </a:pPr>
            <a:r>
              <a:rPr lang="ja-JP" altLang="en-US" sz="1300" dirty="0" smtClean="0"/>
              <a:t>設定の仕方を忘れてしまったら本資料をみて設定しましょう！</a:t>
            </a:r>
          </a:p>
          <a:p>
            <a:pPr marL="0" indent="0">
              <a:buNone/>
            </a:pPr>
            <a:endParaRPr lang="en-US" altLang="ja-JP" sz="1300" dirty="0" smtClean="0"/>
          </a:p>
        </p:txBody>
      </p:sp>
      <p:sp>
        <p:nvSpPr>
          <p:cNvPr id="4" name="スライド番号プレースホルダー 3"/>
          <p:cNvSpPr>
            <a:spLocks noGrp="1"/>
          </p:cNvSpPr>
          <p:nvPr>
            <p:ph type="sldNum" sz="quarter" idx="10"/>
          </p:nvPr>
        </p:nvSpPr>
        <p:spPr/>
        <p:txBody>
          <a:bodyPr/>
          <a:lstStyle/>
          <a:p>
            <a:fld id="{83444E83-8C16-44C0-955E-AAEFF2B457B0}" type="slidenum">
              <a:rPr kumimoji="1" lang="ja-JP" altLang="en-US" smtClean="0"/>
              <a:t>15</a:t>
            </a:fld>
            <a:endParaRPr kumimoji="1" lang="ja-JP" altLang="en-US"/>
          </a:p>
        </p:txBody>
      </p:sp>
    </p:spTree>
    <p:extLst>
      <p:ext uri="{BB962C8B-B14F-4D97-AF65-F5344CB8AC3E}">
        <p14:creationId xmlns:p14="http://schemas.microsoft.com/office/powerpoint/2010/main" val="2614436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300" dirty="0" smtClean="0"/>
              <a:t>次の準備として、マクロを使える形式で</a:t>
            </a:r>
            <a:r>
              <a:rPr lang="en-US" altLang="ja-JP" sz="1300" dirty="0" smtClean="0"/>
              <a:t>Excel</a:t>
            </a:r>
            <a:r>
              <a:rPr lang="ja-JP" altLang="en-US" sz="1300" dirty="0" err="1" smtClean="0"/>
              <a:t>を保</a:t>
            </a:r>
            <a:r>
              <a:rPr lang="ja-JP" altLang="en-US" sz="1300" dirty="0" smtClean="0"/>
              <a:t>存しておきましょう。</a:t>
            </a:r>
            <a:endParaRPr lang="en-US" altLang="ja-JP" sz="1300" dirty="0" smtClean="0"/>
          </a:p>
          <a:p>
            <a:r>
              <a:rPr lang="ja-JP" altLang="en-US" sz="1300" dirty="0" smtClean="0"/>
              <a:t>このままでも「マクロの記録」は使用できますが、一度閉じると消えてしまいます。</a:t>
            </a:r>
          </a:p>
          <a:p>
            <a:r>
              <a:rPr lang="ja-JP" altLang="en-US" sz="1300" dirty="0" smtClean="0"/>
              <a:t>せっかく作ったマクロが消えないような</a:t>
            </a:r>
            <a:r>
              <a:rPr lang="en-US" altLang="ja-JP" sz="1300" dirty="0" smtClean="0"/>
              <a:t>Excel</a:t>
            </a:r>
            <a:r>
              <a:rPr lang="ja-JP" altLang="en-US" sz="1300" dirty="0" smtClean="0"/>
              <a:t>の形式で保存しておきましょう！</a:t>
            </a:r>
          </a:p>
          <a:p>
            <a:endParaRPr lang="en-US" altLang="ja-JP" sz="1300" dirty="0" smtClean="0"/>
          </a:p>
          <a:p>
            <a:endParaRPr lang="en-US" altLang="ja-JP" sz="1300" dirty="0" smtClean="0"/>
          </a:p>
        </p:txBody>
      </p:sp>
      <p:sp>
        <p:nvSpPr>
          <p:cNvPr id="4" name="スライド番号プレースホルダー 3"/>
          <p:cNvSpPr>
            <a:spLocks noGrp="1"/>
          </p:cNvSpPr>
          <p:nvPr>
            <p:ph type="sldNum" sz="quarter" idx="10"/>
          </p:nvPr>
        </p:nvSpPr>
        <p:spPr/>
        <p:txBody>
          <a:bodyPr/>
          <a:lstStyle/>
          <a:p>
            <a:fld id="{83444E83-8C16-44C0-955E-AAEFF2B457B0}" type="slidenum">
              <a:rPr kumimoji="1" lang="ja-JP" altLang="en-US" smtClean="0"/>
              <a:t>16</a:t>
            </a:fld>
            <a:endParaRPr kumimoji="1" lang="ja-JP" altLang="en-US"/>
          </a:p>
        </p:txBody>
      </p:sp>
    </p:spTree>
    <p:extLst>
      <p:ext uri="{BB962C8B-B14F-4D97-AF65-F5344CB8AC3E}">
        <p14:creationId xmlns:p14="http://schemas.microsoft.com/office/powerpoint/2010/main" val="36405289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300" dirty="0" smtClean="0"/>
              <a:t>いよいよ実際に「マクロの記録」を行ってみましょう！</a:t>
            </a:r>
          </a:p>
          <a:p>
            <a:r>
              <a:rPr lang="ja-JP" altLang="en-US" sz="1300" dirty="0" smtClean="0"/>
              <a:t>ここでは</a:t>
            </a:r>
          </a:p>
          <a:p>
            <a:r>
              <a:rPr lang="ja-JP" altLang="en-US" sz="1300" dirty="0" smtClean="0"/>
              <a:t>・倍率を「</a:t>
            </a:r>
            <a:r>
              <a:rPr lang="en-US" altLang="ja-JP" sz="1300" dirty="0" smtClean="0"/>
              <a:t>100</a:t>
            </a:r>
            <a:r>
              <a:rPr lang="ja-JP" altLang="en-US" sz="1300" dirty="0" smtClean="0"/>
              <a:t>パーセントにする」</a:t>
            </a:r>
          </a:p>
          <a:p>
            <a:r>
              <a:rPr lang="ja-JP" altLang="en-US" sz="1300" dirty="0" smtClean="0"/>
              <a:t>・「</a:t>
            </a:r>
            <a:r>
              <a:rPr lang="en-US" altLang="ja-JP" sz="1300" dirty="0" smtClean="0"/>
              <a:t>A1</a:t>
            </a:r>
            <a:r>
              <a:rPr lang="ja-JP" altLang="en-US" sz="1300" dirty="0" smtClean="0"/>
              <a:t>」セルを選択する。</a:t>
            </a:r>
          </a:p>
          <a:p>
            <a:r>
              <a:rPr lang="ja-JP" altLang="en-US" sz="1300" dirty="0" smtClean="0"/>
              <a:t>というマクロの記録を行っていきます。</a:t>
            </a:r>
          </a:p>
          <a:p>
            <a:endParaRPr lang="en-US" altLang="ja-JP" sz="13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300" dirty="0" smtClean="0"/>
              <a:t>皆さんお手元の資料かワードファイルを見ながら実際に行ってみて下さい。また、分からないことなどがあればお気軽にお声掛けください。</a:t>
            </a:r>
            <a:endParaRPr lang="en-US" altLang="ja-JP" sz="1300" dirty="0" smtClean="0"/>
          </a:p>
          <a:p>
            <a:endParaRPr lang="en-US" altLang="ja-JP" sz="1300" dirty="0" smtClean="0"/>
          </a:p>
          <a:p>
            <a:r>
              <a:rPr lang="ja-JP" altLang="en-US" sz="1300" dirty="0" smtClean="0"/>
              <a:t>完了した方はどの位いらっしゃいますか？作り終えた方は次の項目のマクロを実際に動かすところをやってみましょう！</a:t>
            </a:r>
            <a:endParaRPr lang="en-US" altLang="ja-JP" sz="1300" dirty="0" smtClean="0"/>
          </a:p>
          <a:p>
            <a:endParaRPr lang="en-US" altLang="ja-JP" sz="1300" dirty="0" smtClean="0"/>
          </a:p>
          <a:p>
            <a:r>
              <a:rPr lang="ja-JP" altLang="en-US" sz="1300" dirty="0" smtClean="0"/>
              <a:t>では、皆さんも大体終わったかと思いますので、答え合わせとして、私のオペレーションをご覧ください。</a:t>
            </a:r>
            <a:endParaRPr lang="en-US" altLang="ja-JP" sz="1300" dirty="0" smtClean="0"/>
          </a:p>
          <a:p>
            <a:endParaRPr lang="en-US" altLang="ja-JP" sz="1300" dirty="0" smtClean="0"/>
          </a:p>
          <a:p>
            <a:r>
              <a:rPr lang="ja-JP" altLang="en-US" sz="1300" dirty="0" smtClean="0"/>
              <a:t>では、なんで最初にこのマクロをご紹介したかということを少しだけお話したいと思います。</a:t>
            </a:r>
            <a:endParaRPr lang="en-US" altLang="ja-JP" sz="1300" dirty="0" smtClean="0"/>
          </a:p>
          <a:p>
            <a:r>
              <a:rPr lang="ja-JP" altLang="en-US" sz="1300" dirty="0" smtClean="0"/>
              <a:t>ある</a:t>
            </a:r>
            <a:r>
              <a:rPr lang="en-US" altLang="ja-JP" sz="1300" dirty="0" smtClean="0"/>
              <a:t>Excel</a:t>
            </a:r>
            <a:r>
              <a:rPr lang="ja-JP" altLang="en-US" sz="1300" dirty="0" smtClean="0"/>
              <a:t>の作業を行い提出した時、怒られた時があったんですね。</a:t>
            </a:r>
            <a:endParaRPr lang="en-US" altLang="ja-JP" sz="1300" dirty="0" smtClean="0"/>
          </a:p>
          <a:p>
            <a:r>
              <a:rPr lang="ja-JP" altLang="en-US" sz="1300" dirty="0" smtClean="0"/>
              <a:t>「上田君、作業の完了して人に確認してもらうときは、倍率を</a:t>
            </a:r>
            <a:r>
              <a:rPr lang="en-US" altLang="ja-JP" sz="1300" dirty="0" smtClean="0"/>
              <a:t>100</a:t>
            </a:r>
            <a:r>
              <a:rPr lang="ja-JP" altLang="en-US" sz="1300" dirty="0" smtClean="0"/>
              <a:t>パーセント、「</a:t>
            </a:r>
            <a:r>
              <a:rPr lang="en-US" altLang="ja-JP" sz="1300" dirty="0" smtClean="0"/>
              <a:t>A1</a:t>
            </a:r>
            <a:r>
              <a:rPr lang="ja-JP" altLang="en-US" sz="1300" dirty="0" smtClean="0"/>
              <a:t>」セルを選択した状態で提出しなさい。そうなってない</a:t>
            </a:r>
            <a:r>
              <a:rPr lang="en-US" altLang="ja-JP" sz="1300" dirty="0" smtClean="0"/>
              <a:t>Excel</a:t>
            </a:r>
            <a:r>
              <a:rPr lang="ja-JP" altLang="en-US" sz="1300" dirty="0" smtClean="0"/>
              <a:t>は私はチェックしません」という感じで</a:t>
            </a:r>
            <a:endParaRPr lang="en-US" altLang="ja-JP" sz="1300" dirty="0" smtClean="0"/>
          </a:p>
          <a:p>
            <a:r>
              <a:rPr lang="ja-JP" altLang="en-US" sz="1300" dirty="0" smtClean="0"/>
              <a:t>この方は結構極端な方でしたが、似たような経験がある方はいるのではないかと思います。例えばフォントやフォントサイズがそろっていなくて怒られたりとか。</a:t>
            </a:r>
            <a:endParaRPr lang="en-US" altLang="ja-JP" sz="1300" dirty="0" smtClean="0"/>
          </a:p>
          <a:p>
            <a:r>
              <a:rPr lang="ja-JP" altLang="en-US" sz="1300" dirty="0" err="1" smtClean="0"/>
              <a:t>なので</a:t>
            </a:r>
            <a:r>
              <a:rPr lang="ja-JP" altLang="en-US" sz="1300" dirty="0" smtClean="0"/>
              <a:t>今回は「倍率を</a:t>
            </a:r>
            <a:r>
              <a:rPr lang="en-US" altLang="ja-JP" sz="1300" dirty="0" smtClean="0"/>
              <a:t>100</a:t>
            </a:r>
            <a:r>
              <a:rPr lang="ja-JP" altLang="en-US" sz="1300" dirty="0" smtClean="0"/>
              <a:t>パーセント、「</a:t>
            </a:r>
            <a:r>
              <a:rPr lang="en-US" altLang="ja-JP" sz="1300" dirty="0" smtClean="0"/>
              <a:t>A1</a:t>
            </a:r>
            <a:r>
              <a:rPr lang="ja-JP" altLang="en-US" sz="1300" dirty="0" smtClean="0"/>
              <a:t>」セルを選択する」というマクロを作成しましたが、皆さんのお仕事の環境などに合わせて「マクロの記録」を行ってみて下さい。</a:t>
            </a:r>
            <a:endParaRPr lang="en-US" altLang="ja-JP" sz="1300" dirty="0" smtClean="0"/>
          </a:p>
          <a:p>
            <a:endParaRPr lang="en-US" altLang="ja-JP" sz="1300" dirty="0" smtClean="0"/>
          </a:p>
          <a:p>
            <a:r>
              <a:rPr lang="ja-JP" altLang="en-US" sz="1300" dirty="0" smtClean="0"/>
              <a:t>ちなみに今回の講義の目標を覚えていますか？マクロの記録の・記録方法・修正方法を体で覚える！！</a:t>
            </a:r>
            <a:r>
              <a:rPr lang="ja-JP" altLang="en-US" sz="1300" dirty="0" err="1" smtClean="0"/>
              <a:t>で</a:t>
            </a:r>
            <a:r>
              <a:rPr lang="ja-JP" altLang="en-US" sz="1300" dirty="0" smtClean="0"/>
              <a:t>したね。</a:t>
            </a:r>
            <a:endParaRPr lang="en-US" altLang="ja-JP" sz="1300" dirty="0" smtClean="0"/>
          </a:p>
          <a:p>
            <a:r>
              <a:rPr lang="ja-JP" altLang="en-US" sz="1300" dirty="0" smtClean="0"/>
              <a:t>先ほど、マクロの記録は動画と同じ！と申し上げました。マクロの修正は、動画の編集のようなものです。</a:t>
            </a:r>
            <a:endParaRPr lang="en-US" altLang="ja-JP" sz="1300" dirty="0" smtClean="0"/>
          </a:p>
          <a:p>
            <a:r>
              <a:rPr lang="ja-JP" altLang="en-US" sz="1300" dirty="0" smtClean="0"/>
              <a:t>皆さん、ユーチューバーをご存知ですよね。あの方たちは、動画を修正してユーチューブに挙げていると思います。</a:t>
            </a:r>
            <a:endParaRPr lang="en-US" altLang="ja-JP" sz="1300" dirty="0" smtClean="0"/>
          </a:p>
          <a:p>
            <a:r>
              <a:rPr lang="ja-JP" altLang="en-US" sz="1300" dirty="0" smtClean="0"/>
              <a:t>今回の講義の公判では、皆さんはユーチューバーのようにマクロを修正していただきたいと思います。</a:t>
            </a:r>
          </a:p>
          <a:p>
            <a:r>
              <a:rPr lang="ja-JP" altLang="en-US" sz="1300" dirty="0" smtClean="0"/>
              <a:t>ということで、このマクロを修正するとどのくらいの事ができるかというのを少しお見せします。今皆さんに作ってもらったマクロは、自分が今見ている</a:t>
            </a:r>
            <a:r>
              <a:rPr lang="en-US" altLang="ja-JP" sz="1300" dirty="0" smtClean="0"/>
              <a:t>Excel</a:t>
            </a:r>
            <a:r>
              <a:rPr lang="ja-JP" altLang="en-US" sz="1300" dirty="0" smtClean="0"/>
              <a:t>シートにしか効果がありません。</a:t>
            </a:r>
            <a:endParaRPr lang="en-US" altLang="ja-JP" sz="1300" dirty="0" smtClean="0"/>
          </a:p>
          <a:p>
            <a:r>
              <a:rPr lang="ja-JP" altLang="en-US" sz="1300" dirty="0" smtClean="0"/>
              <a:t>今から私がお見せするものは、すべての</a:t>
            </a:r>
            <a:r>
              <a:rPr lang="en-US" altLang="ja-JP" sz="1300" dirty="0" smtClean="0"/>
              <a:t>Excel</a:t>
            </a:r>
            <a:r>
              <a:rPr lang="ja-JP" altLang="en-US" sz="1300" dirty="0" smtClean="0"/>
              <a:t>シートに対して「倍率を</a:t>
            </a:r>
            <a:r>
              <a:rPr lang="en-US" altLang="ja-JP" sz="1300" dirty="0" smtClean="0"/>
              <a:t>100</a:t>
            </a:r>
            <a:r>
              <a:rPr lang="ja-JP" altLang="en-US" sz="1300" dirty="0" smtClean="0"/>
              <a:t>パーセント、「</a:t>
            </a:r>
            <a:r>
              <a:rPr lang="en-US" altLang="ja-JP" sz="1300" dirty="0" smtClean="0"/>
              <a:t>A1</a:t>
            </a:r>
            <a:r>
              <a:rPr lang="ja-JP" altLang="en-US" sz="1300" dirty="0" smtClean="0"/>
              <a:t>」セルを選択します。さらに言うと、開いている</a:t>
            </a:r>
            <a:r>
              <a:rPr lang="en-US" altLang="ja-JP" sz="1300" dirty="0" smtClean="0"/>
              <a:t>Excel</a:t>
            </a:r>
            <a:r>
              <a:rPr lang="ja-JP" altLang="en-US" sz="1300" dirty="0" smtClean="0"/>
              <a:t>ブック全てに実行します。</a:t>
            </a:r>
            <a:endParaRPr lang="en-US" altLang="ja-JP" sz="1300" dirty="0" smtClean="0"/>
          </a:p>
          <a:p>
            <a:r>
              <a:rPr lang="ja-JP" altLang="en-US" sz="1300" dirty="0" smtClean="0"/>
              <a:t>皆さんも普段の業務で、全ての</a:t>
            </a:r>
            <a:r>
              <a:rPr lang="en-US" altLang="ja-JP" sz="1300" dirty="0" smtClean="0"/>
              <a:t>Excel</a:t>
            </a:r>
            <a:r>
              <a:rPr lang="ja-JP" altLang="en-US" sz="1300" dirty="0" smtClean="0"/>
              <a:t>シートに同じ処理をしたい、とか、開いている</a:t>
            </a:r>
            <a:r>
              <a:rPr lang="en-US" altLang="ja-JP" sz="1300" dirty="0" smtClean="0"/>
              <a:t>Excel</a:t>
            </a:r>
            <a:r>
              <a:rPr lang="ja-JP" altLang="en-US" sz="1300" dirty="0" smtClean="0"/>
              <a:t>ブックに対して同じ処理を</a:t>
            </a:r>
            <a:r>
              <a:rPr lang="ja-JP" altLang="en-US" sz="1300" dirty="0" err="1" smtClean="0"/>
              <a:t>したいとかないですかね</a:t>
            </a:r>
            <a:r>
              <a:rPr lang="ja-JP" altLang="en-US" sz="1300" dirty="0" smtClean="0"/>
              <a:t>？</a:t>
            </a:r>
            <a:endParaRPr lang="en-US" altLang="ja-JP" sz="1300" dirty="0" smtClean="0"/>
          </a:p>
          <a:p>
            <a:r>
              <a:rPr lang="ja-JP" altLang="en-US" sz="1300" dirty="0" smtClean="0"/>
              <a:t>そういうことも今日は時間が許すかぎりお伝えできればと思っています。</a:t>
            </a:r>
            <a:endParaRPr lang="en-US" altLang="ja-JP" sz="1300" dirty="0" smtClean="0"/>
          </a:p>
          <a:p>
            <a:endParaRPr lang="en-US" altLang="ja-JP" sz="1300" dirty="0" smtClean="0"/>
          </a:p>
          <a:p>
            <a:endParaRPr lang="en-US" altLang="ja-JP" sz="1300" dirty="0" smtClean="0"/>
          </a:p>
          <a:p>
            <a:endParaRPr lang="en-US" altLang="ja-JP" sz="1300" dirty="0" smtClean="0"/>
          </a:p>
          <a:p>
            <a:endParaRPr lang="en-US" altLang="ja-JP" sz="1300" dirty="0" smtClean="0"/>
          </a:p>
          <a:p>
            <a:endParaRPr lang="en-US" altLang="ja-JP" sz="1300" dirty="0" smtClean="0"/>
          </a:p>
          <a:p>
            <a:endParaRPr lang="en-US" altLang="ja-JP" sz="1300" dirty="0" smtClean="0"/>
          </a:p>
          <a:p>
            <a:endParaRPr lang="en-US" altLang="ja-JP" sz="1300" dirty="0" smtClean="0"/>
          </a:p>
          <a:p>
            <a:endParaRPr lang="en-US" altLang="ja-JP" sz="1300" dirty="0" smtClean="0"/>
          </a:p>
          <a:p>
            <a:endParaRPr lang="en-US" altLang="ja-JP" sz="1300" dirty="0" smtClean="0"/>
          </a:p>
          <a:p>
            <a:endParaRPr lang="en-US" altLang="ja-JP" sz="1300" dirty="0" smtClean="0"/>
          </a:p>
          <a:p>
            <a:endParaRPr lang="en-US" altLang="ja-JP" sz="1300" dirty="0" smtClean="0"/>
          </a:p>
          <a:p>
            <a:endParaRPr lang="en-US" altLang="ja-JP" sz="1300" dirty="0" smtClean="0"/>
          </a:p>
          <a:p>
            <a:endParaRPr lang="en-US" altLang="ja-JP" sz="1300" dirty="0" smtClean="0"/>
          </a:p>
          <a:p>
            <a:endParaRPr lang="en-US" altLang="ja-JP" sz="1300" dirty="0" smtClean="0"/>
          </a:p>
        </p:txBody>
      </p:sp>
      <p:sp>
        <p:nvSpPr>
          <p:cNvPr id="4" name="スライド番号プレースホルダー 3"/>
          <p:cNvSpPr>
            <a:spLocks noGrp="1"/>
          </p:cNvSpPr>
          <p:nvPr>
            <p:ph type="sldNum" sz="quarter" idx="10"/>
          </p:nvPr>
        </p:nvSpPr>
        <p:spPr/>
        <p:txBody>
          <a:bodyPr/>
          <a:lstStyle/>
          <a:p>
            <a:fld id="{83444E83-8C16-44C0-955E-AAEFF2B457B0}" type="slidenum">
              <a:rPr kumimoji="1" lang="ja-JP" altLang="en-US" smtClean="0"/>
              <a:t>17</a:t>
            </a:fld>
            <a:endParaRPr kumimoji="1" lang="ja-JP" altLang="en-US"/>
          </a:p>
        </p:txBody>
      </p:sp>
    </p:spTree>
    <p:extLst>
      <p:ext uri="{BB962C8B-B14F-4D97-AF65-F5344CB8AC3E}">
        <p14:creationId xmlns:p14="http://schemas.microsoft.com/office/powerpoint/2010/main" val="10528884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300" dirty="0" smtClean="0"/>
              <a:t>次のマクロの実践は、</a:t>
            </a:r>
            <a:r>
              <a:rPr lang="en-US" altLang="ja-JP" sz="1300" dirty="0" smtClean="0"/>
              <a:t>Excel</a:t>
            </a:r>
            <a:r>
              <a:rPr lang="ja-JP" altLang="en-US" sz="1300" dirty="0" smtClean="0"/>
              <a:t>関数などでは難しい「ほかの</a:t>
            </a:r>
            <a:r>
              <a:rPr lang="en-US" altLang="ja-JP" sz="1300" dirty="0" smtClean="0"/>
              <a:t>Excel</a:t>
            </a:r>
            <a:r>
              <a:rPr lang="ja-JP" altLang="en-US" sz="1300" dirty="0" smtClean="0"/>
              <a:t>からコピーを行う」ということを行いましょう。</a:t>
            </a:r>
          </a:p>
          <a:p>
            <a:r>
              <a:rPr lang="ja-JP" altLang="en-US" sz="1300" dirty="0" smtClean="0"/>
              <a:t>今回は、サンプルとして用意してある「</a:t>
            </a:r>
            <a:r>
              <a:rPr lang="en-US" altLang="ja-JP" sz="1300" dirty="0" smtClean="0"/>
              <a:t>02.</a:t>
            </a:r>
            <a:r>
              <a:rPr lang="ja-JP" altLang="en-US" sz="1300" dirty="0" smtClean="0"/>
              <a:t>日報」</a:t>
            </a:r>
            <a:r>
              <a:rPr lang="en-US" altLang="ja-JP" sz="1300" dirty="0" smtClean="0"/>
              <a:t>Excel</a:t>
            </a:r>
            <a:r>
              <a:rPr lang="ja-JP" altLang="en-US" sz="1300" dirty="0" smtClean="0"/>
              <a:t>から「</a:t>
            </a:r>
            <a:r>
              <a:rPr lang="en-US" altLang="ja-JP" sz="1300" dirty="0" smtClean="0"/>
              <a:t>02.</a:t>
            </a:r>
            <a:r>
              <a:rPr lang="ja-JP" altLang="en-US" sz="1300" dirty="0" smtClean="0"/>
              <a:t>週報」</a:t>
            </a:r>
            <a:r>
              <a:rPr lang="en-US" altLang="ja-JP" sz="1300" dirty="0" smtClean="0"/>
              <a:t>Excel</a:t>
            </a:r>
            <a:r>
              <a:rPr lang="ja-JP" altLang="en-US" sz="1300" dirty="0" smtClean="0"/>
              <a:t>へ値をコピーして見ましょう。</a:t>
            </a:r>
          </a:p>
          <a:p>
            <a:endParaRPr lang="en-US" altLang="ja-JP" sz="1300" dirty="0" smtClean="0"/>
          </a:p>
          <a:p>
            <a:r>
              <a:rPr lang="ja-JP" altLang="en-US" sz="1300" dirty="0" smtClean="0"/>
              <a:t>完了した方はどの位いらっしゃいますか？作り終えた方は</a:t>
            </a:r>
            <a:r>
              <a:rPr lang="en-US" altLang="ja-JP" sz="1300" dirty="0" smtClean="0"/>
              <a:t>3.4</a:t>
            </a:r>
            <a:r>
              <a:rPr lang="ja-JP" altLang="en-US" sz="1300" dirty="0" smtClean="0"/>
              <a:t>の「マクロをボタンで実行したい」という項目を参考に、ボタンを作ってみましょう！</a:t>
            </a:r>
            <a:endParaRPr lang="en-US" altLang="ja-JP" sz="1300" dirty="0" smtClean="0"/>
          </a:p>
          <a:p>
            <a:endParaRPr lang="en-US" altLang="ja-JP" sz="1300" dirty="0" smtClean="0"/>
          </a:p>
          <a:p>
            <a:r>
              <a:rPr lang="ja-JP" altLang="en-US" sz="1300" dirty="0" smtClean="0"/>
              <a:t>では、皆さんも大体終わったかと思いますので、答え合わせとして、私のオペレーションをご覧ください。</a:t>
            </a:r>
            <a:endParaRPr lang="en-US" altLang="ja-JP" sz="1300" dirty="0" smtClean="0"/>
          </a:p>
          <a:p>
            <a:endParaRPr lang="en-US" altLang="ja-JP" sz="1300" dirty="0" smtClean="0"/>
          </a:p>
          <a:p>
            <a:r>
              <a:rPr lang="ja-JP" altLang="en-US" sz="1300" dirty="0" smtClean="0"/>
              <a:t>ちなみに、今回のマクロも、私の実体験で使用したことがあるマクロです。</a:t>
            </a:r>
            <a:endParaRPr lang="en-US" altLang="ja-JP" sz="1300" dirty="0" smtClean="0"/>
          </a:p>
          <a:p>
            <a:r>
              <a:rPr lang="ja-JP" altLang="en-US" sz="1300" dirty="0" smtClean="0"/>
              <a:t>日報は上司</a:t>
            </a:r>
            <a:r>
              <a:rPr lang="en-US" altLang="ja-JP" sz="1300" dirty="0" smtClean="0"/>
              <a:t>A</a:t>
            </a:r>
            <a:r>
              <a:rPr lang="ja-JP" altLang="en-US" sz="1300" dirty="0" err="1" smtClean="0"/>
              <a:t>、</a:t>
            </a:r>
            <a:r>
              <a:rPr lang="ja-JP" altLang="en-US" sz="1300" dirty="0" smtClean="0"/>
              <a:t>と週報は上司</a:t>
            </a:r>
            <a:r>
              <a:rPr lang="en-US" altLang="ja-JP" sz="1300" dirty="0" smtClean="0"/>
              <a:t>B</a:t>
            </a:r>
            <a:r>
              <a:rPr lang="ja-JP" altLang="en-US" sz="1300" dirty="0" err="1" smtClean="0"/>
              <a:t>へ提</a:t>
            </a:r>
            <a:r>
              <a:rPr lang="ja-JP" altLang="en-US" sz="1300" dirty="0" smtClean="0"/>
              <a:t>出する為、どうしても両方作成しなくてはならないのですが、週報はその週の日報を</a:t>
            </a:r>
            <a:endParaRPr lang="en-US" altLang="ja-JP" sz="1300" dirty="0" smtClean="0"/>
          </a:p>
          <a:p>
            <a:r>
              <a:rPr lang="ja-JP" altLang="en-US" sz="1300" dirty="0" smtClean="0"/>
              <a:t>コピーするだけで</a:t>
            </a:r>
            <a:r>
              <a:rPr lang="ja-JP" altLang="en-US" sz="1300" dirty="0" err="1" smtClean="0"/>
              <a:t>めんど</a:t>
            </a:r>
            <a:r>
              <a:rPr lang="ja-JP" altLang="en-US" sz="1300" dirty="0" smtClean="0"/>
              <a:t>くさいなぁと思っていたため、このようなマクロを作りました。</a:t>
            </a:r>
            <a:endParaRPr lang="en-US" altLang="ja-JP" sz="1300" dirty="0" smtClean="0"/>
          </a:p>
          <a:p>
            <a:r>
              <a:rPr lang="ja-JP" altLang="en-US" sz="1300" dirty="0" smtClean="0"/>
              <a:t>皆さんの業務でも他の</a:t>
            </a:r>
            <a:r>
              <a:rPr lang="en-US" altLang="ja-JP" sz="1300" dirty="0" smtClean="0"/>
              <a:t>Excel</a:t>
            </a:r>
            <a:r>
              <a:rPr lang="ja-JP" altLang="en-US" sz="1300" dirty="0" smtClean="0"/>
              <a:t>などからデータを取り込むとかありませんか？</a:t>
            </a:r>
            <a:r>
              <a:rPr lang="en-US" altLang="ja-JP" sz="1300" dirty="0" smtClean="0"/>
              <a:t>Excel</a:t>
            </a:r>
            <a:r>
              <a:rPr lang="ja-JP" altLang="en-US" sz="1300" dirty="0" smtClean="0"/>
              <a:t>でなくても、画像ファイルを読み込んで印刷したりなど</a:t>
            </a:r>
            <a:endParaRPr lang="en-US" altLang="ja-JP" sz="1300" dirty="0" smtClean="0"/>
          </a:p>
          <a:p>
            <a:r>
              <a:rPr lang="ja-JP" altLang="en-US" sz="1300" dirty="0" smtClean="0"/>
              <a:t>そのような作業は大抵自動化できるので、ぜひ、試してみて下さい。</a:t>
            </a:r>
            <a:endParaRPr lang="en-US" altLang="ja-JP" sz="1300" dirty="0" smtClean="0"/>
          </a:p>
          <a:p>
            <a:endParaRPr lang="en-US" altLang="ja-JP" sz="1300" dirty="0" smtClean="0"/>
          </a:p>
          <a:p>
            <a:r>
              <a:rPr lang="ja-JP" altLang="en-US" sz="1300" dirty="0" smtClean="0"/>
              <a:t>また、このマクロはひと手間加えるととても使いやすくなります。それをお見せしましょう。</a:t>
            </a:r>
            <a:endParaRPr lang="en-US" altLang="ja-JP" sz="1300" dirty="0" smtClean="0"/>
          </a:p>
          <a:p>
            <a:r>
              <a:rPr lang="ja-JP" altLang="en-US" sz="1300" dirty="0" smtClean="0"/>
              <a:t>はい、今ファイルを選択する画面が出ていますね。皆さんが作成したマクロですと、実は毎回同じファイル名出ないと実行できないんですね。</a:t>
            </a:r>
            <a:endParaRPr lang="en-US" altLang="ja-JP" sz="1300" dirty="0" smtClean="0"/>
          </a:p>
          <a:p>
            <a:r>
              <a:rPr lang="ja-JP" altLang="en-US" sz="1300" dirty="0" smtClean="0"/>
              <a:t>今回の例でいうと、「</a:t>
            </a:r>
            <a:r>
              <a:rPr lang="en-US" altLang="ja-JP" sz="1300" dirty="0" smtClean="0"/>
              <a:t>02.</a:t>
            </a:r>
            <a:r>
              <a:rPr lang="ja-JP" altLang="en-US" sz="1300" dirty="0" smtClean="0"/>
              <a:t>日報」という</a:t>
            </a:r>
            <a:r>
              <a:rPr lang="en-US" altLang="ja-JP" sz="1300" dirty="0" smtClean="0"/>
              <a:t>Excel</a:t>
            </a:r>
            <a:r>
              <a:rPr lang="ja-JP" altLang="en-US" sz="1300" dirty="0" smtClean="0"/>
              <a:t>ですね。</a:t>
            </a:r>
            <a:endParaRPr lang="en-US" altLang="ja-JP" sz="1300" dirty="0" smtClean="0"/>
          </a:p>
          <a:p>
            <a:r>
              <a:rPr lang="ja-JP" altLang="en-US" sz="1300" dirty="0" smtClean="0"/>
              <a:t>そして今見てもらっているマクロでは、マクロを実行するときにファイルを選択できるんですね。</a:t>
            </a:r>
            <a:r>
              <a:rPr lang="ja-JP" altLang="en-US" sz="1300" dirty="0" err="1" smtClean="0"/>
              <a:t>なの</a:t>
            </a:r>
            <a:r>
              <a:rPr lang="ja-JP" altLang="en-US" sz="1300" dirty="0" smtClean="0"/>
              <a:t>で、「</a:t>
            </a:r>
            <a:r>
              <a:rPr lang="en-US" altLang="ja-JP" sz="1300" dirty="0" smtClean="0"/>
              <a:t>4</a:t>
            </a:r>
            <a:r>
              <a:rPr lang="ja-JP" altLang="en-US" sz="1300" dirty="0" smtClean="0"/>
              <a:t>月</a:t>
            </a:r>
            <a:r>
              <a:rPr lang="en-US" altLang="ja-JP" sz="1300" dirty="0" smtClean="0"/>
              <a:t>1</a:t>
            </a:r>
            <a:r>
              <a:rPr lang="ja-JP" altLang="en-US" sz="1300" dirty="0" smtClean="0"/>
              <a:t>週目日報」とかになっていても問題ありません。</a:t>
            </a:r>
            <a:endParaRPr lang="en-US" altLang="ja-JP" sz="13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300" dirty="0" smtClean="0"/>
              <a:t>この様な工夫の仕方も、今日は時間が許すかぎりお伝えできればと思っています。</a:t>
            </a:r>
            <a:endParaRPr lang="en-US" altLang="ja-JP" sz="1300" dirty="0" smtClean="0"/>
          </a:p>
          <a:p>
            <a:endParaRPr lang="en-US" altLang="ja-JP" sz="1300" dirty="0" smtClean="0"/>
          </a:p>
          <a:p>
            <a:endParaRPr lang="en-US" altLang="ja-JP" sz="1300" dirty="0" smtClean="0"/>
          </a:p>
          <a:p>
            <a:endParaRPr lang="en-US" altLang="ja-JP" sz="1300" dirty="0" smtClean="0"/>
          </a:p>
          <a:p>
            <a:endParaRPr lang="en-US" altLang="ja-JP" sz="1300" dirty="0" smtClean="0"/>
          </a:p>
          <a:p>
            <a:endParaRPr lang="en-US" altLang="ja-JP" sz="1300" dirty="0" smtClean="0"/>
          </a:p>
          <a:p>
            <a:endParaRPr lang="en-US" altLang="ja-JP" sz="1300" dirty="0" smtClean="0"/>
          </a:p>
          <a:p>
            <a:endParaRPr lang="en-US" altLang="ja-JP" sz="1300" dirty="0" smtClean="0"/>
          </a:p>
          <a:p>
            <a:endParaRPr lang="en-US" altLang="ja-JP" sz="1300" dirty="0" smtClean="0"/>
          </a:p>
          <a:p>
            <a:endParaRPr lang="en-US" altLang="ja-JP" sz="1300" dirty="0" smtClean="0"/>
          </a:p>
          <a:p>
            <a:endParaRPr lang="en-US" altLang="ja-JP" sz="1300" dirty="0" smtClean="0"/>
          </a:p>
          <a:p>
            <a:endParaRPr lang="en-US" altLang="ja-JP" sz="1300" dirty="0" smtClean="0"/>
          </a:p>
          <a:p>
            <a:endParaRPr lang="en-US" altLang="ja-JP" sz="1300" dirty="0" smtClean="0"/>
          </a:p>
          <a:p>
            <a:endParaRPr lang="en-US" altLang="ja-JP" sz="1300" dirty="0" smtClean="0"/>
          </a:p>
          <a:p>
            <a:endParaRPr lang="en-US" altLang="ja-JP" sz="1300" dirty="0" smtClean="0"/>
          </a:p>
          <a:p>
            <a:endParaRPr lang="en-US" altLang="ja-JP" sz="1300" dirty="0" smtClean="0"/>
          </a:p>
        </p:txBody>
      </p:sp>
      <p:sp>
        <p:nvSpPr>
          <p:cNvPr id="4" name="スライド番号プレースホルダー 3"/>
          <p:cNvSpPr>
            <a:spLocks noGrp="1"/>
          </p:cNvSpPr>
          <p:nvPr>
            <p:ph type="sldNum" sz="quarter" idx="10"/>
          </p:nvPr>
        </p:nvSpPr>
        <p:spPr/>
        <p:txBody>
          <a:bodyPr/>
          <a:lstStyle/>
          <a:p>
            <a:fld id="{83444E83-8C16-44C0-955E-AAEFF2B457B0}" type="slidenum">
              <a:rPr kumimoji="1" lang="ja-JP" altLang="en-US" smtClean="0"/>
              <a:t>18</a:t>
            </a:fld>
            <a:endParaRPr kumimoji="1" lang="ja-JP" altLang="en-US"/>
          </a:p>
        </p:txBody>
      </p:sp>
    </p:spTree>
    <p:extLst>
      <p:ext uri="{BB962C8B-B14F-4D97-AF65-F5344CB8AC3E}">
        <p14:creationId xmlns:p14="http://schemas.microsoft.com/office/powerpoint/2010/main" val="23782873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300" dirty="0" smtClean="0"/>
              <a:t>　「マクロの記録」について、だいぶ理解できたと思います。</a:t>
            </a:r>
            <a:endParaRPr lang="en-US" altLang="ja-JP" sz="1300" dirty="0" smtClean="0"/>
          </a:p>
          <a:p>
            <a:r>
              <a:rPr lang="ja-JP" altLang="en-US" sz="1300" dirty="0" smtClean="0"/>
              <a:t>これで本日の目標の</a:t>
            </a:r>
            <a:endParaRPr lang="en-US" altLang="ja-JP" sz="1300" dirty="0" smtClean="0"/>
          </a:p>
          <a:p>
            <a:r>
              <a:rPr lang="ja-JP" altLang="en-US" sz="1300" dirty="0" smtClean="0"/>
              <a:t>マクロの記録の　・記録方法　・修正方法を体で覚える！！の記録方法の方はだいぶマスターできたと思います。</a:t>
            </a:r>
            <a:endParaRPr lang="en-US" altLang="ja-JP" sz="1300" dirty="0" smtClean="0"/>
          </a:p>
          <a:p>
            <a:endParaRPr lang="ja-JP" altLang="en-US" sz="1300" dirty="0" smtClean="0"/>
          </a:p>
          <a:p>
            <a:r>
              <a:rPr lang="ja-JP" altLang="en-US" sz="1300" dirty="0" smtClean="0"/>
              <a:t>そこで、「マクロの記録」で作成したプログラムに少し修正して見ましょう。ここではおまじないと書いてありますね。</a:t>
            </a:r>
          </a:p>
          <a:p>
            <a:r>
              <a:rPr lang="ja-JP" altLang="en-US" sz="1300" dirty="0" smtClean="0"/>
              <a:t>今回かけるおまじないは、「すべてのシートにマクロを実行する」というおまじないです。</a:t>
            </a:r>
            <a:endParaRPr lang="en-US" altLang="ja-JP" sz="1300" dirty="0" smtClean="0"/>
          </a:p>
          <a:p>
            <a:r>
              <a:rPr lang="ja-JP" altLang="en-US" sz="1300" dirty="0" smtClean="0"/>
              <a:t>一番最初に作成したマクロで、私がデモしたものを覚えていますか？</a:t>
            </a:r>
            <a:endParaRPr lang="en-US" altLang="ja-JP" sz="13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300" dirty="0" smtClean="0"/>
              <a:t>すべての</a:t>
            </a:r>
            <a:r>
              <a:rPr lang="en-US" altLang="ja-JP" sz="1300" dirty="0" smtClean="0"/>
              <a:t>Excel</a:t>
            </a:r>
            <a:r>
              <a:rPr lang="ja-JP" altLang="en-US" sz="1300" dirty="0" smtClean="0"/>
              <a:t>シートに対して「倍率を</a:t>
            </a:r>
            <a:r>
              <a:rPr lang="en-US" altLang="ja-JP" sz="1300" dirty="0" smtClean="0"/>
              <a:t>100</a:t>
            </a:r>
            <a:r>
              <a:rPr lang="ja-JP" altLang="en-US" sz="1300" dirty="0" smtClean="0"/>
              <a:t>パーセント、「</a:t>
            </a:r>
            <a:r>
              <a:rPr lang="en-US" altLang="ja-JP" sz="1300" dirty="0" smtClean="0"/>
              <a:t>A1</a:t>
            </a:r>
            <a:r>
              <a:rPr lang="ja-JP" altLang="en-US" sz="1300" dirty="0" smtClean="0"/>
              <a:t>」セルを選択し、開いている</a:t>
            </a:r>
            <a:r>
              <a:rPr lang="en-US" altLang="ja-JP" sz="1300" dirty="0" smtClean="0"/>
              <a:t>Excel</a:t>
            </a:r>
            <a:r>
              <a:rPr lang="ja-JP" altLang="en-US" sz="1300" dirty="0" smtClean="0"/>
              <a:t>ブック全てに実行する。というものでしたね。</a:t>
            </a:r>
            <a:endParaRPr lang="en-US" altLang="ja-JP" sz="13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300" dirty="0" smtClean="0"/>
              <a:t>今回皆さんに行ってもらうおまじないは今申し上げた前半部分の、「すべての</a:t>
            </a:r>
            <a:r>
              <a:rPr lang="en-US" altLang="ja-JP" sz="1300" dirty="0" smtClean="0"/>
              <a:t>Excel</a:t>
            </a:r>
            <a:r>
              <a:rPr lang="ja-JP" altLang="en-US" sz="1300" dirty="0" smtClean="0"/>
              <a:t>シートに対して処理を行う」というものになります。</a:t>
            </a:r>
            <a:endParaRPr lang="en-US" altLang="ja-JP" sz="1300" dirty="0" smtClean="0"/>
          </a:p>
          <a:p>
            <a:endParaRPr lang="en-US" altLang="ja-JP" sz="1300" dirty="0" smtClean="0"/>
          </a:p>
          <a:p>
            <a:r>
              <a:rPr lang="ja-JP" altLang="en-US" sz="1300" dirty="0" smtClean="0"/>
              <a:t>また、今回はコピー、ペーストを行った方がやりやすいと思いますので、</a:t>
            </a:r>
            <a:r>
              <a:rPr lang="en-US" altLang="ja-JP" sz="1300" dirty="0" smtClean="0"/>
              <a:t>word</a:t>
            </a:r>
            <a:r>
              <a:rPr lang="ja-JP" altLang="en-US" sz="1300" dirty="0" smtClean="0"/>
              <a:t>ファイルを開いて行った方が良いと思います。</a:t>
            </a:r>
            <a:endParaRPr lang="en-US" altLang="ja-JP" sz="1300" dirty="0" smtClean="0"/>
          </a:p>
          <a:p>
            <a:endParaRPr lang="en-US" altLang="ja-JP" sz="1300" dirty="0" smtClean="0"/>
          </a:p>
          <a:p>
            <a:r>
              <a:rPr lang="ja-JP" altLang="en-US" sz="1300" dirty="0" smtClean="0"/>
              <a:t>完了した方はどの位いらっしゃいますか？</a:t>
            </a:r>
            <a:endParaRPr lang="en-US" altLang="ja-JP" sz="1300" dirty="0" smtClean="0"/>
          </a:p>
          <a:p>
            <a:r>
              <a:rPr lang="ja-JP" altLang="en-US" sz="1300" dirty="0" smtClean="0"/>
              <a:t>では、皆さんも大体終わったかと思いますので、答え合わせとして、私のオペレーションをご覧ください。</a:t>
            </a:r>
            <a:endParaRPr lang="en-US" altLang="ja-JP" sz="1300" dirty="0" smtClean="0"/>
          </a:p>
          <a:p>
            <a:endParaRPr lang="en-US" altLang="ja-JP" sz="1300" dirty="0" smtClean="0"/>
          </a:p>
          <a:p>
            <a:r>
              <a:rPr lang="ja-JP" altLang="en-US" sz="1300" dirty="0" smtClean="0"/>
              <a:t>はい、この章では皆さんに「マクロの修正」を行ってもらったのですが、コメマークで書いてある通り覚える必要はありません。頭の片隅に入れておいて、「すべてのシートにマクロを実行したいなぁ」と思った時に本書を見ながらおまじないを実践すればよいのです。</a:t>
            </a:r>
            <a:endParaRPr lang="en-US" altLang="ja-JP" sz="1300" dirty="0" smtClean="0"/>
          </a:p>
          <a:p>
            <a:endParaRPr lang="en-US" altLang="ja-JP" sz="1300" dirty="0" smtClean="0"/>
          </a:p>
          <a:p>
            <a:endParaRPr lang="en-US" altLang="ja-JP" sz="1300" dirty="0" smtClean="0"/>
          </a:p>
          <a:p>
            <a:endParaRPr lang="en-US" altLang="ja-JP" sz="1300" dirty="0" smtClean="0"/>
          </a:p>
          <a:p>
            <a:endParaRPr lang="en-US" altLang="ja-JP" sz="1300" dirty="0" smtClean="0"/>
          </a:p>
          <a:p>
            <a:endParaRPr lang="en-US" altLang="ja-JP" sz="1300" dirty="0" smtClean="0"/>
          </a:p>
          <a:p>
            <a:endParaRPr lang="en-US" altLang="ja-JP" sz="1300" dirty="0" smtClean="0"/>
          </a:p>
          <a:p>
            <a:endParaRPr lang="en-US" altLang="ja-JP" sz="1300" dirty="0" smtClean="0"/>
          </a:p>
        </p:txBody>
      </p:sp>
      <p:sp>
        <p:nvSpPr>
          <p:cNvPr id="4" name="スライド番号プレースホルダー 3"/>
          <p:cNvSpPr>
            <a:spLocks noGrp="1"/>
          </p:cNvSpPr>
          <p:nvPr>
            <p:ph type="sldNum" sz="quarter" idx="10"/>
          </p:nvPr>
        </p:nvSpPr>
        <p:spPr/>
        <p:txBody>
          <a:bodyPr/>
          <a:lstStyle/>
          <a:p>
            <a:fld id="{83444E83-8C16-44C0-955E-AAEFF2B457B0}" type="slidenum">
              <a:rPr kumimoji="1" lang="ja-JP" altLang="en-US" smtClean="0"/>
              <a:t>19</a:t>
            </a:fld>
            <a:endParaRPr kumimoji="1" lang="ja-JP" altLang="en-US"/>
          </a:p>
        </p:txBody>
      </p:sp>
    </p:spTree>
    <p:extLst>
      <p:ext uri="{BB962C8B-B14F-4D97-AF65-F5344CB8AC3E}">
        <p14:creationId xmlns:p14="http://schemas.microsoft.com/office/powerpoint/2010/main" val="1131757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lang="ja-JP" altLang="en-US" sz="1300" dirty="0"/>
              <a:t>皆さん本日はお忙しい中お集まりいただきありがとうございます。本当にうれしく思います。</a:t>
            </a:r>
            <a:endParaRPr lang="ja-JP" altLang="en-US" b="0" dirty="0" smtClean="0">
              <a:effectLst/>
            </a:endParaRPr>
          </a:p>
          <a:p>
            <a:r>
              <a:rPr lang="ja-JP" altLang="en-US" dirty="0" smtClean="0"/>
              <a:t>システムエンジニアの上田辰也と申します。</a:t>
            </a:r>
            <a:endParaRPr lang="en-US" altLang="ja-JP" dirty="0" smtClean="0"/>
          </a:p>
          <a:p>
            <a:r>
              <a:rPr lang="ja-JP" altLang="en-US" dirty="0" smtClean="0"/>
              <a:t>今日は実践！</a:t>
            </a:r>
            <a:r>
              <a:rPr lang="en-US" altLang="ja-JP" dirty="0" smtClean="0"/>
              <a:t>Excel</a:t>
            </a:r>
            <a:r>
              <a:rPr lang="ja-JP" altLang="en-US" dirty="0" smtClean="0"/>
              <a:t>マクロ、使用術、という講義を行わせていただこうと思います。</a:t>
            </a:r>
            <a:br>
              <a:rPr lang="ja-JP" altLang="en-US" dirty="0" smtClean="0"/>
            </a:br>
            <a:r>
              <a:rPr lang="ja-JP" altLang="en-US" dirty="0" smtClean="0"/>
              <a:t>今日は、実践！</a:t>
            </a:r>
            <a:r>
              <a:rPr lang="en-US" altLang="ja-JP" dirty="0" smtClean="0"/>
              <a:t>Excel</a:t>
            </a:r>
            <a:r>
              <a:rPr lang="ja-JP" altLang="en-US" dirty="0" smtClean="0"/>
              <a:t>マクロ、使用術ということで、主に</a:t>
            </a:r>
            <a:r>
              <a:rPr lang="en-US" altLang="ja-JP" dirty="0" smtClean="0"/>
              <a:t>Excel</a:t>
            </a:r>
            <a:r>
              <a:rPr lang="ja-JP" altLang="en-US" dirty="0" smtClean="0"/>
              <a:t>の操作を実際におこなってもらおうと思います。</a:t>
            </a:r>
            <a:endParaRPr lang="en-US" altLang="ja-JP" dirty="0" smtClean="0"/>
          </a:p>
          <a:p>
            <a:r>
              <a:rPr kumimoji="1" lang="ja-JP" altLang="en-US" dirty="0" smtClean="0"/>
              <a:t>だけど正直、「パソコン苦手、エクセル苦手」と思っている方、いらっしゃるのではないでしょうか？</a:t>
            </a:r>
            <a:endParaRPr kumimoji="1" lang="en-US" altLang="ja-JP" dirty="0" smtClean="0"/>
          </a:p>
          <a:p>
            <a:r>
              <a:rPr kumimoji="1" lang="ja-JP" altLang="en-US" dirty="0" smtClean="0"/>
              <a:t>安心してください。そういう方に明日から「エクセルって簡単だなぁ」おもってもらえるようなシンプル、かつ実践的な企画を今日はご用意しています。</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3444E83-8C16-44C0-955E-AAEFF2B457B0}" type="slidenum">
              <a:rPr kumimoji="1" lang="ja-JP" altLang="en-US" smtClean="0"/>
              <a:t>2</a:t>
            </a:fld>
            <a:endParaRPr kumimoji="1" lang="ja-JP" altLang="en-US"/>
          </a:p>
        </p:txBody>
      </p:sp>
    </p:spTree>
    <p:extLst>
      <p:ext uri="{BB962C8B-B14F-4D97-AF65-F5344CB8AC3E}">
        <p14:creationId xmlns:p14="http://schemas.microsoft.com/office/powerpoint/2010/main" val="6123029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300" dirty="0"/>
              <a:t>本日は長々と講義を聞いていただき、ありがとうございました</a:t>
            </a:r>
            <a:r>
              <a:rPr lang="ja-JP" altLang="en-US" sz="1300" dirty="0" smtClean="0"/>
              <a:t>。</a:t>
            </a:r>
            <a:endParaRPr lang="en-US" altLang="ja-JP" sz="1300" dirty="0" smtClean="0"/>
          </a:p>
          <a:p>
            <a:r>
              <a:rPr lang="ja-JP" altLang="en-US" sz="1300" dirty="0" smtClean="0"/>
              <a:t>本日の目標、「</a:t>
            </a:r>
            <a:r>
              <a:rPr lang="en-US" altLang="ja-JP" sz="1300" dirty="0" smtClean="0"/>
              <a:t>Excel</a:t>
            </a:r>
            <a:r>
              <a:rPr lang="ja-JP" altLang="en-US" sz="1300" dirty="0" err="1" smtClean="0"/>
              <a:t>って</a:t>
            </a:r>
            <a:r>
              <a:rPr lang="ja-JP" altLang="en-US" sz="1300" dirty="0" smtClean="0"/>
              <a:t>楽しい」と思えるようになる！！というのは思って頂けたでしょうか？</a:t>
            </a:r>
            <a:endParaRPr lang="en-US" altLang="ja-JP" sz="1300" dirty="0" smtClean="0"/>
          </a:p>
          <a:p>
            <a:r>
              <a:rPr lang="ja-JP" altLang="en-US" sz="1300" dirty="0" smtClean="0"/>
              <a:t>また、本日の目的、マクロの記録の・記録方法・修正方法を体で覚える！！というのは実感していただけたでしょうか？</a:t>
            </a:r>
            <a:endParaRPr lang="en-US" altLang="ja-JP" sz="1300" dirty="0" smtClean="0"/>
          </a:p>
          <a:p>
            <a:endParaRPr lang="en-US" altLang="ja-JP" sz="1300" dirty="0" smtClean="0"/>
          </a:p>
          <a:p>
            <a:r>
              <a:rPr lang="ja-JP" altLang="en-US" sz="1300" dirty="0" smtClean="0"/>
              <a:t>最後になりますが、そもそもなんで今回講義を行ったかという事を少しだけお話させていただきます。</a:t>
            </a:r>
            <a:endParaRPr lang="en-US" altLang="ja-JP" sz="1300" dirty="0" smtClean="0"/>
          </a:p>
          <a:p>
            <a:r>
              <a:rPr lang="ja-JP" altLang="en-US" sz="1300" dirty="0" smtClean="0"/>
              <a:t>というのは、将来的に助け合える仲間を探している為なんですね。もっと具体的に言うと、僕は起業するか個人事業主になるかわからないですが、今の会社は辞めて独立しようと思っています。</a:t>
            </a:r>
            <a:endParaRPr lang="en-US" altLang="ja-JP" sz="1300" dirty="0" smtClean="0"/>
          </a:p>
          <a:p>
            <a:r>
              <a:rPr lang="ja-JP" altLang="en-US" sz="1300" dirty="0" smtClean="0"/>
              <a:t>今日呼んだ皆さんも手あたり次第呼んだわけではなく、一緒に仕事して見たいなぁ、と思った人に声をかけています。もちろん何人かには断られましたが。</a:t>
            </a:r>
            <a:endParaRPr lang="en-US" altLang="ja-JP" sz="1300" dirty="0" smtClean="0"/>
          </a:p>
          <a:p>
            <a:r>
              <a:rPr lang="ja-JP" altLang="en-US" sz="1300" dirty="0" smtClean="0"/>
              <a:t>今回の講義の内容からも分かるように、私はプログラムは得意ですし、新たなものを作る情熱もあると思います。ただ、例えば今お見せしている</a:t>
            </a:r>
            <a:r>
              <a:rPr lang="en-US" altLang="ja-JP" sz="1300" dirty="0" smtClean="0"/>
              <a:t>Web</a:t>
            </a:r>
            <a:r>
              <a:rPr lang="ja-JP" altLang="en-US" sz="1300" dirty="0" smtClean="0"/>
              <a:t>システム、これを売る人脈や、営業力は正直自信ありません。また、もし起業するとした場合、どうすればうまく銀行からお金を借りられるか等も、専門家に助けてもらった方が良いと思います。</a:t>
            </a:r>
            <a:endParaRPr lang="en-US" altLang="ja-JP" sz="1300" dirty="0" smtClean="0"/>
          </a:p>
          <a:p>
            <a:r>
              <a:rPr lang="ja-JP" altLang="en-US" sz="1300" dirty="0" smtClean="0"/>
              <a:t>もちろん、私の方も手助けできることはできるだけお手伝いしたいと思っています。今日来ていただいた皆様には、</a:t>
            </a:r>
            <a:r>
              <a:rPr lang="en-US" altLang="ja-JP" sz="1300" dirty="0" smtClean="0"/>
              <a:t>IT</a:t>
            </a:r>
            <a:r>
              <a:rPr lang="ja-JP" altLang="en-US" sz="1300" dirty="0" smtClean="0"/>
              <a:t>的な悩みなどがあればぜひ力になりたいと思っているので気軽にメールやラインをしてください。</a:t>
            </a:r>
            <a:endParaRPr lang="en-US" altLang="ja-JP" sz="1300" dirty="0" smtClean="0"/>
          </a:p>
          <a:p>
            <a:endParaRPr lang="en-US" altLang="ja-JP" sz="1300" dirty="0" smtClean="0"/>
          </a:p>
          <a:p>
            <a:r>
              <a:rPr lang="ja-JP" altLang="en-US" sz="1300" dirty="0" smtClean="0"/>
              <a:t>あと、最後といった後に申し訳ないのですが、アンケートに記入して、ご感想をお聞かせくださればと思います。</a:t>
            </a:r>
            <a:endParaRPr lang="en-US" altLang="ja-JP" sz="1300" dirty="0" smtClean="0"/>
          </a:p>
          <a:p>
            <a:r>
              <a:rPr lang="ja-JP" altLang="en-US" sz="1300" dirty="0" smtClean="0"/>
              <a:t>今回の講義で「</a:t>
            </a:r>
            <a:r>
              <a:rPr lang="en-US" altLang="ja-JP" sz="1300" dirty="0" smtClean="0"/>
              <a:t>Excel</a:t>
            </a:r>
            <a:r>
              <a:rPr lang="ja-JP" altLang="en-US" sz="1300" dirty="0" err="1" smtClean="0"/>
              <a:t>って</a:t>
            </a:r>
            <a:r>
              <a:rPr lang="ja-JP" altLang="en-US" sz="1300" dirty="0" smtClean="0"/>
              <a:t>楽しい」と思えるようになった、等参加者</a:t>
            </a:r>
            <a:r>
              <a:rPr lang="ja-JP" altLang="en-US" sz="1300" dirty="0"/>
              <a:t>の皆さん</a:t>
            </a:r>
            <a:r>
              <a:rPr lang="ja-JP" altLang="en-US" sz="1300" dirty="0" smtClean="0"/>
              <a:t>の声が聴ければ、私もやってよかったなと思います。</a:t>
            </a:r>
            <a:endParaRPr lang="en-US" altLang="ja-JP" sz="1300" dirty="0" smtClean="0"/>
          </a:p>
          <a:p>
            <a:r>
              <a:rPr lang="ja-JP" altLang="en-US" sz="1300" dirty="0" smtClean="0"/>
              <a:t>また、もしこのような講義を開いてほしい、などもあったらご自由にお書きください。</a:t>
            </a:r>
            <a:endParaRPr lang="en-US" altLang="ja-JP" sz="1300" dirty="0" smtClean="0"/>
          </a:p>
          <a:p>
            <a:r>
              <a:rPr lang="ja-JP" altLang="en-US" sz="1300" dirty="0" smtClean="0"/>
              <a:t>例えば今回は</a:t>
            </a:r>
            <a:r>
              <a:rPr lang="en-US" altLang="ja-JP" sz="1300" dirty="0" smtClean="0"/>
              <a:t>Excel</a:t>
            </a:r>
            <a:r>
              <a:rPr lang="ja-JP" altLang="en-US" sz="1300" dirty="0" smtClean="0"/>
              <a:t>マクロの入り口を講義させていただきましたが、もっと詳しく聞きたいという声が多ければ、マクロの使用術レベル</a:t>
            </a:r>
            <a:r>
              <a:rPr lang="en-US" altLang="ja-JP" sz="1300" dirty="0" smtClean="0"/>
              <a:t>2</a:t>
            </a:r>
            <a:r>
              <a:rPr lang="ja-JP" altLang="en-US" sz="1300" dirty="0" err="1" smtClean="0"/>
              <a:t>、</a:t>
            </a:r>
            <a:r>
              <a:rPr lang="ja-JP" altLang="en-US" sz="1300" dirty="0" smtClean="0"/>
              <a:t>みたいなものもやろうと思っています。</a:t>
            </a:r>
            <a:endParaRPr lang="en-US" altLang="ja-JP" sz="1300" dirty="0" smtClean="0"/>
          </a:p>
          <a:p>
            <a:r>
              <a:rPr lang="ja-JP" altLang="en-US" sz="1300" dirty="0" smtClean="0"/>
              <a:t>それ以外にも</a:t>
            </a:r>
            <a:r>
              <a:rPr lang="en-US" altLang="ja-JP" sz="1300" dirty="0" smtClean="0"/>
              <a:t>Google</a:t>
            </a:r>
            <a:r>
              <a:rPr lang="ja-JP" altLang="en-US" sz="1300" dirty="0" smtClean="0"/>
              <a:t>のサービスの使い方とかも良いと思っています。</a:t>
            </a:r>
            <a:endParaRPr lang="en-US" altLang="ja-JP" sz="1300" dirty="0" smtClean="0"/>
          </a:p>
          <a:p>
            <a:r>
              <a:rPr lang="ja-JP" altLang="en-US" sz="1300" dirty="0" smtClean="0"/>
              <a:t>例えば今回告知で使った</a:t>
            </a:r>
            <a:r>
              <a:rPr lang="en-US" altLang="ja-JP" sz="1300" dirty="0" smtClean="0"/>
              <a:t>Web</a:t>
            </a:r>
            <a:r>
              <a:rPr lang="ja-JP" altLang="en-US" sz="1300" dirty="0" smtClean="0"/>
              <a:t>サイトとかは、</a:t>
            </a:r>
            <a:r>
              <a:rPr lang="en-US" altLang="ja-JP" sz="1300" dirty="0" smtClean="0"/>
              <a:t>Google</a:t>
            </a:r>
            <a:r>
              <a:rPr lang="ja-JP" altLang="en-US" sz="1300" dirty="0" smtClean="0"/>
              <a:t>のサービスを使えば</a:t>
            </a:r>
            <a:r>
              <a:rPr lang="en-US" altLang="ja-JP" sz="1300" dirty="0" smtClean="0"/>
              <a:t>5</a:t>
            </a:r>
            <a:r>
              <a:rPr lang="ja-JP" altLang="en-US" sz="1300" dirty="0" smtClean="0"/>
              <a:t>分で作れちゃうのですが、皆さん意外と知らないのではないでしょうか？そういうものからスプレッドシートという</a:t>
            </a:r>
            <a:r>
              <a:rPr lang="en-US" altLang="ja-JP" sz="1300" dirty="0" smtClean="0"/>
              <a:t>Excel</a:t>
            </a:r>
            <a:r>
              <a:rPr lang="ja-JP" altLang="en-US" sz="1300" dirty="0" err="1" smtClean="0"/>
              <a:t>のような</a:t>
            </a:r>
            <a:r>
              <a:rPr lang="ja-JP" altLang="en-US" sz="1300" dirty="0" smtClean="0"/>
              <a:t>ものの使用方法等を講義しても良いかなと思っています。</a:t>
            </a:r>
            <a:endParaRPr lang="en-US" altLang="ja-JP" sz="1300" dirty="0" smtClean="0"/>
          </a:p>
          <a:p>
            <a:endParaRPr lang="en-US" altLang="ja-JP" sz="1300" dirty="0" smtClean="0"/>
          </a:p>
          <a:p>
            <a:endParaRPr lang="en-US" altLang="ja-JP" sz="1300" dirty="0" smtClean="0"/>
          </a:p>
          <a:p>
            <a:endParaRPr lang="en-US" altLang="ja-JP" sz="1300" dirty="0" smtClean="0"/>
          </a:p>
          <a:p>
            <a:endParaRPr lang="en-US" altLang="ja-JP" sz="1300" dirty="0" smtClean="0"/>
          </a:p>
          <a:p>
            <a:endParaRPr lang="en-US" altLang="ja-JP" sz="1300" dirty="0" smtClean="0"/>
          </a:p>
          <a:p>
            <a:endParaRPr lang="en-US" altLang="ja-JP" sz="1300" dirty="0" smtClean="0"/>
          </a:p>
          <a:p>
            <a:endParaRPr lang="en-US" altLang="ja-JP" sz="1300" dirty="0" smtClean="0"/>
          </a:p>
          <a:p>
            <a:endParaRPr lang="en-US" altLang="ja-JP" sz="1300" dirty="0" smtClean="0"/>
          </a:p>
          <a:p>
            <a:endParaRPr lang="en-US" altLang="ja-JP" sz="1300" dirty="0" smtClean="0"/>
          </a:p>
          <a:p>
            <a:endParaRPr lang="en-US" altLang="ja-JP" sz="1300" dirty="0" smtClean="0"/>
          </a:p>
          <a:p>
            <a:endParaRPr lang="en-US" altLang="ja-JP" sz="1300" dirty="0" smtClean="0"/>
          </a:p>
          <a:p>
            <a:endParaRPr lang="en-US" altLang="ja-JP" sz="1300" dirty="0"/>
          </a:p>
        </p:txBody>
      </p:sp>
      <p:sp>
        <p:nvSpPr>
          <p:cNvPr id="4" name="スライド番号プレースホルダー 3"/>
          <p:cNvSpPr>
            <a:spLocks noGrp="1"/>
          </p:cNvSpPr>
          <p:nvPr>
            <p:ph type="sldNum" sz="quarter" idx="10"/>
          </p:nvPr>
        </p:nvSpPr>
        <p:spPr/>
        <p:txBody>
          <a:bodyPr/>
          <a:lstStyle/>
          <a:p>
            <a:fld id="{83444E83-8C16-44C0-955E-AAEFF2B457B0}" type="slidenum">
              <a:rPr kumimoji="1" lang="ja-JP" altLang="en-US" smtClean="0"/>
              <a:t>20</a:t>
            </a:fld>
            <a:endParaRPr kumimoji="1" lang="ja-JP" altLang="en-US"/>
          </a:p>
        </p:txBody>
      </p:sp>
    </p:spTree>
    <p:extLst>
      <p:ext uri="{BB962C8B-B14F-4D97-AF65-F5344CB8AC3E}">
        <p14:creationId xmlns:p14="http://schemas.microsoft.com/office/powerpoint/2010/main" val="3881765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300" dirty="0"/>
              <a:t>5</a:t>
            </a:r>
            <a:r>
              <a:rPr lang="ja-JP" altLang="en-US" sz="1300" dirty="0"/>
              <a:t>番のところを、出来るだけ時間をとってやっていきたいと思います。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83444E83-8C16-44C0-955E-AAEFF2B457B0}" type="slidenum">
              <a:rPr kumimoji="1" lang="ja-JP" altLang="en-US" smtClean="0"/>
              <a:t>3</a:t>
            </a:fld>
            <a:endParaRPr kumimoji="1" lang="ja-JP" altLang="en-US"/>
          </a:p>
        </p:txBody>
      </p:sp>
    </p:spTree>
    <p:extLst>
      <p:ext uri="{BB962C8B-B14F-4D97-AF65-F5344CB8AC3E}">
        <p14:creationId xmlns:p14="http://schemas.microsoft.com/office/powerpoint/2010/main" val="365846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lang="ja-JP" altLang="en-US" sz="1300" dirty="0"/>
              <a:t>先ほども申し上げましたが、私は、システムエンジニアの上田と申します。普段はとある企業で</a:t>
            </a:r>
            <a:r>
              <a:rPr lang="en-US" altLang="ja-JP" sz="1300" dirty="0"/>
              <a:t>Web</a:t>
            </a:r>
            <a:r>
              <a:rPr lang="ja-JP" altLang="en-US" sz="1300" dirty="0"/>
              <a:t>システムなどを作っています。</a:t>
            </a:r>
            <a:endParaRPr lang="en-US" altLang="ja-JP" sz="1300" dirty="0"/>
          </a:p>
          <a:p>
            <a:pPr rtl="0"/>
            <a:r>
              <a:rPr lang="en-US" altLang="ja-JP" sz="1300" dirty="0" smtClean="0"/>
              <a:t>Web</a:t>
            </a:r>
            <a:r>
              <a:rPr lang="ja-JP" altLang="en-US" sz="1300" dirty="0"/>
              <a:t>システム</a:t>
            </a:r>
            <a:r>
              <a:rPr lang="ja-JP" altLang="en-US" sz="1300" dirty="0" smtClean="0"/>
              <a:t>ってなに？と</a:t>
            </a:r>
            <a:r>
              <a:rPr lang="ja-JP" altLang="en-US" sz="1300" dirty="0"/>
              <a:t>思った方もいるかもしれません。一例を上げましょう。</a:t>
            </a:r>
            <a:br>
              <a:rPr lang="ja-JP" altLang="en-US" sz="1300" dirty="0"/>
            </a:br>
            <a:r>
              <a:rPr lang="ja-JP" altLang="en-US" sz="1300" dirty="0"/>
              <a:t>今みなさんに見せているこの画面、これも一つの</a:t>
            </a:r>
            <a:r>
              <a:rPr lang="en-US" altLang="ja-JP" sz="1300" dirty="0"/>
              <a:t>Web</a:t>
            </a:r>
            <a:r>
              <a:rPr lang="ja-JP" altLang="en-US" sz="1300" dirty="0"/>
              <a:t>システムです。パワーポイントではありませんよ。</a:t>
            </a:r>
            <a:r>
              <a:rPr lang="en-US" altLang="ja-JP" sz="1300" dirty="0"/>
              <a:t>Web</a:t>
            </a:r>
            <a:r>
              <a:rPr lang="ja-JP" altLang="en-US" sz="1300" dirty="0"/>
              <a:t>システムなんで公開すればスマホなんかでも見ることができます。</a:t>
            </a:r>
            <a:endParaRPr lang="en-US" altLang="ja-JP" sz="1300" dirty="0"/>
          </a:p>
          <a:p>
            <a:pPr rtl="0"/>
            <a:r>
              <a:rPr lang="ja-JP" altLang="en-US" sz="1300" dirty="0"/>
              <a:t>このシステムを簡単にご説明すると、「パワーポイントをアップロードすると自動的に</a:t>
            </a:r>
            <a:r>
              <a:rPr lang="en-US" altLang="ja-JP" sz="1300" dirty="0"/>
              <a:t>Web</a:t>
            </a:r>
            <a:r>
              <a:rPr lang="ja-JP" altLang="en-US" sz="1300" dirty="0"/>
              <a:t>画面を作成してくれる」。というシステムです。しかもなんと、音声読み上げ機能までついています。</a:t>
            </a:r>
            <a:endParaRPr lang="en-US" altLang="ja-JP" sz="1300" dirty="0"/>
          </a:p>
          <a:p>
            <a:pPr rtl="0"/>
            <a:r>
              <a:rPr lang="ja-JP" altLang="en-US" sz="1300" dirty="0"/>
              <a:t>パワーポイントを作るだけで全世界に発信できる、ってすごくないですか？ちなみにこのシステム、お値段十万円となっておりますので、気になる方はお声掛けください</a:t>
            </a:r>
            <a:r>
              <a:rPr lang="ja-JP" altLang="en-US" sz="1300" dirty="0" smtClean="0"/>
              <a:t>。</a:t>
            </a:r>
            <a:endParaRPr lang="en-US" altLang="ja-JP" sz="1300" dirty="0"/>
          </a:p>
        </p:txBody>
      </p:sp>
      <p:sp>
        <p:nvSpPr>
          <p:cNvPr id="4" name="スライド番号プレースホルダー 3"/>
          <p:cNvSpPr>
            <a:spLocks noGrp="1"/>
          </p:cNvSpPr>
          <p:nvPr>
            <p:ph type="sldNum" sz="quarter" idx="10"/>
          </p:nvPr>
        </p:nvSpPr>
        <p:spPr/>
        <p:txBody>
          <a:bodyPr/>
          <a:lstStyle/>
          <a:p>
            <a:fld id="{83444E83-8C16-44C0-955E-AAEFF2B457B0}" type="slidenum">
              <a:rPr kumimoji="1" lang="ja-JP" altLang="en-US" smtClean="0"/>
              <a:t>4</a:t>
            </a:fld>
            <a:endParaRPr kumimoji="1" lang="ja-JP" altLang="en-US"/>
          </a:p>
        </p:txBody>
      </p:sp>
    </p:spTree>
    <p:extLst>
      <p:ext uri="{BB962C8B-B14F-4D97-AF65-F5344CB8AC3E}">
        <p14:creationId xmlns:p14="http://schemas.microsoft.com/office/powerpoint/2010/main" val="2709092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9AE02BBB-D764-49A3-9A0F-DE284630254B}" type="slidenum">
              <a:rPr lang="en-US" altLang="ja-JP"/>
              <a:pPr/>
              <a:t>5</a:t>
            </a:fld>
            <a:endParaRPr lang="en-US" altLang="ja-JP"/>
          </a:p>
        </p:txBody>
      </p:sp>
      <p:sp>
        <p:nvSpPr>
          <p:cNvPr id="26625" name="Rectangle 1"/>
          <p:cNvSpPr txBox="1">
            <a:spLocks noGrp="1" noRot="1" noChangeAspect="1" noChangeArrowheads="1"/>
          </p:cNvSpPr>
          <p:nvPr>
            <p:ph type="sldImg"/>
          </p:nvPr>
        </p:nvSpPr>
        <p:spPr bwMode="auto">
          <a:xfrm>
            <a:off x="284163" y="1465263"/>
            <a:ext cx="7026275" cy="39528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6" name="Text Box 2"/>
          <p:cNvSpPr txBox="1">
            <a:spLocks noGrp="1" noChangeArrowheads="1"/>
          </p:cNvSpPr>
          <p:nvPr>
            <p:ph type="body" idx="1"/>
          </p:nvPr>
        </p:nvSpPr>
        <p:spPr bwMode="auto">
          <a:xfrm>
            <a:off x="759149" y="5637266"/>
            <a:ext cx="6076377" cy="461278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094" tIns="47547" rIns="95094" bIns="47547"/>
          <a:lstStyle/>
          <a:p>
            <a:pPr marL="228120" indent="-226443">
              <a:spcBef>
                <a:spcPct val="0"/>
              </a:spcBef>
              <a:tabLst>
                <a:tab pos="764873" algn="l"/>
                <a:tab pos="1529745" algn="l"/>
                <a:tab pos="2294618" algn="l"/>
                <a:tab pos="3059491" algn="l"/>
                <a:tab pos="3824364" algn="l"/>
                <a:tab pos="4589236" algn="l"/>
                <a:tab pos="5354109" algn="l"/>
                <a:tab pos="6118982" algn="l"/>
              </a:tabLst>
            </a:pPr>
            <a:r>
              <a:rPr lang="ja-JP" altLang="en-US" sz="2100" dirty="0" smtClean="0">
                <a:latin typeface="Arial" panose="020B0604020202020204" pitchFamily="34" charset="0"/>
              </a:rPr>
              <a:t>これはあくまで発売予定なのですが</a:t>
            </a:r>
            <a:endParaRPr lang="ja-JP" altLang="ja-JP" sz="2100" dirty="0">
              <a:latin typeface="Arial" panose="020B0604020202020204" pitchFamily="34" charset="0"/>
            </a:endParaRPr>
          </a:p>
        </p:txBody>
      </p:sp>
      <p:sp>
        <p:nvSpPr>
          <p:cNvPr id="26627" name="Text Box 3"/>
          <p:cNvSpPr txBox="1">
            <a:spLocks noChangeArrowheads="1"/>
          </p:cNvSpPr>
          <p:nvPr/>
        </p:nvSpPr>
        <p:spPr bwMode="auto">
          <a:xfrm>
            <a:off x="4301310" y="11126686"/>
            <a:ext cx="3291769" cy="5879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094" tIns="47547" rIns="95094" bIns="47547"/>
          <a:lstStyle>
            <a:lvl1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1pPr>
            <a:lvl2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2pPr>
            <a:lvl3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3pPr>
            <a:lvl4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4pPr>
            <a:lvl5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9pPr>
          </a:lstStyle>
          <a:p>
            <a:pPr>
              <a:lnSpc>
                <a:spcPct val="100000"/>
              </a:lnSpc>
            </a:pPr>
            <a:fld id="{596389AC-786F-4B33-8653-CBE7E4A95EFF}" type="slidenum">
              <a:rPr lang="en-US" altLang="ja-JP" sz="1500">
                <a:latin typeface="ＭＳ Ｐゴシック" panose="020B0600070205080204" pitchFamily="50" charset="-128"/>
              </a:rPr>
              <a:pPr>
                <a:lnSpc>
                  <a:spcPct val="100000"/>
                </a:lnSpc>
              </a:pPr>
              <a:t>5</a:t>
            </a:fld>
            <a:endParaRPr lang="en-US" altLang="ja-JP" sz="1500">
              <a:latin typeface="ＭＳ Ｐゴシック" panose="020B0600070205080204" pitchFamily="50" charset="-128"/>
            </a:endParaRPr>
          </a:p>
        </p:txBody>
      </p:sp>
    </p:spTree>
    <p:extLst>
      <p:ext uri="{BB962C8B-B14F-4D97-AF65-F5344CB8AC3E}">
        <p14:creationId xmlns:p14="http://schemas.microsoft.com/office/powerpoint/2010/main" val="4117136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9AE02BBB-D764-49A3-9A0F-DE284630254B}" type="slidenum">
              <a:rPr lang="en-US" altLang="ja-JP"/>
              <a:pPr/>
              <a:t>6</a:t>
            </a:fld>
            <a:endParaRPr lang="en-US" altLang="ja-JP"/>
          </a:p>
        </p:txBody>
      </p:sp>
      <p:sp>
        <p:nvSpPr>
          <p:cNvPr id="26625" name="Rectangle 1"/>
          <p:cNvSpPr txBox="1">
            <a:spLocks noGrp="1" noRot="1" noChangeAspect="1" noChangeArrowheads="1"/>
          </p:cNvSpPr>
          <p:nvPr>
            <p:ph type="sldImg"/>
          </p:nvPr>
        </p:nvSpPr>
        <p:spPr bwMode="auto">
          <a:xfrm>
            <a:off x="284163" y="1465263"/>
            <a:ext cx="7026275" cy="39528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6" name="Text Box 2"/>
          <p:cNvSpPr txBox="1">
            <a:spLocks noGrp="1" noChangeArrowheads="1"/>
          </p:cNvSpPr>
          <p:nvPr>
            <p:ph type="body" idx="1"/>
          </p:nvPr>
        </p:nvSpPr>
        <p:spPr bwMode="auto">
          <a:xfrm>
            <a:off x="759149" y="5637266"/>
            <a:ext cx="6076377" cy="461278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094" tIns="47547" rIns="95094" bIns="47547"/>
          <a:lstStyle/>
          <a:p>
            <a:pPr marL="228120" indent="-226443">
              <a:spcBef>
                <a:spcPct val="0"/>
              </a:spcBef>
              <a:tabLst>
                <a:tab pos="764873" algn="l"/>
                <a:tab pos="1529745" algn="l"/>
                <a:tab pos="2294618" algn="l"/>
                <a:tab pos="3059491" algn="l"/>
                <a:tab pos="3824364" algn="l"/>
                <a:tab pos="4589236" algn="l"/>
                <a:tab pos="5354109" algn="l"/>
                <a:tab pos="6118982" algn="l"/>
              </a:tabLst>
            </a:pPr>
            <a:r>
              <a:rPr lang="ja-JP" altLang="en-US" sz="2100" dirty="0" smtClean="0">
                <a:latin typeface="Arial" panose="020B0604020202020204" pitchFamily="34" charset="0"/>
              </a:rPr>
              <a:t>これが上田の野望、となっているので、もし興味がある方はお声掛けください。</a:t>
            </a:r>
            <a:endParaRPr lang="ja-JP" altLang="ja-JP" sz="2100" dirty="0">
              <a:latin typeface="Arial" panose="020B0604020202020204" pitchFamily="34" charset="0"/>
            </a:endParaRPr>
          </a:p>
        </p:txBody>
      </p:sp>
      <p:sp>
        <p:nvSpPr>
          <p:cNvPr id="26627" name="Text Box 3"/>
          <p:cNvSpPr txBox="1">
            <a:spLocks noChangeArrowheads="1"/>
          </p:cNvSpPr>
          <p:nvPr/>
        </p:nvSpPr>
        <p:spPr bwMode="auto">
          <a:xfrm>
            <a:off x="4301310" y="11126686"/>
            <a:ext cx="3291769" cy="5879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094" tIns="47547" rIns="95094" bIns="47547"/>
          <a:lstStyle>
            <a:lvl1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1pPr>
            <a:lvl2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2pPr>
            <a:lvl3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3pPr>
            <a:lvl4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4pPr>
            <a:lvl5pPr>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ＭＳ Ｐゴシック" panose="020B0600070205080204" pitchFamily="50" charset="-128"/>
              </a:defRPr>
            </a:lvl9pPr>
          </a:lstStyle>
          <a:p>
            <a:pPr>
              <a:lnSpc>
                <a:spcPct val="100000"/>
              </a:lnSpc>
            </a:pPr>
            <a:fld id="{596389AC-786F-4B33-8653-CBE7E4A95EFF}" type="slidenum">
              <a:rPr lang="en-US" altLang="ja-JP" sz="1500">
                <a:latin typeface="ＭＳ Ｐゴシック" panose="020B0600070205080204" pitchFamily="50" charset="-128"/>
              </a:rPr>
              <a:pPr>
                <a:lnSpc>
                  <a:spcPct val="100000"/>
                </a:lnSpc>
              </a:pPr>
              <a:t>6</a:t>
            </a:fld>
            <a:endParaRPr lang="en-US" altLang="ja-JP" sz="1500">
              <a:latin typeface="ＭＳ Ｐゴシック" panose="020B0600070205080204" pitchFamily="50" charset="-128"/>
            </a:endParaRPr>
          </a:p>
        </p:txBody>
      </p:sp>
    </p:spTree>
    <p:extLst>
      <p:ext uri="{BB962C8B-B14F-4D97-AF65-F5344CB8AC3E}">
        <p14:creationId xmlns:p14="http://schemas.microsoft.com/office/powerpoint/2010/main" val="2018507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lang="ja-JP" altLang="en-US" sz="1300" dirty="0" err="1" smtClean="0"/>
              <a:t>っと</a:t>
            </a:r>
            <a:r>
              <a:rPr lang="ja-JP" altLang="en-US" sz="1300" dirty="0"/>
              <a:t>横道にそれてしまいましたが話を元に戻します。</a:t>
            </a:r>
            <a:endParaRPr lang="en-US" altLang="ja-JP" sz="1300" dirty="0"/>
          </a:p>
          <a:p>
            <a:pPr rtl="0"/>
            <a:r>
              <a:rPr lang="ja-JP" altLang="en-US" sz="1300" dirty="0"/>
              <a:t>まあ、あまりにも技術がないと、話に説得力も出ないと思って今のシステムは紹介させていただきましたが、今日の</a:t>
            </a:r>
            <a:r>
              <a:rPr lang="en-US" altLang="ja-JP" sz="1300" dirty="0"/>
              <a:t>【</a:t>
            </a:r>
            <a:r>
              <a:rPr lang="ja-JP" altLang="en-US" sz="1300" dirty="0"/>
              <a:t>実践！「</a:t>
            </a:r>
            <a:r>
              <a:rPr lang="en-US" altLang="ja-JP" sz="1300" dirty="0"/>
              <a:t>Excel</a:t>
            </a:r>
            <a:r>
              <a:rPr lang="ja-JP" altLang="en-US" sz="1300" dirty="0"/>
              <a:t>マクロ」使用術</a:t>
            </a:r>
            <a:r>
              <a:rPr lang="en-US" altLang="ja-JP" sz="1300" dirty="0"/>
              <a:t>】</a:t>
            </a:r>
            <a:r>
              <a:rPr lang="ja-JP" altLang="en-US" sz="1300" dirty="0"/>
              <a:t>に必要なスキルは、キーボードを見て文字を打てる、それくらいのものです。繰り返しになりますが、</a:t>
            </a:r>
            <a:r>
              <a:rPr lang="en-US" altLang="ja-JP" sz="1300" dirty="0"/>
              <a:t>Excel</a:t>
            </a:r>
            <a:r>
              <a:rPr lang="ja-JP" altLang="en-US" sz="1300" dirty="0"/>
              <a:t>苦手、パソコン苦手、そんな方にこそぜひとも実践していただき。「楽しんで」帰ってもらえればと思っています</a:t>
            </a:r>
            <a:r>
              <a:rPr lang="ja-JP" altLang="en-US" sz="1300" dirty="0" smtClean="0"/>
              <a:t>。</a:t>
            </a:r>
            <a:endParaRPr lang="en-US" altLang="ja-JP" sz="1300" dirty="0" smtClean="0"/>
          </a:p>
          <a:p>
            <a:pPr rtl="0"/>
            <a:r>
              <a:rPr lang="ja-JP" altLang="en-US" sz="1300" b="0" dirty="0" smtClean="0">
                <a:effectLst/>
              </a:rPr>
              <a:t>ここに書いてある通り、私は大学も文系ですし、自衛隊出身で、</a:t>
            </a:r>
            <a:r>
              <a:rPr lang="en-US" altLang="ja-JP" sz="1300" b="0" dirty="0" smtClean="0">
                <a:effectLst/>
              </a:rPr>
              <a:t>Excel</a:t>
            </a:r>
            <a:r>
              <a:rPr lang="ja-JP" altLang="en-US" sz="1300" b="0" dirty="0" smtClean="0">
                <a:effectLst/>
              </a:rPr>
              <a:t>やパソコンはほとんど触ったことがなく、むしろ苦手でした。そんな私がパソコンって楽しいと思ったのは、あるきっかけで</a:t>
            </a:r>
            <a:r>
              <a:rPr lang="en-US" altLang="ja-JP" sz="1300" b="0" dirty="0" smtClean="0">
                <a:effectLst/>
              </a:rPr>
              <a:t>Excel</a:t>
            </a:r>
            <a:r>
              <a:rPr lang="ja-JP" altLang="en-US" sz="1300" b="0" dirty="0" smtClean="0">
                <a:effectLst/>
              </a:rPr>
              <a:t>マクロに触れてからです。だからこそ、私は</a:t>
            </a:r>
            <a:r>
              <a:rPr lang="en-US" altLang="ja-JP" sz="1300" b="0" dirty="0" smtClean="0">
                <a:effectLst/>
              </a:rPr>
              <a:t>Excel</a:t>
            </a:r>
            <a:r>
              <a:rPr lang="ja-JP" altLang="en-US" sz="1300" b="0" dirty="0" smtClean="0">
                <a:effectLst/>
              </a:rPr>
              <a:t>やパソコンが苦手な人の気持ちがよくわかっていると思いますので、安心して受講してください。</a:t>
            </a:r>
            <a:endParaRPr lang="en-US" altLang="ja-JP" sz="1300" b="0" dirty="0" smtClean="0">
              <a:effectLst/>
            </a:endParaRPr>
          </a:p>
          <a:p>
            <a:pPr rtl="0"/>
            <a:r>
              <a:rPr lang="ja-JP" altLang="en-US" sz="1300" dirty="0" smtClean="0"/>
              <a:t>逆</a:t>
            </a:r>
            <a:r>
              <a:rPr lang="ja-JP" altLang="en-US" sz="1300" dirty="0"/>
              <a:t>に言うと、パソコンができる方に</a:t>
            </a:r>
            <a:r>
              <a:rPr lang="ja-JP" altLang="en-US" sz="1300" dirty="0" smtClean="0"/>
              <a:t>は物足りないかもしれません。</a:t>
            </a:r>
            <a:r>
              <a:rPr lang="ja-JP" altLang="en-US" sz="1300" dirty="0"/>
              <a:t>ただ、パソコンが苦手だった私が最初に「</a:t>
            </a:r>
            <a:r>
              <a:rPr lang="en-US" altLang="ja-JP" sz="1300" dirty="0"/>
              <a:t>Excel</a:t>
            </a:r>
            <a:r>
              <a:rPr lang="ja-JP" altLang="en-US" sz="1300" dirty="0" err="1"/>
              <a:t>って</a:t>
            </a:r>
            <a:r>
              <a:rPr lang="ja-JP" altLang="en-US" sz="1300" dirty="0"/>
              <a:t>簡単じゃん、楽しいじゃん」と感じるようになった事をお伝えできればなぁと思います。</a:t>
            </a:r>
            <a:endParaRPr lang="ja-JP" altLang="en-US" b="0" dirty="0" smtClean="0">
              <a:effectLst/>
            </a:endParaRPr>
          </a:p>
        </p:txBody>
      </p:sp>
      <p:sp>
        <p:nvSpPr>
          <p:cNvPr id="4" name="スライド番号プレースホルダー 3"/>
          <p:cNvSpPr>
            <a:spLocks noGrp="1"/>
          </p:cNvSpPr>
          <p:nvPr>
            <p:ph type="sldNum" sz="quarter" idx="10"/>
          </p:nvPr>
        </p:nvSpPr>
        <p:spPr/>
        <p:txBody>
          <a:bodyPr/>
          <a:lstStyle/>
          <a:p>
            <a:fld id="{83444E83-8C16-44C0-955E-AAEFF2B457B0}" type="slidenum">
              <a:rPr kumimoji="1" lang="ja-JP" altLang="en-US" smtClean="0"/>
              <a:t>7</a:t>
            </a:fld>
            <a:endParaRPr kumimoji="1" lang="ja-JP" altLang="en-US"/>
          </a:p>
        </p:txBody>
      </p:sp>
    </p:spTree>
    <p:extLst>
      <p:ext uri="{BB962C8B-B14F-4D97-AF65-F5344CB8AC3E}">
        <p14:creationId xmlns:p14="http://schemas.microsoft.com/office/powerpoint/2010/main" val="3800992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66155">
              <a:defRPr/>
            </a:pPr>
            <a:r>
              <a:rPr lang="ja-JP" altLang="en-US" sz="1300" dirty="0" smtClean="0"/>
              <a:t>まず、本日の目的からお話しさせて頂きたいと思います。</a:t>
            </a:r>
            <a:endParaRPr lang="en-US" altLang="ja-JP" sz="1300" dirty="0" smtClean="0"/>
          </a:p>
          <a:p>
            <a:pPr defTabSz="966155">
              <a:defRPr/>
            </a:pPr>
            <a:r>
              <a:rPr lang="ja-JP" altLang="en-US" sz="1300" dirty="0" smtClean="0"/>
              <a:t>ここに書いてある通り、「</a:t>
            </a:r>
            <a:r>
              <a:rPr lang="en-US" altLang="ja-JP" sz="1300" dirty="0" smtClean="0"/>
              <a:t>Excel</a:t>
            </a:r>
            <a:r>
              <a:rPr lang="ja-JP" altLang="en-US" sz="1300" dirty="0" err="1" smtClean="0"/>
              <a:t>って</a:t>
            </a:r>
            <a:r>
              <a:rPr lang="ja-JP" altLang="en-US" sz="1300" dirty="0" smtClean="0"/>
              <a:t>楽しい」と思えるようになる、というのが私が今回この講義を開いた目的です。</a:t>
            </a:r>
            <a:endParaRPr lang="en-US" altLang="ja-JP" sz="1300" dirty="0" smtClean="0"/>
          </a:p>
          <a:p>
            <a:pPr defTabSz="966155">
              <a:defRPr/>
            </a:pPr>
            <a:r>
              <a:rPr lang="ja-JP" altLang="en-US" sz="1300" dirty="0" smtClean="0"/>
              <a:t>今日帰るころには、</a:t>
            </a:r>
            <a:r>
              <a:rPr lang="en-US" altLang="ja-JP" sz="1300" dirty="0" smtClean="0"/>
              <a:t>Excel</a:t>
            </a:r>
            <a:r>
              <a:rPr lang="ja-JP" altLang="en-US" sz="1300" dirty="0" smtClean="0"/>
              <a:t>は皆さんの親友となっているはずです！</a:t>
            </a:r>
            <a:endParaRPr lang="en-US" altLang="ja-JP" sz="1300" dirty="0" smtClean="0"/>
          </a:p>
        </p:txBody>
      </p:sp>
      <p:sp>
        <p:nvSpPr>
          <p:cNvPr id="4" name="スライド番号プレースホルダー 3"/>
          <p:cNvSpPr>
            <a:spLocks noGrp="1"/>
          </p:cNvSpPr>
          <p:nvPr>
            <p:ph type="sldNum" sz="quarter" idx="10"/>
          </p:nvPr>
        </p:nvSpPr>
        <p:spPr/>
        <p:txBody>
          <a:bodyPr/>
          <a:lstStyle/>
          <a:p>
            <a:fld id="{83444E83-8C16-44C0-955E-AAEFF2B457B0}" type="slidenum">
              <a:rPr kumimoji="1" lang="ja-JP" altLang="en-US" smtClean="0"/>
              <a:t>8</a:t>
            </a:fld>
            <a:endParaRPr kumimoji="1" lang="ja-JP" altLang="en-US"/>
          </a:p>
        </p:txBody>
      </p:sp>
    </p:spTree>
    <p:extLst>
      <p:ext uri="{BB962C8B-B14F-4D97-AF65-F5344CB8AC3E}">
        <p14:creationId xmlns:p14="http://schemas.microsoft.com/office/powerpoint/2010/main" val="2709092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66155">
              <a:defRPr/>
            </a:pPr>
            <a:r>
              <a:rPr lang="ja-JP" altLang="en-US" sz="1300" dirty="0" smtClean="0"/>
              <a:t>ということで、本日のゴールを、マクロの記録の・記録方法・修正方法を体で覚える！！と設定させていただきました。</a:t>
            </a:r>
            <a:endParaRPr lang="en-US" altLang="ja-JP" sz="1300" dirty="0"/>
          </a:p>
          <a:p>
            <a:pPr defTabSz="966155">
              <a:defRPr/>
            </a:pPr>
            <a:r>
              <a:rPr lang="ja-JP" altLang="en-US" sz="1300" dirty="0"/>
              <a:t>「マクロのきろくって何？」「そもそもマクロって何？」</a:t>
            </a:r>
            <a:endParaRPr lang="en-US" altLang="ja-JP" sz="1300" dirty="0"/>
          </a:p>
          <a:p>
            <a:pPr defTabSz="966155">
              <a:defRPr/>
            </a:pPr>
            <a:r>
              <a:rPr lang="ja-JP" altLang="en-US" sz="1300" dirty="0"/>
              <a:t>と思った方もいると思います。</a:t>
            </a:r>
            <a:endParaRPr lang="en-US" altLang="ja-JP" sz="1300" dirty="0"/>
          </a:p>
          <a:p>
            <a:pPr defTabSz="966155">
              <a:defRPr/>
            </a:pPr>
            <a:r>
              <a:rPr lang="ja-JP" altLang="en-US" sz="1300" dirty="0"/>
              <a:t>安心してください。ちゃんと分解してご説明</a:t>
            </a:r>
            <a:r>
              <a:rPr lang="ja-JP" altLang="en-US" sz="1300" dirty="0" smtClean="0"/>
              <a:t>いたします。</a:t>
            </a:r>
            <a:endParaRPr lang="ja-JP" altLang="en-US" sz="1300" dirty="0"/>
          </a:p>
        </p:txBody>
      </p:sp>
      <p:sp>
        <p:nvSpPr>
          <p:cNvPr id="4" name="スライド番号プレースホルダー 3"/>
          <p:cNvSpPr>
            <a:spLocks noGrp="1"/>
          </p:cNvSpPr>
          <p:nvPr>
            <p:ph type="sldNum" sz="quarter" idx="10"/>
          </p:nvPr>
        </p:nvSpPr>
        <p:spPr/>
        <p:txBody>
          <a:bodyPr/>
          <a:lstStyle/>
          <a:p>
            <a:fld id="{83444E83-8C16-44C0-955E-AAEFF2B457B0}" type="slidenum">
              <a:rPr kumimoji="1" lang="ja-JP" altLang="en-US" smtClean="0"/>
              <a:t>9</a:t>
            </a:fld>
            <a:endParaRPr kumimoji="1" lang="ja-JP" altLang="en-US"/>
          </a:p>
        </p:txBody>
      </p:sp>
    </p:spTree>
    <p:extLst>
      <p:ext uri="{BB962C8B-B14F-4D97-AF65-F5344CB8AC3E}">
        <p14:creationId xmlns:p14="http://schemas.microsoft.com/office/powerpoint/2010/main" val="2653057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1033AD6B-9885-4810-9594-3AD596113B61}" type="datetime1">
              <a:rPr lang="en-US" altLang="ja-JP" smtClean="0"/>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FD7CEAF-F0AD-4FA7-91AD-D7B449AFCBB2}" type="datetime1">
              <a:rPr lang="en-US" altLang="ja-JP" smtClean="0"/>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12D7963-E379-48AF-9CD8-A51896DB7C22}" type="datetime1">
              <a:rPr lang="en-US" altLang="ja-JP" smtClean="0"/>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DAD3F70-C572-4083-A0FE-10A63718CACF}" type="datetime1">
              <a:rPr lang="en-US" altLang="ja-JP" smtClean="0"/>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E7E99078-F420-40FA-AF2F-729768C2C6D6}" type="datetime1">
              <a:rPr lang="en-US" altLang="ja-JP" smtClean="0"/>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70FBB320-76E9-422A-A51B-D97C2839695E}" type="datetime1">
              <a:rPr lang="en-US" altLang="ja-JP" smtClean="0"/>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7D09713-DC1A-4440-838E-0E9F3D60BB48}" type="datetime1">
              <a:rPr lang="en-US" altLang="ja-JP" smtClean="0"/>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0FB5F61-5445-48C8-A071-AEBDC2E61EF9}" type="datetime1">
              <a:rPr lang="en-US" altLang="ja-JP" smtClean="0"/>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229CECA-D7EF-4444-84BC-671443AEDAA4}" type="datetime1">
              <a:rPr lang="en-US" altLang="ja-JP" smtClean="0"/>
              <a:t>4/12/2018</a:t>
            </a:fld>
            <a:endParaRPr lang="en-US" dirty="0"/>
          </a:p>
        </p:txBody>
      </p:sp>
      <p:sp>
        <p:nvSpPr>
          <p:cNvPr id="5" name="Footer Placeholder 4"/>
          <p:cNvSpPr>
            <a:spLocks noGrp="1"/>
          </p:cNvSpPr>
          <p:nvPr>
            <p:ph type="ftr" sz="quarter" idx="11"/>
          </p:nvPr>
        </p:nvSpPr>
        <p:spPr>
          <a:xfrm>
            <a:off x="628566" y="5687794"/>
            <a:ext cx="6297612" cy="365125"/>
          </a:xfrm>
        </p:spPr>
        <p:txBody>
          <a:bodyPr/>
          <a:lstStyle/>
          <a:p>
            <a:endParaRPr lang="en-US" dirty="0"/>
          </a:p>
        </p:txBody>
      </p:sp>
      <p:sp>
        <p:nvSpPr>
          <p:cNvPr id="6" name="Slide Number Placeholder 5"/>
          <p:cNvSpPr>
            <a:spLocks noGrp="1"/>
          </p:cNvSpPr>
          <p:nvPr>
            <p:ph type="sldNum" sz="quarter" idx="12"/>
          </p:nvPr>
        </p:nvSpPr>
        <p:spPr>
          <a:xfrm>
            <a:off x="5067175" y="6065746"/>
            <a:ext cx="683339" cy="365125"/>
          </a:xfrm>
        </p:spPr>
        <p:txBody>
          <a:bodyPr/>
          <a:lstStyle>
            <a:lvl1pPr>
              <a:defRPr sz="2400">
                <a:solidFill>
                  <a:schemeClr val="tx1">
                    <a:lumMod val="50000"/>
                    <a:lumOff val="50000"/>
                  </a:schemeClr>
                </a:solidFill>
                <a:latin typeface="+mn-ea"/>
                <a:ea typeface="+mn-ea"/>
              </a:defRPr>
            </a:lvl1p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7DB0447-6441-45BF-A10F-761EDD53DC0E}" type="datetime1">
              <a:rPr lang="en-US" altLang="ja-JP" smtClean="0"/>
              <a:t>4/12/2018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956D1547-6E74-48D0-9228-EDACE7FB4B73}" type="datetime1">
              <a:rPr lang="en-US" altLang="ja-JP" smtClean="0"/>
              <a:t>4/12/2018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AC64B82-ECB4-4037-BD33-452EF507B2AC}" type="datetime1">
              <a:rPr lang="en-US" altLang="ja-JP" smtClean="0"/>
              <a:t>4/12/2018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11A98182-DAE0-409D-988B-4C30C0D87293}" type="datetime1">
              <a:rPr lang="en-US" altLang="ja-JP" smtClean="0"/>
              <a:t>4/12/2018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A0D65-2E56-4A9C-97EE-AF65E2709808}" type="datetime1">
              <a:rPr lang="en-US" altLang="ja-JP" smtClean="0"/>
              <a:t>4/12/2018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1DA0BB9-888B-4589-BF7E-35B38242867A}" type="datetime1">
              <a:rPr lang="en-US" altLang="ja-JP" smtClean="0"/>
              <a:t>4/12/2018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7EE3196-38DB-4BC1-BEFA-B213CE0BA40A}" type="datetime1">
              <a:rPr lang="en-US" altLang="ja-JP" smtClean="0"/>
              <a:t>4/12/2018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A6DE05-1831-41CE-B97E-3EB1D4790641}" type="datetime1">
              <a:rPr lang="en-US" altLang="ja-JP" smtClean="0"/>
              <a:t>4/12/2018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957447" y="6187666"/>
            <a:ext cx="683339" cy="365125"/>
          </a:xfrm>
          <a:prstGeom prst="rect">
            <a:avLst/>
          </a:prstGeom>
        </p:spPr>
        <p:txBody>
          <a:bodyPr vert="horz" lIns="91440" tIns="45720" rIns="91440" bIns="45720" rtlCol="0" anchor="ctr"/>
          <a:lstStyle>
            <a:lvl1pPr algn="r">
              <a:defRPr sz="2400">
                <a:solidFill>
                  <a:schemeClr val="tx1">
                    <a:lumMod val="50000"/>
                    <a:lumOff val="50000"/>
                  </a:schemeClr>
                </a:solidFill>
                <a:latin typeface="+mn-ea"/>
                <a:ea typeface="+mn-ea"/>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00891" y="311286"/>
            <a:ext cx="8505009" cy="1593714"/>
          </a:xfrm>
        </p:spPr>
        <p:txBody>
          <a:bodyPr>
            <a:normAutofit fontScale="77500" lnSpcReduction="20000"/>
          </a:bodyPr>
          <a:lstStyle/>
          <a:p>
            <a:pPr marL="0" indent="0">
              <a:buNone/>
            </a:pPr>
            <a:r>
              <a:rPr lang="en-US" altLang="ja-JP" sz="4100" dirty="0" smtClean="0"/>
              <a:t>USB</a:t>
            </a:r>
            <a:r>
              <a:rPr lang="ja-JP" altLang="en-US" sz="4100" dirty="0" smtClean="0"/>
              <a:t>メモリを回しますので</a:t>
            </a:r>
            <a:endParaRPr lang="en-US" altLang="ja-JP" sz="4100" dirty="0" smtClean="0"/>
          </a:p>
          <a:p>
            <a:pPr marL="0" indent="0">
              <a:buNone/>
            </a:pPr>
            <a:r>
              <a:rPr lang="ja-JP" altLang="en-US" sz="4100" dirty="0" smtClean="0"/>
              <a:t>「マクロの記録</a:t>
            </a:r>
            <a:r>
              <a:rPr lang="en-US" altLang="ja-JP" sz="4100" dirty="0" smtClean="0"/>
              <a:t>_</a:t>
            </a:r>
            <a:r>
              <a:rPr lang="ja-JP" altLang="en-US" sz="4100" dirty="0" smtClean="0"/>
              <a:t>使用術」</a:t>
            </a:r>
            <a:endParaRPr lang="en-US" altLang="ja-JP" sz="4100" dirty="0" smtClean="0"/>
          </a:p>
          <a:p>
            <a:pPr marL="0" indent="0">
              <a:buNone/>
            </a:pPr>
            <a:r>
              <a:rPr lang="ja-JP" altLang="en-US" sz="4100" dirty="0" smtClean="0"/>
              <a:t>フォルダをコピーしてください</a:t>
            </a:r>
            <a:r>
              <a:rPr lang="ja-JP" altLang="en-US" sz="4400" dirty="0" smtClean="0"/>
              <a:t>。</a:t>
            </a:r>
            <a:endParaRPr lang="en-US" altLang="ja-JP" sz="4400" dirty="0" smtClean="0"/>
          </a:p>
          <a:p>
            <a:pPr marL="0" indent="0">
              <a:buNone/>
            </a:pPr>
            <a:endParaRPr lang="en-US" altLang="ja-JP" sz="4400" dirty="0" smtClean="0"/>
          </a:p>
          <a:p>
            <a:pPr marL="742950" indent="-742950">
              <a:buFont typeface="+mj-lt"/>
              <a:buAutoNum type="arabicPeriod"/>
            </a:pPr>
            <a:endParaRPr lang="en-US" altLang="ja-JP" sz="4400" dirty="0" smtClean="0"/>
          </a:p>
          <a:p>
            <a:endParaRPr kumimoji="1" lang="en-US" altLang="ja-JP" sz="3000" dirty="0"/>
          </a:p>
          <a:p>
            <a:endParaRPr kumimoji="1" lang="ja-JP" altLang="en-US" sz="3000" dirty="0"/>
          </a:p>
        </p:txBody>
      </p:sp>
      <p:sp>
        <p:nvSpPr>
          <p:cNvPr id="5" name="コンテンツ プレースホルダー 2"/>
          <p:cNvSpPr txBox="1">
            <a:spLocks/>
          </p:cNvSpPr>
          <p:nvPr/>
        </p:nvSpPr>
        <p:spPr>
          <a:xfrm>
            <a:off x="600891" y="1858737"/>
            <a:ext cx="8641075" cy="229416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Font typeface="Wingdings 3" charset="2"/>
              <a:buNone/>
            </a:pPr>
            <a:r>
              <a:rPr lang="en-US" altLang="ja-JP" sz="3200" dirty="0" smtClean="0">
                <a:solidFill>
                  <a:srgbClr val="FF0000"/>
                </a:solidFill>
              </a:rPr>
              <a:t>※Excel</a:t>
            </a:r>
            <a:r>
              <a:rPr lang="ja-JP" altLang="en-US" sz="3200" dirty="0" smtClean="0">
                <a:solidFill>
                  <a:srgbClr val="FF0000"/>
                </a:solidFill>
              </a:rPr>
              <a:t>が入っていない方は</a:t>
            </a:r>
            <a:endParaRPr lang="en-US" altLang="ja-JP" sz="3200" dirty="0" smtClean="0">
              <a:solidFill>
                <a:srgbClr val="FF0000"/>
              </a:solidFill>
            </a:endParaRPr>
          </a:p>
          <a:p>
            <a:pPr marL="0" indent="0">
              <a:buFont typeface="Wingdings 3" charset="2"/>
              <a:buNone/>
            </a:pPr>
            <a:r>
              <a:rPr lang="ja-JP" altLang="en-US" sz="3200" dirty="0" smtClean="0">
                <a:solidFill>
                  <a:srgbClr val="FF0000"/>
                </a:solidFill>
              </a:rPr>
              <a:t>「</a:t>
            </a:r>
            <a:r>
              <a:rPr lang="en-US" altLang="ja-JP" sz="3200" dirty="0" smtClean="0">
                <a:solidFill>
                  <a:srgbClr val="FF0000"/>
                </a:solidFill>
              </a:rPr>
              <a:t>office2010 </a:t>
            </a:r>
            <a:r>
              <a:rPr lang="ja-JP" altLang="en-US" sz="3200" dirty="0" smtClean="0">
                <a:solidFill>
                  <a:srgbClr val="FF0000"/>
                </a:solidFill>
              </a:rPr>
              <a:t>体験版」または</a:t>
            </a:r>
            <a:endParaRPr lang="en-US" altLang="ja-JP" sz="3200" dirty="0" smtClean="0">
              <a:solidFill>
                <a:srgbClr val="FF0000"/>
              </a:solidFill>
            </a:endParaRPr>
          </a:p>
          <a:p>
            <a:pPr marL="0" indent="0">
              <a:buFont typeface="Wingdings 3" charset="2"/>
              <a:buNone/>
            </a:pPr>
            <a:r>
              <a:rPr lang="ja-JP" altLang="en-US" sz="3200" dirty="0" smtClean="0">
                <a:solidFill>
                  <a:srgbClr val="FF0000"/>
                </a:solidFill>
              </a:rPr>
              <a:t>「</a:t>
            </a:r>
            <a:r>
              <a:rPr lang="en-US" altLang="ja-JP" sz="3200" dirty="0" smtClean="0">
                <a:solidFill>
                  <a:srgbClr val="FF0000"/>
                </a:solidFill>
              </a:rPr>
              <a:t>office2013 </a:t>
            </a:r>
            <a:r>
              <a:rPr lang="ja-JP" altLang="en-US" sz="3200" dirty="0" smtClean="0">
                <a:solidFill>
                  <a:srgbClr val="FF0000"/>
                </a:solidFill>
              </a:rPr>
              <a:t>体験版」</a:t>
            </a:r>
            <a:endParaRPr lang="en-US" altLang="ja-JP" sz="3200" dirty="0" smtClean="0">
              <a:solidFill>
                <a:srgbClr val="FF0000"/>
              </a:solidFill>
            </a:endParaRPr>
          </a:p>
          <a:p>
            <a:pPr marL="0" indent="0">
              <a:buFont typeface="Wingdings 3" charset="2"/>
              <a:buNone/>
            </a:pPr>
            <a:r>
              <a:rPr lang="ja-JP" altLang="en-US" sz="3200" dirty="0" smtClean="0">
                <a:solidFill>
                  <a:srgbClr val="FF0000"/>
                </a:solidFill>
              </a:rPr>
              <a:t>フォルダもコピーしてください。</a:t>
            </a:r>
            <a:endParaRPr lang="en-US" altLang="ja-JP" sz="3200" dirty="0" smtClean="0">
              <a:solidFill>
                <a:srgbClr val="FF0000"/>
              </a:solidFill>
            </a:endParaRPr>
          </a:p>
          <a:p>
            <a:pPr marL="0" indent="0">
              <a:buFont typeface="Wingdings 3" charset="2"/>
              <a:buNone/>
            </a:pPr>
            <a:endParaRPr lang="en-US" altLang="ja-JP" sz="3200" dirty="0" smtClean="0"/>
          </a:p>
          <a:p>
            <a:pPr marL="742950" indent="-742950">
              <a:buFont typeface="+mj-lt"/>
              <a:buAutoNum type="arabicPeriod"/>
            </a:pPr>
            <a:endParaRPr lang="en-US" altLang="ja-JP" sz="3200" dirty="0" smtClean="0"/>
          </a:p>
          <a:p>
            <a:endParaRPr lang="en-US" altLang="ja-JP" sz="3200" dirty="0" smtClean="0"/>
          </a:p>
          <a:p>
            <a:endParaRPr lang="ja-JP" altLang="en-US" sz="3200" dirty="0"/>
          </a:p>
        </p:txBody>
      </p:sp>
      <p:sp>
        <p:nvSpPr>
          <p:cNvPr id="8" name="コンテンツ プレースホルダー 2"/>
          <p:cNvSpPr txBox="1">
            <a:spLocks/>
          </p:cNvSpPr>
          <p:nvPr/>
        </p:nvSpPr>
        <p:spPr>
          <a:xfrm>
            <a:off x="532857" y="4297137"/>
            <a:ext cx="8641075" cy="229416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sz="3200" dirty="0" smtClean="0"/>
              <a:t>飲食自由！</a:t>
            </a:r>
            <a:r>
              <a:rPr lang="en-US" altLang="ja-JP" sz="3200" dirty="0" smtClean="0"/>
              <a:t>(</a:t>
            </a:r>
            <a:r>
              <a:rPr lang="ja-JP" altLang="en-US" sz="3200" dirty="0" smtClean="0"/>
              <a:t>汚さない物</a:t>
            </a:r>
            <a:r>
              <a:rPr lang="en-US" altLang="ja-JP" sz="3200" dirty="0" smtClean="0"/>
              <a:t>)</a:t>
            </a:r>
          </a:p>
          <a:p>
            <a:r>
              <a:rPr lang="ja-JP" altLang="en-US" sz="3200" dirty="0"/>
              <a:t>お手洗い</a:t>
            </a:r>
            <a:r>
              <a:rPr lang="ja-JP" altLang="en-US" sz="3200" dirty="0" smtClean="0"/>
              <a:t>自由！</a:t>
            </a:r>
            <a:r>
              <a:rPr lang="en-US" altLang="ja-JP" sz="3200" dirty="0" smtClean="0"/>
              <a:t>(</a:t>
            </a:r>
            <a:r>
              <a:rPr lang="ja-JP" altLang="en-US" sz="3200" dirty="0" smtClean="0"/>
              <a:t>途中休憩はさみます</a:t>
            </a:r>
            <a:r>
              <a:rPr lang="en-US" altLang="ja-JP" sz="3200" dirty="0" smtClean="0"/>
              <a:t>)</a:t>
            </a:r>
          </a:p>
          <a:p>
            <a:r>
              <a:rPr lang="ja-JP" altLang="en-US" sz="3200" dirty="0"/>
              <a:t>撮影、</a:t>
            </a:r>
            <a:r>
              <a:rPr lang="ja-JP" altLang="en-US" sz="3200" dirty="0" smtClean="0"/>
              <a:t>録音はご遠慮ください・・・</a:t>
            </a:r>
            <a:endParaRPr lang="ja-JP" altLang="en-US" sz="3200" dirty="0"/>
          </a:p>
        </p:txBody>
      </p:sp>
      <p:sp>
        <p:nvSpPr>
          <p:cNvPr id="2" name="スライド番号プレースホルダー 1"/>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0256832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con-rainbow.com/i/icon_02716/icon_027165_25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017" y="1963571"/>
            <a:ext cx="1484164" cy="1484164"/>
          </a:xfrm>
          <a:prstGeom prst="rect">
            <a:avLst/>
          </a:prstGeom>
          <a:noFill/>
          <a:extLst>
            <a:ext uri="{909E8E84-426E-40DD-AFC4-6F175D3DCCD1}">
              <a14:hiddenFill xmlns:a14="http://schemas.microsoft.com/office/drawing/2010/main">
                <a:solidFill>
                  <a:srgbClr val="FFFFFF"/>
                </a:solidFill>
              </a14:hiddenFill>
            </a:ext>
          </a:extLst>
        </p:spPr>
      </p:pic>
      <p:sp>
        <p:nvSpPr>
          <p:cNvPr id="7" name="タイトル 1"/>
          <p:cNvSpPr>
            <a:spLocks noGrp="1"/>
          </p:cNvSpPr>
          <p:nvPr>
            <p:ph type="title"/>
          </p:nvPr>
        </p:nvSpPr>
        <p:spPr>
          <a:xfrm>
            <a:off x="1657099" y="3115048"/>
            <a:ext cx="9563571" cy="1160673"/>
          </a:xfrm>
        </p:spPr>
        <p:txBody>
          <a:bodyPr>
            <a:noAutofit/>
          </a:bodyPr>
          <a:lstStyle/>
          <a:p>
            <a:r>
              <a:rPr lang="ja-JP" altLang="en-US" sz="4800" dirty="0" smtClean="0">
                <a:solidFill>
                  <a:srgbClr val="434343"/>
                </a:solidFill>
                <a:latin typeface="+mn-ea"/>
                <a:ea typeface="+mn-ea"/>
              </a:rPr>
              <a:t>「</a:t>
            </a:r>
            <a:r>
              <a:rPr lang="en-US" altLang="ja-JP" sz="4800" dirty="0" smtClean="0">
                <a:solidFill>
                  <a:srgbClr val="434343"/>
                </a:solidFill>
                <a:latin typeface="+mn-ea"/>
                <a:ea typeface="+mn-ea"/>
              </a:rPr>
              <a:t>Excel</a:t>
            </a:r>
            <a:r>
              <a:rPr lang="ja-JP" altLang="en-US" sz="4800" dirty="0" smtClean="0">
                <a:solidFill>
                  <a:srgbClr val="434343"/>
                </a:solidFill>
                <a:latin typeface="+mn-ea"/>
                <a:ea typeface="+mn-ea"/>
              </a:rPr>
              <a:t>マクロ」って？</a:t>
            </a:r>
            <a:endParaRPr kumimoji="1" lang="ja-JP" altLang="en-US" sz="4800" dirty="0">
              <a:solidFill>
                <a:srgbClr val="434343"/>
              </a:solidFill>
              <a:latin typeface="+mn-ea"/>
              <a:ea typeface="+mn-ea"/>
            </a:endParaRPr>
          </a:p>
        </p:txBody>
      </p:sp>
      <p:sp>
        <p:nvSpPr>
          <p:cNvPr id="2" name="スライド番号プレースホルダー 1"/>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3149567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lang="ja-JP" altLang="en-US" sz="5400" dirty="0"/>
              <a:t>「</a:t>
            </a:r>
            <a:r>
              <a:rPr lang="en-US" altLang="ja-JP" sz="5400" dirty="0"/>
              <a:t>Excel</a:t>
            </a:r>
            <a:r>
              <a:rPr lang="ja-JP" altLang="en-US" sz="5400" dirty="0"/>
              <a:t>マクロ</a:t>
            </a:r>
            <a:r>
              <a:rPr lang="ja-JP" altLang="en-US" sz="5400" dirty="0" smtClean="0"/>
              <a:t>」と</a:t>
            </a:r>
            <a:r>
              <a:rPr lang="ja-JP" altLang="en-US" sz="5400" dirty="0"/>
              <a:t>は？</a:t>
            </a:r>
            <a:endParaRPr kumimoji="1" lang="ja-JP" altLang="en-US" sz="5400" dirty="0"/>
          </a:p>
        </p:txBody>
      </p:sp>
      <p:sp>
        <p:nvSpPr>
          <p:cNvPr id="3" name="コンテンツ プレースホルダー 2"/>
          <p:cNvSpPr>
            <a:spLocks noGrp="1"/>
          </p:cNvSpPr>
          <p:nvPr>
            <p:ph idx="1"/>
          </p:nvPr>
        </p:nvSpPr>
        <p:spPr>
          <a:xfrm>
            <a:off x="677333" y="2160589"/>
            <a:ext cx="9459443" cy="3880773"/>
          </a:xfrm>
        </p:spPr>
        <p:txBody>
          <a:bodyPr>
            <a:normAutofit/>
          </a:bodyPr>
          <a:lstStyle/>
          <a:p>
            <a:r>
              <a:rPr lang="ja-JP" altLang="en-US" sz="3600" dirty="0"/>
              <a:t>「</a:t>
            </a:r>
            <a:r>
              <a:rPr lang="en-US" altLang="ja-JP" sz="3600" dirty="0"/>
              <a:t>Excel</a:t>
            </a:r>
            <a:r>
              <a:rPr lang="ja-JP" altLang="en-US" sz="3600" dirty="0"/>
              <a:t>マクロ」とは</a:t>
            </a:r>
            <a:r>
              <a:rPr lang="en-US" altLang="ja-JP" sz="3600" dirty="0"/>
              <a:t>Excel</a:t>
            </a:r>
            <a:r>
              <a:rPr lang="ja-JP" altLang="en-US" sz="3600" dirty="0"/>
              <a:t>に備わっている</a:t>
            </a:r>
            <a:r>
              <a:rPr lang="en-US" altLang="ja-JP" sz="3600" dirty="0"/>
              <a:t>VBA</a:t>
            </a:r>
            <a:r>
              <a:rPr lang="ja-JP" altLang="en-US" sz="3600" dirty="0"/>
              <a:t>という機能を使用するプログラムの事です。</a:t>
            </a:r>
          </a:p>
          <a:p>
            <a:r>
              <a:rPr lang="ja-JP" altLang="en-US" sz="3600" dirty="0" smtClean="0"/>
              <a:t>本企画</a:t>
            </a:r>
            <a:r>
              <a:rPr lang="ja-JP" altLang="en-US" sz="3600" dirty="0"/>
              <a:t>で取り上げる「マクロの記録」という機能を使用する事で、</a:t>
            </a:r>
            <a:r>
              <a:rPr lang="en-US" altLang="ja-JP" sz="3600" dirty="0"/>
              <a:t>Excel</a:t>
            </a:r>
            <a:r>
              <a:rPr lang="ja-JP" altLang="en-US" sz="3600" dirty="0"/>
              <a:t>の関数より簡単な「</a:t>
            </a:r>
            <a:r>
              <a:rPr lang="en-US" altLang="ja-JP" sz="3600" dirty="0"/>
              <a:t>Excel</a:t>
            </a:r>
            <a:r>
              <a:rPr lang="ja-JP" altLang="en-US" sz="3600" dirty="0"/>
              <a:t>マクロ」</a:t>
            </a:r>
            <a:r>
              <a:rPr lang="ja-JP" altLang="en-US" sz="3600" dirty="0" smtClean="0"/>
              <a:t>を習得できます！</a:t>
            </a:r>
            <a:endParaRPr lang="ja-JP" altLang="en-US" sz="3600" dirty="0"/>
          </a:p>
          <a:p>
            <a:endParaRPr kumimoji="1" lang="en-US" altLang="ja-JP" sz="3000" dirty="0"/>
          </a:p>
          <a:p>
            <a:endParaRPr kumimoji="1" lang="ja-JP" altLang="en-US" sz="3000"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6146693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con-rainbow.com/i/icon_02716/icon_027165_25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017" y="1963571"/>
            <a:ext cx="1484164" cy="1484164"/>
          </a:xfrm>
          <a:prstGeom prst="rect">
            <a:avLst/>
          </a:prstGeom>
          <a:noFill/>
          <a:extLst>
            <a:ext uri="{909E8E84-426E-40DD-AFC4-6F175D3DCCD1}">
              <a14:hiddenFill xmlns:a14="http://schemas.microsoft.com/office/drawing/2010/main">
                <a:solidFill>
                  <a:srgbClr val="FFFFFF"/>
                </a:solidFill>
              </a14:hiddenFill>
            </a:ext>
          </a:extLst>
        </p:spPr>
      </p:pic>
      <p:sp>
        <p:nvSpPr>
          <p:cNvPr id="7" name="タイトル 1"/>
          <p:cNvSpPr>
            <a:spLocks noGrp="1"/>
          </p:cNvSpPr>
          <p:nvPr>
            <p:ph type="title"/>
          </p:nvPr>
        </p:nvSpPr>
        <p:spPr>
          <a:xfrm>
            <a:off x="1657099" y="3447735"/>
            <a:ext cx="9563571" cy="1160673"/>
          </a:xfrm>
        </p:spPr>
        <p:txBody>
          <a:bodyPr>
            <a:noAutofit/>
          </a:bodyPr>
          <a:lstStyle/>
          <a:p>
            <a:r>
              <a:rPr lang="ja-JP" altLang="en-US" sz="4800" dirty="0">
                <a:solidFill>
                  <a:srgbClr val="434343"/>
                </a:solidFill>
                <a:latin typeface="+mn-ea"/>
                <a:ea typeface="+mn-ea"/>
              </a:rPr>
              <a:t>「マクロの記録」</a:t>
            </a:r>
            <a:r>
              <a:rPr lang="ja-JP" altLang="en-US" sz="4800" dirty="0" smtClean="0">
                <a:solidFill>
                  <a:srgbClr val="434343"/>
                </a:solidFill>
                <a:latin typeface="+mn-ea"/>
                <a:ea typeface="+mn-ea"/>
              </a:rPr>
              <a:t>って？</a:t>
            </a:r>
            <a:endParaRPr kumimoji="1" lang="ja-JP" altLang="en-US" sz="4800" dirty="0">
              <a:solidFill>
                <a:srgbClr val="434343"/>
              </a:solidFill>
              <a:latin typeface="+mn-ea"/>
              <a:ea typeface="+mn-ea"/>
            </a:endParaRPr>
          </a:p>
        </p:txBody>
      </p:sp>
      <p:sp>
        <p:nvSpPr>
          <p:cNvPr id="2" name="スライド番号プレースホルダー 1"/>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7160996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lang="ja-JP" altLang="en-US" sz="5400" dirty="0"/>
              <a:t>「マクロの</a:t>
            </a:r>
            <a:r>
              <a:rPr lang="ja-JP" altLang="en-US" sz="5400" dirty="0" smtClean="0"/>
              <a:t>記録」と</a:t>
            </a:r>
            <a:r>
              <a:rPr lang="ja-JP" altLang="en-US" sz="5400" dirty="0"/>
              <a:t>は？</a:t>
            </a:r>
            <a:endParaRPr kumimoji="1" lang="ja-JP" altLang="en-US" sz="5400" dirty="0"/>
          </a:p>
        </p:txBody>
      </p:sp>
      <p:sp>
        <p:nvSpPr>
          <p:cNvPr id="3" name="コンテンツ プレースホルダー 2"/>
          <p:cNvSpPr>
            <a:spLocks noGrp="1"/>
          </p:cNvSpPr>
          <p:nvPr>
            <p:ph idx="1"/>
          </p:nvPr>
        </p:nvSpPr>
        <p:spPr/>
        <p:txBody>
          <a:bodyPr>
            <a:normAutofit/>
          </a:bodyPr>
          <a:lstStyle/>
          <a:p>
            <a:r>
              <a:rPr lang="ja-JP" altLang="en-US" sz="4400" dirty="0"/>
              <a:t>「マクロの記録」は、あなたが行った操作を、そのままプログラムにしてくれる機能です</a:t>
            </a:r>
            <a:r>
              <a:rPr lang="ja-JP" altLang="en-US" sz="4400" dirty="0" smtClean="0"/>
              <a:t>。</a:t>
            </a:r>
            <a:endParaRPr lang="en-US" altLang="ja-JP" sz="4400" dirty="0" smtClean="0"/>
          </a:p>
          <a:p>
            <a:r>
              <a:rPr lang="ja-JP" altLang="en-US" sz="4400" dirty="0" smtClean="0"/>
              <a:t>「マクロ</a:t>
            </a:r>
            <a:r>
              <a:rPr lang="ja-JP" altLang="en-US" sz="4400" dirty="0"/>
              <a:t>の記録は動画と同じ</a:t>
            </a:r>
            <a:r>
              <a:rPr lang="ja-JP" altLang="en-US" sz="4400" dirty="0" smtClean="0"/>
              <a:t>」がキーワード！</a:t>
            </a:r>
            <a:endParaRPr lang="ja-JP" altLang="en-US" sz="4400"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5494038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algn="ctr"/>
            <a:r>
              <a:rPr lang="ja-JP" altLang="en-US" sz="5400" dirty="0" smtClean="0"/>
              <a:t>実践</a:t>
            </a:r>
            <a:r>
              <a:rPr lang="ja-JP" altLang="en-US" sz="5400" dirty="0"/>
              <a:t>！業務で</a:t>
            </a:r>
            <a:r>
              <a:rPr lang="ja-JP" altLang="en-US" sz="5400" dirty="0" smtClean="0"/>
              <a:t>使える</a:t>
            </a:r>
            <a:r>
              <a:rPr lang="en-US" altLang="ja-JP" sz="5400" dirty="0" smtClean="0"/>
              <a:t/>
            </a:r>
            <a:br>
              <a:rPr lang="en-US" altLang="ja-JP" sz="5400" dirty="0" smtClean="0"/>
            </a:br>
            <a:r>
              <a:rPr lang="ja-JP" altLang="en-US" sz="5400" dirty="0" smtClean="0"/>
              <a:t>マクロ</a:t>
            </a:r>
            <a:r>
              <a:rPr lang="ja-JP" altLang="en-US" sz="5400" dirty="0"/>
              <a:t>使用術</a:t>
            </a:r>
            <a:endParaRPr kumimoji="1" lang="ja-JP" altLang="en-US" sz="5400" dirty="0"/>
          </a:p>
        </p:txBody>
      </p:sp>
      <p:sp>
        <p:nvSpPr>
          <p:cNvPr id="3" name="コンテンツ プレースホルダー 2"/>
          <p:cNvSpPr>
            <a:spLocks noGrp="1"/>
          </p:cNvSpPr>
          <p:nvPr>
            <p:ph idx="1"/>
          </p:nvPr>
        </p:nvSpPr>
        <p:spPr/>
        <p:txBody>
          <a:bodyPr>
            <a:normAutofit/>
          </a:bodyPr>
          <a:lstStyle/>
          <a:p>
            <a:pPr marL="0" indent="0">
              <a:buNone/>
            </a:pPr>
            <a:r>
              <a:rPr lang="ja-JP" altLang="en-US" sz="4400" dirty="0" smtClean="0"/>
              <a:t>ここからは皆さんに実践していただきます！！</a:t>
            </a:r>
            <a:endParaRPr kumimoji="1" lang="en-US" altLang="ja-JP" sz="3000" dirty="0"/>
          </a:p>
          <a:p>
            <a:endParaRPr kumimoji="1" lang="ja-JP" altLang="en-US" sz="3000"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4331005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lang="en-US" altLang="ja-JP" sz="5400" dirty="0"/>
              <a:t>	</a:t>
            </a:r>
            <a:r>
              <a:rPr lang="ja-JP" altLang="en-US" sz="5400" dirty="0" smtClean="0"/>
              <a:t>実践！マクロの記録</a:t>
            </a:r>
            <a:endParaRPr kumimoji="1" lang="ja-JP" altLang="en-US" sz="5400" dirty="0"/>
          </a:p>
        </p:txBody>
      </p:sp>
      <p:sp>
        <p:nvSpPr>
          <p:cNvPr id="3" name="コンテンツ プレースホルダー 2"/>
          <p:cNvSpPr>
            <a:spLocks noGrp="1"/>
          </p:cNvSpPr>
          <p:nvPr>
            <p:ph idx="1"/>
          </p:nvPr>
        </p:nvSpPr>
        <p:spPr>
          <a:xfrm>
            <a:off x="677333" y="2160589"/>
            <a:ext cx="9616197" cy="3880773"/>
          </a:xfrm>
        </p:spPr>
        <p:txBody>
          <a:bodyPr>
            <a:normAutofit/>
          </a:bodyPr>
          <a:lstStyle/>
          <a:p>
            <a:pPr marL="0" indent="0">
              <a:buNone/>
            </a:pPr>
            <a:r>
              <a:rPr lang="ja-JP" altLang="en-US" sz="4400" b="1" dirty="0">
                <a:solidFill>
                  <a:srgbClr val="FF0000"/>
                </a:solidFill>
              </a:rPr>
              <a:t>「開発</a:t>
            </a:r>
            <a:r>
              <a:rPr lang="ja-JP" altLang="en-US" sz="4400" b="1" dirty="0" smtClean="0">
                <a:solidFill>
                  <a:srgbClr val="FF0000"/>
                </a:solidFill>
              </a:rPr>
              <a:t>」</a:t>
            </a:r>
            <a:r>
              <a:rPr lang="ja-JP" altLang="en-US" sz="4400" b="1" dirty="0">
                <a:solidFill>
                  <a:srgbClr val="FF0000"/>
                </a:solidFill>
              </a:rPr>
              <a:t>タブの表示</a:t>
            </a:r>
            <a:r>
              <a:rPr lang="ja-JP" altLang="en-US" sz="4400" dirty="0" smtClean="0"/>
              <a:t>・</a:t>
            </a:r>
            <a:r>
              <a:rPr lang="ja-JP" altLang="en-US" sz="4400" dirty="0"/>
              <a:t>・・「マクロの記録」</a:t>
            </a:r>
            <a:r>
              <a:rPr lang="ja-JP" altLang="en-US" sz="4400" dirty="0" smtClean="0"/>
              <a:t>を使う</a:t>
            </a:r>
            <a:r>
              <a:rPr lang="ja-JP" altLang="en-US" sz="4400" dirty="0"/>
              <a:t>ための</a:t>
            </a:r>
            <a:r>
              <a:rPr lang="en-US" altLang="ja-JP" sz="4400" dirty="0"/>
              <a:t>1</a:t>
            </a:r>
            <a:r>
              <a:rPr lang="ja-JP" altLang="en-US" sz="4400" dirty="0"/>
              <a:t>度きりの作業</a:t>
            </a:r>
            <a:endParaRPr lang="en-US" altLang="ja-JP" sz="4400" dirty="0" smtClean="0"/>
          </a:p>
          <a:p>
            <a:pPr marL="0" indent="0">
              <a:buNone/>
            </a:pPr>
            <a:endParaRPr lang="en-US" altLang="ja-JP" sz="4400" dirty="0"/>
          </a:p>
          <a:p>
            <a:pPr marL="0" indent="0">
              <a:buNone/>
            </a:pPr>
            <a:r>
              <a:rPr lang="ja-JP" altLang="en-US" sz="4400" dirty="0" smtClean="0"/>
              <a:t>実践</a:t>
            </a:r>
            <a:r>
              <a:rPr lang="ja-JP" altLang="en-US" sz="4400" dirty="0"/>
              <a:t>！「</a:t>
            </a:r>
            <a:r>
              <a:rPr lang="en-US" altLang="ja-JP" sz="4400" dirty="0"/>
              <a:t>Excel</a:t>
            </a:r>
            <a:r>
              <a:rPr lang="ja-JP" altLang="en-US" sz="4400" dirty="0"/>
              <a:t>マクロ」</a:t>
            </a:r>
            <a:r>
              <a:rPr lang="ja-JP" altLang="en-US" sz="4400" dirty="0" smtClean="0"/>
              <a:t>使用術</a:t>
            </a:r>
            <a:r>
              <a:rPr lang="en-US" altLang="ja-JP" sz="4400" dirty="0"/>
              <a:t>.</a:t>
            </a:r>
            <a:r>
              <a:rPr lang="en-US" altLang="ja-JP" sz="4400" dirty="0" err="1" smtClean="0"/>
              <a:t>docx</a:t>
            </a:r>
            <a:endParaRPr lang="en-US" altLang="ja-JP" sz="4400" dirty="0" smtClean="0"/>
          </a:p>
          <a:p>
            <a:pPr marL="0" indent="0">
              <a:buNone/>
            </a:pPr>
            <a:r>
              <a:rPr kumimoji="1" lang="en-US" altLang="ja-JP" sz="4400" dirty="0" smtClean="0"/>
              <a:t>P3</a:t>
            </a:r>
            <a:r>
              <a:rPr kumimoji="1" lang="ja-JP" altLang="en-US" sz="4400" dirty="0" smtClean="0"/>
              <a:t>をご覧ください。</a:t>
            </a:r>
            <a:endParaRPr kumimoji="1" lang="ja-JP" altLang="en-US" sz="3000"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6940809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lang="en-US" altLang="ja-JP" sz="5400" dirty="0"/>
              <a:t>	</a:t>
            </a:r>
            <a:r>
              <a:rPr lang="ja-JP" altLang="en-US" sz="5400" dirty="0" smtClean="0"/>
              <a:t>実践！マクロの記録</a:t>
            </a:r>
            <a:endParaRPr kumimoji="1" lang="ja-JP" altLang="en-US" sz="5400" dirty="0"/>
          </a:p>
        </p:txBody>
      </p:sp>
      <p:sp>
        <p:nvSpPr>
          <p:cNvPr id="3" name="コンテンツ プレースホルダー 2"/>
          <p:cNvSpPr>
            <a:spLocks noGrp="1"/>
          </p:cNvSpPr>
          <p:nvPr>
            <p:ph idx="1"/>
          </p:nvPr>
        </p:nvSpPr>
        <p:spPr>
          <a:xfrm>
            <a:off x="677333" y="2160589"/>
            <a:ext cx="9616197" cy="3880773"/>
          </a:xfrm>
        </p:spPr>
        <p:txBody>
          <a:bodyPr>
            <a:normAutofit/>
          </a:bodyPr>
          <a:lstStyle/>
          <a:p>
            <a:pPr marL="0" indent="0">
              <a:buNone/>
            </a:pPr>
            <a:r>
              <a:rPr lang="ja-JP" altLang="en-US" sz="4400" b="1" dirty="0" smtClean="0">
                <a:solidFill>
                  <a:srgbClr val="FF0000"/>
                </a:solidFill>
              </a:rPr>
              <a:t>マクロ</a:t>
            </a:r>
            <a:r>
              <a:rPr lang="ja-JP" altLang="en-US" sz="4400" b="1" dirty="0">
                <a:solidFill>
                  <a:srgbClr val="FF0000"/>
                </a:solidFill>
              </a:rPr>
              <a:t>を使える形式</a:t>
            </a:r>
            <a:r>
              <a:rPr lang="ja-JP" altLang="en-US" sz="4400" dirty="0"/>
              <a:t>で</a:t>
            </a:r>
            <a:r>
              <a:rPr lang="en-US" altLang="ja-JP" sz="4400" dirty="0"/>
              <a:t>Excel</a:t>
            </a:r>
            <a:r>
              <a:rPr lang="ja-JP" altLang="en-US" sz="4400" dirty="0" err="1"/>
              <a:t>を保</a:t>
            </a:r>
            <a:r>
              <a:rPr lang="ja-JP" altLang="en-US" sz="4400" dirty="0"/>
              <a:t>存しよう</a:t>
            </a:r>
            <a:endParaRPr lang="en-US" altLang="ja-JP" sz="4400" dirty="0"/>
          </a:p>
          <a:p>
            <a:pPr marL="0" indent="0">
              <a:buNone/>
            </a:pPr>
            <a:r>
              <a:rPr lang="ja-JP" altLang="en-US" sz="4400" dirty="0" smtClean="0"/>
              <a:t>実践</a:t>
            </a:r>
            <a:r>
              <a:rPr lang="ja-JP" altLang="en-US" sz="4400" dirty="0"/>
              <a:t>！「</a:t>
            </a:r>
            <a:r>
              <a:rPr lang="en-US" altLang="ja-JP" sz="4400" dirty="0"/>
              <a:t>Excel</a:t>
            </a:r>
            <a:r>
              <a:rPr lang="ja-JP" altLang="en-US" sz="4400" dirty="0"/>
              <a:t>マクロ」</a:t>
            </a:r>
            <a:r>
              <a:rPr lang="ja-JP" altLang="en-US" sz="4400" dirty="0" smtClean="0"/>
              <a:t>使用術</a:t>
            </a:r>
            <a:r>
              <a:rPr lang="en-US" altLang="ja-JP" sz="4400" dirty="0"/>
              <a:t>.</a:t>
            </a:r>
            <a:r>
              <a:rPr lang="en-US" altLang="ja-JP" sz="4400" dirty="0" err="1" smtClean="0"/>
              <a:t>docx</a:t>
            </a:r>
            <a:endParaRPr lang="en-US" altLang="ja-JP" sz="4400" dirty="0" smtClean="0"/>
          </a:p>
          <a:p>
            <a:pPr marL="0" indent="0">
              <a:buNone/>
            </a:pPr>
            <a:r>
              <a:rPr kumimoji="1" lang="en-US" altLang="ja-JP" sz="4400" dirty="0" smtClean="0"/>
              <a:t>P5</a:t>
            </a:r>
            <a:r>
              <a:rPr kumimoji="1" lang="ja-JP" altLang="en-US" sz="4400" dirty="0" smtClean="0"/>
              <a:t>をご覧ください。</a:t>
            </a:r>
            <a:endParaRPr kumimoji="1" lang="ja-JP" altLang="en-US" sz="3000"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2049724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lang="en-US" altLang="ja-JP" sz="5400" dirty="0"/>
              <a:t>	</a:t>
            </a:r>
            <a:r>
              <a:rPr lang="ja-JP" altLang="en-US" sz="5400" dirty="0" smtClean="0"/>
              <a:t>実践！マクロの記録</a:t>
            </a:r>
            <a:endParaRPr kumimoji="1" lang="ja-JP" altLang="en-US" sz="5400" dirty="0"/>
          </a:p>
        </p:txBody>
      </p:sp>
      <p:sp>
        <p:nvSpPr>
          <p:cNvPr id="3" name="コンテンツ プレースホルダー 2"/>
          <p:cNvSpPr>
            <a:spLocks noGrp="1"/>
          </p:cNvSpPr>
          <p:nvPr>
            <p:ph idx="1"/>
          </p:nvPr>
        </p:nvSpPr>
        <p:spPr>
          <a:xfrm>
            <a:off x="677333" y="2160589"/>
            <a:ext cx="9616197" cy="3880773"/>
          </a:xfrm>
        </p:spPr>
        <p:txBody>
          <a:bodyPr>
            <a:normAutofit/>
          </a:bodyPr>
          <a:lstStyle/>
          <a:p>
            <a:pPr marL="0" indent="0">
              <a:buNone/>
            </a:pPr>
            <a:r>
              <a:rPr lang="ja-JP" altLang="en-US" sz="4400" b="1" dirty="0" smtClean="0">
                <a:solidFill>
                  <a:srgbClr val="FF0000"/>
                </a:solidFill>
              </a:rPr>
              <a:t>実践</a:t>
            </a:r>
            <a:r>
              <a:rPr lang="ja-JP" altLang="en-US" sz="4400" b="1" dirty="0">
                <a:solidFill>
                  <a:srgbClr val="FF0000"/>
                </a:solidFill>
              </a:rPr>
              <a:t>！「シートを綺麗にする</a:t>
            </a:r>
            <a:r>
              <a:rPr lang="ja-JP" altLang="en-US" sz="4400" b="1" dirty="0" smtClean="0">
                <a:solidFill>
                  <a:srgbClr val="FF0000"/>
                </a:solidFill>
              </a:rPr>
              <a:t>」</a:t>
            </a:r>
            <a:endParaRPr lang="en-US" altLang="ja-JP" sz="4400" b="1" dirty="0" smtClean="0">
              <a:solidFill>
                <a:srgbClr val="FF0000"/>
              </a:solidFill>
            </a:endParaRPr>
          </a:p>
          <a:p>
            <a:pPr marL="0" indent="0">
              <a:buNone/>
            </a:pPr>
            <a:r>
              <a:rPr lang="ja-JP" altLang="en-US" sz="4400" b="1" dirty="0" smtClean="0">
                <a:solidFill>
                  <a:srgbClr val="FF0000"/>
                </a:solidFill>
              </a:rPr>
              <a:t>マクロ</a:t>
            </a:r>
            <a:r>
              <a:rPr lang="ja-JP" altLang="en-US" sz="4400" b="1" dirty="0">
                <a:solidFill>
                  <a:srgbClr val="FF0000"/>
                </a:solidFill>
              </a:rPr>
              <a:t>の作成</a:t>
            </a:r>
            <a:r>
              <a:rPr lang="ja-JP" altLang="en-US" sz="4400" b="1" dirty="0" smtClean="0">
                <a:solidFill>
                  <a:srgbClr val="FF0000"/>
                </a:solidFill>
              </a:rPr>
              <a:t>！</a:t>
            </a:r>
            <a:endParaRPr lang="en-US" altLang="ja-JP" sz="4400" b="1" dirty="0" smtClean="0">
              <a:solidFill>
                <a:srgbClr val="FF0000"/>
              </a:solidFill>
            </a:endParaRPr>
          </a:p>
          <a:p>
            <a:pPr marL="0" indent="0">
              <a:buNone/>
            </a:pPr>
            <a:r>
              <a:rPr lang="ja-JP" altLang="en-US" sz="4400" dirty="0" smtClean="0"/>
              <a:t>実践！「</a:t>
            </a:r>
            <a:r>
              <a:rPr lang="en-US" altLang="ja-JP" sz="4400" dirty="0" smtClean="0"/>
              <a:t>Excel</a:t>
            </a:r>
            <a:r>
              <a:rPr lang="ja-JP" altLang="en-US" sz="4400" dirty="0" smtClean="0"/>
              <a:t>マクロ」使用術</a:t>
            </a:r>
            <a:r>
              <a:rPr lang="en-US" altLang="ja-JP" sz="4400" dirty="0" smtClean="0"/>
              <a:t>.</a:t>
            </a:r>
            <a:r>
              <a:rPr lang="en-US" altLang="ja-JP" sz="4400" dirty="0" err="1" smtClean="0"/>
              <a:t>docx</a:t>
            </a:r>
            <a:endParaRPr lang="en-US" altLang="ja-JP" sz="4400" dirty="0" smtClean="0"/>
          </a:p>
          <a:p>
            <a:pPr marL="0" indent="0">
              <a:buNone/>
            </a:pPr>
            <a:r>
              <a:rPr kumimoji="1" lang="en-US" altLang="ja-JP" sz="4400" dirty="0" smtClean="0"/>
              <a:t>P7</a:t>
            </a:r>
            <a:r>
              <a:rPr kumimoji="1" lang="ja-JP" altLang="en-US" sz="4400" dirty="0" smtClean="0"/>
              <a:t>をご覧ください。</a:t>
            </a:r>
            <a:endParaRPr kumimoji="1" lang="ja-JP" altLang="en-US" sz="3000"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6794552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lang="en-US" altLang="ja-JP" sz="5400" dirty="0"/>
              <a:t>	</a:t>
            </a:r>
            <a:r>
              <a:rPr lang="ja-JP" altLang="en-US" sz="5400" dirty="0" smtClean="0"/>
              <a:t>実践！マクロの記録</a:t>
            </a:r>
            <a:endParaRPr kumimoji="1" lang="ja-JP" altLang="en-US" sz="5400" dirty="0"/>
          </a:p>
        </p:txBody>
      </p:sp>
      <p:sp>
        <p:nvSpPr>
          <p:cNvPr id="3" name="コンテンツ プレースホルダー 2"/>
          <p:cNvSpPr>
            <a:spLocks noGrp="1"/>
          </p:cNvSpPr>
          <p:nvPr>
            <p:ph idx="1"/>
          </p:nvPr>
        </p:nvSpPr>
        <p:spPr>
          <a:xfrm>
            <a:off x="677333" y="2160589"/>
            <a:ext cx="9616197" cy="3880773"/>
          </a:xfrm>
        </p:spPr>
        <p:txBody>
          <a:bodyPr>
            <a:normAutofit/>
          </a:bodyPr>
          <a:lstStyle/>
          <a:p>
            <a:pPr marL="0" indent="0">
              <a:buNone/>
            </a:pPr>
            <a:r>
              <a:rPr lang="ja-JP" altLang="en-US" sz="4400" b="1" dirty="0" smtClean="0">
                <a:solidFill>
                  <a:srgbClr val="FF0000"/>
                </a:solidFill>
              </a:rPr>
              <a:t>実践</a:t>
            </a:r>
            <a:r>
              <a:rPr lang="ja-JP" altLang="en-US" sz="4400" b="1" dirty="0">
                <a:solidFill>
                  <a:srgbClr val="FF0000"/>
                </a:solidFill>
              </a:rPr>
              <a:t>！マクロの記録</a:t>
            </a:r>
            <a:r>
              <a:rPr lang="en-US" altLang="ja-JP" sz="4400" b="1" dirty="0">
                <a:solidFill>
                  <a:srgbClr val="FF0000"/>
                </a:solidFill>
              </a:rPr>
              <a:t>2</a:t>
            </a:r>
            <a:r>
              <a:rPr lang="ja-JP" altLang="en-US" sz="4400" b="1" dirty="0">
                <a:solidFill>
                  <a:srgbClr val="FF0000"/>
                </a:solidFill>
              </a:rPr>
              <a:t>・・・「ほかの</a:t>
            </a:r>
            <a:r>
              <a:rPr lang="en-US" altLang="ja-JP" sz="4400" b="1" dirty="0">
                <a:solidFill>
                  <a:srgbClr val="FF0000"/>
                </a:solidFill>
              </a:rPr>
              <a:t>Excel</a:t>
            </a:r>
            <a:r>
              <a:rPr lang="ja-JP" altLang="en-US" sz="4400" b="1" dirty="0">
                <a:solidFill>
                  <a:srgbClr val="FF0000"/>
                </a:solidFill>
              </a:rPr>
              <a:t>から値をコピーしよう</a:t>
            </a:r>
            <a:r>
              <a:rPr lang="ja-JP" altLang="en-US" sz="4400" b="1" dirty="0" smtClean="0">
                <a:solidFill>
                  <a:srgbClr val="FF0000"/>
                </a:solidFill>
              </a:rPr>
              <a:t>」</a:t>
            </a:r>
            <a:endParaRPr lang="en-US" altLang="ja-JP" sz="4400" b="1" dirty="0" smtClean="0">
              <a:solidFill>
                <a:srgbClr val="FF0000"/>
              </a:solidFill>
            </a:endParaRPr>
          </a:p>
          <a:p>
            <a:pPr marL="0" indent="0">
              <a:buNone/>
            </a:pPr>
            <a:r>
              <a:rPr lang="ja-JP" altLang="en-US" sz="4400" dirty="0" smtClean="0"/>
              <a:t>実践！「</a:t>
            </a:r>
            <a:r>
              <a:rPr lang="en-US" altLang="ja-JP" sz="4400" dirty="0" smtClean="0"/>
              <a:t>Excel</a:t>
            </a:r>
            <a:r>
              <a:rPr lang="ja-JP" altLang="en-US" sz="4400" dirty="0" smtClean="0"/>
              <a:t>マクロ」使用術</a:t>
            </a:r>
            <a:r>
              <a:rPr lang="en-US" altLang="ja-JP" sz="4400" dirty="0" smtClean="0"/>
              <a:t>.</a:t>
            </a:r>
            <a:r>
              <a:rPr lang="en-US" altLang="ja-JP" sz="4400" dirty="0" err="1" smtClean="0"/>
              <a:t>docx</a:t>
            </a:r>
            <a:endParaRPr lang="en-US" altLang="ja-JP" sz="4400" dirty="0" smtClean="0"/>
          </a:p>
          <a:p>
            <a:pPr marL="0" indent="0">
              <a:buNone/>
            </a:pPr>
            <a:r>
              <a:rPr kumimoji="1" lang="en-US" altLang="ja-JP" sz="4400" dirty="0" smtClean="0"/>
              <a:t>P</a:t>
            </a:r>
            <a:r>
              <a:rPr lang="en-US" altLang="ja-JP" sz="4400" dirty="0"/>
              <a:t>16</a:t>
            </a:r>
            <a:r>
              <a:rPr kumimoji="1" lang="ja-JP" altLang="en-US" sz="4400" dirty="0" smtClean="0"/>
              <a:t>をご覧ください。</a:t>
            </a:r>
            <a:endParaRPr kumimoji="1" lang="ja-JP" altLang="en-US" sz="3000"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11909184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lang="en-US" altLang="ja-JP" sz="5400" dirty="0"/>
              <a:t>	</a:t>
            </a:r>
            <a:r>
              <a:rPr lang="ja-JP" altLang="en-US" sz="5400" dirty="0" smtClean="0"/>
              <a:t>実践！マクロの修正</a:t>
            </a:r>
            <a:endParaRPr kumimoji="1" lang="ja-JP" altLang="en-US" sz="5400" dirty="0"/>
          </a:p>
        </p:txBody>
      </p:sp>
      <p:sp>
        <p:nvSpPr>
          <p:cNvPr id="3" name="コンテンツ プレースホルダー 2"/>
          <p:cNvSpPr>
            <a:spLocks noGrp="1"/>
          </p:cNvSpPr>
          <p:nvPr>
            <p:ph idx="1"/>
          </p:nvPr>
        </p:nvSpPr>
        <p:spPr>
          <a:xfrm>
            <a:off x="677333" y="2160589"/>
            <a:ext cx="9616197" cy="3880773"/>
          </a:xfrm>
        </p:spPr>
        <p:txBody>
          <a:bodyPr>
            <a:normAutofit/>
          </a:bodyPr>
          <a:lstStyle/>
          <a:p>
            <a:pPr marL="0" indent="0">
              <a:buNone/>
            </a:pPr>
            <a:r>
              <a:rPr lang="ja-JP" altLang="en-US" sz="4400" b="1" dirty="0">
                <a:solidFill>
                  <a:srgbClr val="FF0000"/>
                </a:solidFill>
              </a:rPr>
              <a:t>実践！マクロの修正・・・「すべてのシートにマクロを実行しよう</a:t>
            </a:r>
            <a:r>
              <a:rPr lang="ja-JP" altLang="en-US" sz="4400" b="1" dirty="0" smtClean="0">
                <a:solidFill>
                  <a:srgbClr val="FF0000"/>
                </a:solidFill>
              </a:rPr>
              <a:t>」</a:t>
            </a:r>
            <a:endParaRPr lang="en-US" altLang="ja-JP" sz="4400" b="1" dirty="0" smtClean="0">
              <a:solidFill>
                <a:srgbClr val="FF0000"/>
              </a:solidFill>
            </a:endParaRPr>
          </a:p>
          <a:p>
            <a:pPr marL="0" indent="0">
              <a:buNone/>
            </a:pPr>
            <a:r>
              <a:rPr lang="ja-JP" altLang="en-US" sz="4400" dirty="0" smtClean="0"/>
              <a:t>実践！「</a:t>
            </a:r>
            <a:r>
              <a:rPr lang="en-US" altLang="ja-JP" sz="4400" dirty="0" smtClean="0"/>
              <a:t>Excel</a:t>
            </a:r>
            <a:r>
              <a:rPr lang="ja-JP" altLang="en-US" sz="4400" dirty="0" smtClean="0"/>
              <a:t>マクロ」使用術</a:t>
            </a:r>
            <a:r>
              <a:rPr lang="en-US" altLang="ja-JP" sz="4400" dirty="0" smtClean="0"/>
              <a:t>.</a:t>
            </a:r>
            <a:r>
              <a:rPr lang="en-US" altLang="ja-JP" sz="4400" dirty="0" err="1" smtClean="0"/>
              <a:t>docx</a:t>
            </a:r>
            <a:endParaRPr lang="en-US" altLang="ja-JP" sz="4400" dirty="0" smtClean="0"/>
          </a:p>
          <a:p>
            <a:pPr marL="0" indent="0">
              <a:buNone/>
            </a:pPr>
            <a:r>
              <a:rPr kumimoji="1" lang="en-US" altLang="ja-JP" sz="4400" dirty="0" smtClean="0"/>
              <a:t>P</a:t>
            </a:r>
            <a:r>
              <a:rPr lang="en-US" altLang="ja-JP" sz="4400" dirty="0" smtClean="0"/>
              <a:t>20</a:t>
            </a:r>
            <a:r>
              <a:rPr kumimoji="1" lang="ja-JP" altLang="en-US" sz="4400" dirty="0" smtClean="0"/>
              <a:t>をご覧ください。</a:t>
            </a:r>
            <a:endParaRPr kumimoji="1" lang="ja-JP" altLang="en-US" sz="3000"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31295770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505838" y="1381333"/>
            <a:ext cx="9643654" cy="3875734"/>
          </a:xfrm>
        </p:spPr>
        <p:txBody>
          <a:bodyPr/>
          <a:lstStyle/>
          <a:p>
            <a:pPr algn="ctr"/>
            <a:r>
              <a:rPr lang="ja-JP" altLang="en-US" sz="8000" dirty="0"/>
              <a:t>実践</a:t>
            </a:r>
            <a:r>
              <a:rPr lang="ja-JP" altLang="en-US" sz="8000" dirty="0" smtClean="0"/>
              <a:t>！</a:t>
            </a:r>
            <a:r>
              <a:rPr lang="en-US" altLang="ja-JP" sz="8000" dirty="0" smtClean="0"/>
              <a:t/>
            </a:r>
            <a:br>
              <a:rPr lang="en-US" altLang="ja-JP" sz="8000" dirty="0" smtClean="0"/>
            </a:br>
            <a:r>
              <a:rPr lang="en-US" altLang="ja-JP" sz="8000" dirty="0" smtClean="0"/>
              <a:t>Excel</a:t>
            </a:r>
            <a:r>
              <a:rPr lang="ja-JP" altLang="en-US" sz="8000" dirty="0" smtClean="0"/>
              <a:t>マクロ</a:t>
            </a:r>
            <a:r>
              <a:rPr lang="en-US" altLang="ja-JP" sz="8000" dirty="0" smtClean="0"/>
              <a:t/>
            </a:r>
            <a:br>
              <a:rPr lang="en-US" altLang="ja-JP" sz="8000" dirty="0" smtClean="0"/>
            </a:br>
            <a:r>
              <a:rPr lang="ja-JP" altLang="en-US" sz="8000" dirty="0" smtClean="0"/>
              <a:t>使用術</a:t>
            </a:r>
            <a:endParaRPr kumimoji="1" lang="ja-JP" altLang="en-US" sz="8000" dirty="0"/>
          </a:p>
        </p:txBody>
      </p:sp>
      <p:sp>
        <p:nvSpPr>
          <p:cNvPr id="4" name="スライド番号プレースホルダー 1"/>
          <p:cNvSpPr>
            <a:spLocks noGrp="1"/>
          </p:cNvSpPr>
          <p:nvPr>
            <p:ph type="sldNum" sz="quarter" idx="12"/>
          </p:nvPr>
        </p:nvSpPr>
        <p:spPr>
          <a:xfrm>
            <a:off x="5067175" y="6065746"/>
            <a:ext cx="683339" cy="365125"/>
          </a:xfrm>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2082820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lang="ja-JP" altLang="en-US" sz="5400" dirty="0" smtClean="0"/>
              <a:t>アンケート</a:t>
            </a:r>
            <a:endParaRPr kumimoji="1" lang="ja-JP" altLang="en-US" sz="5400" dirty="0"/>
          </a:p>
        </p:txBody>
      </p:sp>
      <p:sp>
        <p:nvSpPr>
          <p:cNvPr id="3" name="コンテンツ プレースホルダー 2"/>
          <p:cNvSpPr>
            <a:spLocks noGrp="1"/>
          </p:cNvSpPr>
          <p:nvPr>
            <p:ph idx="1"/>
          </p:nvPr>
        </p:nvSpPr>
        <p:spPr>
          <a:xfrm>
            <a:off x="677333" y="2160589"/>
            <a:ext cx="9616197" cy="3880773"/>
          </a:xfrm>
        </p:spPr>
        <p:txBody>
          <a:bodyPr>
            <a:normAutofit/>
          </a:bodyPr>
          <a:lstStyle/>
          <a:p>
            <a:pPr marL="0" indent="0">
              <a:buNone/>
            </a:pPr>
            <a:r>
              <a:rPr lang="ja-JP" altLang="en-US" sz="4400" dirty="0" smtClean="0"/>
              <a:t>アンケートにご協力ください！</a:t>
            </a:r>
            <a:endParaRPr kumimoji="1" lang="ja-JP" altLang="en-US" sz="3000"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14289052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lang="ja-JP" altLang="en-US" sz="5400" dirty="0" smtClean="0"/>
              <a:t>目次</a:t>
            </a:r>
            <a:endParaRPr kumimoji="1" lang="ja-JP" altLang="en-US" sz="5400" dirty="0"/>
          </a:p>
        </p:txBody>
      </p:sp>
      <p:sp>
        <p:nvSpPr>
          <p:cNvPr id="3" name="コンテンツ プレースホルダー 2"/>
          <p:cNvSpPr>
            <a:spLocks noGrp="1"/>
          </p:cNvSpPr>
          <p:nvPr>
            <p:ph idx="1"/>
          </p:nvPr>
        </p:nvSpPr>
        <p:spPr>
          <a:xfrm>
            <a:off x="677334" y="1673157"/>
            <a:ext cx="8596668" cy="4368205"/>
          </a:xfrm>
        </p:spPr>
        <p:txBody>
          <a:bodyPr>
            <a:normAutofit lnSpcReduction="10000"/>
          </a:bodyPr>
          <a:lstStyle/>
          <a:p>
            <a:pPr marL="742950" indent="-742950">
              <a:buFont typeface="+mj-lt"/>
              <a:buAutoNum type="arabicPeriod"/>
            </a:pPr>
            <a:r>
              <a:rPr lang="ja-JP" altLang="en-US" sz="4400" dirty="0" smtClean="0"/>
              <a:t>自己</a:t>
            </a:r>
            <a:r>
              <a:rPr lang="ja-JP" altLang="en-US" sz="4400" dirty="0"/>
              <a:t>紹介</a:t>
            </a:r>
          </a:p>
          <a:p>
            <a:pPr marL="742950" indent="-742950">
              <a:buFont typeface="+mj-lt"/>
              <a:buAutoNum type="arabicPeriod"/>
            </a:pPr>
            <a:r>
              <a:rPr lang="ja-JP" altLang="en-US" sz="4400" dirty="0" smtClean="0"/>
              <a:t>本日のゴール</a:t>
            </a:r>
            <a:endParaRPr lang="ja-JP" altLang="en-US" sz="4400" dirty="0"/>
          </a:p>
          <a:p>
            <a:pPr marL="742950" indent="-742950">
              <a:buFont typeface="+mj-lt"/>
              <a:buAutoNum type="arabicPeriod"/>
            </a:pPr>
            <a:r>
              <a:rPr lang="ja-JP" altLang="en-US" sz="4400" dirty="0"/>
              <a:t>「</a:t>
            </a:r>
            <a:r>
              <a:rPr lang="en-US" altLang="ja-JP" sz="4400" dirty="0"/>
              <a:t>Excel</a:t>
            </a:r>
            <a:r>
              <a:rPr lang="ja-JP" altLang="en-US" sz="4400" dirty="0"/>
              <a:t>マクロ</a:t>
            </a:r>
            <a:r>
              <a:rPr lang="ja-JP" altLang="en-US" sz="4400" dirty="0" smtClean="0"/>
              <a:t>」とは？</a:t>
            </a:r>
            <a:endParaRPr lang="en-US" altLang="ja-JP" sz="4400" dirty="0" smtClean="0"/>
          </a:p>
          <a:p>
            <a:pPr marL="742950" indent="-742950">
              <a:buFont typeface="+mj-lt"/>
              <a:buAutoNum type="arabicPeriod"/>
            </a:pPr>
            <a:r>
              <a:rPr lang="ja-JP" altLang="en-US" sz="4400" dirty="0" smtClean="0"/>
              <a:t>「</a:t>
            </a:r>
            <a:r>
              <a:rPr lang="ja-JP" altLang="en-US" sz="4400" dirty="0"/>
              <a:t>マクロの記録」と</a:t>
            </a:r>
            <a:r>
              <a:rPr lang="ja-JP" altLang="en-US" sz="4400" dirty="0" smtClean="0"/>
              <a:t>は？</a:t>
            </a:r>
            <a:endParaRPr lang="en-US" altLang="ja-JP" sz="4400" dirty="0" smtClean="0"/>
          </a:p>
          <a:p>
            <a:pPr marL="742950" indent="-742950">
              <a:buFont typeface="+mj-lt"/>
              <a:buAutoNum type="arabicPeriod"/>
            </a:pPr>
            <a:r>
              <a:rPr lang="ja-JP" altLang="en-US" sz="4400" dirty="0" smtClean="0"/>
              <a:t>実践</a:t>
            </a:r>
            <a:r>
              <a:rPr lang="ja-JP" altLang="en-US" sz="4400" dirty="0"/>
              <a:t>！業務で使えるマクロ使用術</a:t>
            </a:r>
          </a:p>
          <a:p>
            <a:pPr marL="742950" indent="-742950">
              <a:buFont typeface="+mj-lt"/>
              <a:buAutoNum type="arabicPeriod"/>
            </a:pPr>
            <a:endParaRPr lang="en-US" altLang="ja-JP" sz="4400" dirty="0" smtClean="0"/>
          </a:p>
          <a:p>
            <a:pPr marL="742950" indent="-742950">
              <a:buFont typeface="+mj-lt"/>
              <a:buAutoNum type="arabicPeriod"/>
            </a:pPr>
            <a:endParaRPr lang="en-US" altLang="ja-JP" sz="4400" dirty="0" smtClean="0"/>
          </a:p>
          <a:p>
            <a:endParaRPr kumimoji="1" lang="en-US" altLang="ja-JP" sz="3000" dirty="0"/>
          </a:p>
          <a:p>
            <a:endParaRPr kumimoji="1" lang="ja-JP" altLang="en-US" sz="3000"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0592156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lang="ja-JP" altLang="en-US" sz="5400" dirty="0" smtClean="0"/>
              <a:t>自己紹介</a:t>
            </a:r>
            <a:endParaRPr kumimoji="1" lang="ja-JP" altLang="en-US" sz="5400" dirty="0"/>
          </a:p>
        </p:txBody>
      </p:sp>
      <p:sp>
        <p:nvSpPr>
          <p:cNvPr id="3" name="コンテンツ プレースホルダー 2"/>
          <p:cNvSpPr>
            <a:spLocks noGrp="1"/>
          </p:cNvSpPr>
          <p:nvPr>
            <p:ph idx="1"/>
          </p:nvPr>
        </p:nvSpPr>
        <p:spPr>
          <a:xfrm>
            <a:off x="677334" y="2160589"/>
            <a:ext cx="9264334" cy="3880773"/>
          </a:xfrm>
        </p:spPr>
        <p:txBody>
          <a:bodyPr>
            <a:normAutofit/>
          </a:bodyPr>
          <a:lstStyle/>
          <a:p>
            <a:r>
              <a:rPr lang="ja-JP" altLang="en-US" sz="3600" dirty="0"/>
              <a:t>上田 辰也 </a:t>
            </a:r>
            <a:r>
              <a:rPr lang="en-US" altLang="ja-JP" sz="3600" dirty="0"/>
              <a:t>1988</a:t>
            </a:r>
            <a:r>
              <a:rPr lang="ja-JP" altLang="en-US" sz="3600" dirty="0"/>
              <a:t>年生まれ </a:t>
            </a:r>
            <a:r>
              <a:rPr lang="en-US" altLang="ja-JP" sz="3600" dirty="0"/>
              <a:t>29</a:t>
            </a:r>
            <a:r>
              <a:rPr lang="ja-JP" altLang="en-US" sz="3600" dirty="0"/>
              <a:t>歳</a:t>
            </a:r>
          </a:p>
          <a:p>
            <a:r>
              <a:rPr lang="ja-JP" altLang="en-US" sz="3600" dirty="0"/>
              <a:t>システムエンジニアとして電力会社勤務。</a:t>
            </a:r>
          </a:p>
          <a:p>
            <a:r>
              <a:rPr lang="en-US" altLang="ja-JP" sz="3600" dirty="0"/>
              <a:t>IT</a:t>
            </a:r>
            <a:r>
              <a:rPr lang="ja-JP" altLang="en-US" sz="3600" dirty="0"/>
              <a:t>インフラ部門所属。</a:t>
            </a:r>
          </a:p>
          <a:p>
            <a:r>
              <a:rPr lang="ja-JP" altLang="en-US" sz="3600" dirty="0"/>
              <a:t>行ったプロジェクトは</a:t>
            </a:r>
            <a:r>
              <a:rPr lang="en-US" altLang="ja-JP" sz="3600" dirty="0"/>
              <a:t>Web</a:t>
            </a:r>
            <a:r>
              <a:rPr lang="ja-JP" altLang="en-US" sz="3600" dirty="0"/>
              <a:t>開発</a:t>
            </a:r>
            <a:r>
              <a:rPr lang="ja-JP" altLang="en-US" sz="3600" dirty="0" smtClean="0"/>
              <a:t>から</a:t>
            </a:r>
            <a:endParaRPr lang="en-US" altLang="ja-JP" sz="3600" dirty="0" smtClean="0"/>
          </a:p>
          <a:p>
            <a:pPr marL="0" indent="0">
              <a:buNone/>
            </a:pPr>
            <a:r>
              <a:rPr lang="ja-JP" altLang="en-US" sz="3600" dirty="0" smtClean="0"/>
              <a:t>ドローン</a:t>
            </a:r>
            <a:r>
              <a:rPr lang="ja-JP" altLang="en-US" sz="3600" dirty="0"/>
              <a:t>画像解析まで多岐に渡る。</a:t>
            </a:r>
          </a:p>
          <a:p>
            <a:endParaRPr kumimoji="1" lang="en-US" altLang="ja-JP" sz="3600" dirty="0"/>
          </a:p>
          <a:p>
            <a:endParaRPr kumimoji="1" lang="ja-JP" altLang="en-US" sz="3600"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40902566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3906897" y="1969067"/>
            <a:ext cx="6105334" cy="4267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247" tIns="47624" rIns="95247" bIns="47624"/>
          <a:lstStyle>
            <a:lvl1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ＭＳ Ｐゴシック" panose="020B0600070205080204" pitchFamily="50" charset="-128"/>
              </a:defRPr>
            </a:lvl1pPr>
            <a:lvl2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ＭＳ Ｐゴシック" panose="020B0600070205080204" pitchFamily="50" charset="-128"/>
              </a:defRPr>
            </a:lvl2pPr>
            <a:lvl3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ＭＳ Ｐゴシック" panose="020B0600070205080204" pitchFamily="50" charset="-128"/>
              </a:defRPr>
            </a:lvl3pPr>
            <a:lvl4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ＭＳ Ｐゴシック" panose="020B0600070205080204" pitchFamily="50" charset="-128"/>
              </a:defRPr>
            </a:lvl4pPr>
            <a:lvl5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ＭＳ Ｐゴシック" panose="020B0600070205080204" pitchFamily="50" charset="-128"/>
              </a:defRPr>
            </a:lvl9pPr>
          </a:lstStyle>
          <a:p>
            <a:pPr algn="ctr">
              <a:spcBef>
                <a:spcPts val="675"/>
              </a:spcBef>
            </a:pPr>
            <a:r>
              <a:rPr lang="en-US" altLang="ja-JP" sz="3175" dirty="0" smtClean="0">
                <a:latin typeface="メイリオ" panose="020B0604030504040204" pitchFamily="50" charset="-128"/>
              </a:rPr>
              <a:t> </a:t>
            </a:r>
            <a:r>
              <a:rPr lang="en-US" altLang="ja-JP" sz="3175" dirty="0">
                <a:latin typeface="メイリオ" panose="020B0604030504040204" pitchFamily="50" charset="-128"/>
              </a:rPr>
              <a:t>発売時期：2019/04/01予定</a:t>
            </a:r>
          </a:p>
          <a:p>
            <a:pPr algn="ctr">
              <a:spcBef>
                <a:spcPts val="675"/>
              </a:spcBef>
            </a:pPr>
            <a:r>
              <a:rPr lang="en-US" altLang="ja-JP" sz="3175" dirty="0">
                <a:solidFill>
                  <a:srgbClr val="FF0000"/>
                </a:solidFill>
                <a:latin typeface="メイリオ" panose="020B0604030504040204" pitchFamily="50" charset="-128"/>
              </a:rPr>
              <a:t>     </a:t>
            </a:r>
            <a:r>
              <a:rPr lang="en-US" altLang="ja-JP" sz="3175" b="1" dirty="0">
                <a:solidFill>
                  <a:srgbClr val="FF0000"/>
                </a:solidFill>
                <a:latin typeface="メイリオ" panose="020B0604030504040204" pitchFamily="50" charset="-128"/>
              </a:rPr>
              <a:t>￥：100,000(</a:t>
            </a:r>
            <a:r>
              <a:rPr lang="en-US" altLang="ja-JP" sz="3175" b="1" dirty="0" err="1">
                <a:solidFill>
                  <a:srgbClr val="FF0000"/>
                </a:solidFill>
                <a:latin typeface="メイリオ" panose="020B0604030504040204" pitchFamily="50" charset="-128"/>
              </a:rPr>
              <a:t>税込み</a:t>
            </a:r>
            <a:r>
              <a:rPr lang="en-US" altLang="ja-JP" sz="3175" b="1" dirty="0">
                <a:solidFill>
                  <a:srgbClr val="FF0000"/>
                </a:solidFill>
                <a:latin typeface="メイリオ" panose="020B0604030504040204" pitchFamily="50" charset="-128"/>
              </a:rPr>
              <a:t>)</a:t>
            </a:r>
          </a:p>
          <a:p>
            <a:pPr algn="ctr">
              <a:spcBef>
                <a:spcPts val="675"/>
              </a:spcBef>
            </a:pPr>
            <a:endParaRPr lang="en-US" altLang="ja-JP" sz="3175" b="1" dirty="0">
              <a:latin typeface="メイリオ" panose="020B0604030504040204" pitchFamily="50" charset="-128"/>
            </a:endParaRPr>
          </a:p>
          <a:p>
            <a:pPr algn="ctr">
              <a:spcBef>
                <a:spcPts val="675"/>
              </a:spcBef>
            </a:pPr>
            <a:r>
              <a:rPr lang="en-US" altLang="ja-JP" sz="2540" dirty="0">
                <a:latin typeface="メイリオ" panose="020B0604030504040204" pitchFamily="50" charset="-128"/>
              </a:rPr>
              <a:t>※</a:t>
            </a:r>
            <a:r>
              <a:rPr lang="en-US" altLang="ja-JP" sz="2540" dirty="0" err="1">
                <a:latin typeface="メイリオ" panose="020B0604030504040204" pitchFamily="50" charset="-128"/>
              </a:rPr>
              <a:t>問い合わせサポート</a:t>
            </a:r>
            <a:r>
              <a:rPr lang="en-US" altLang="ja-JP" sz="2540" dirty="0">
                <a:latin typeface="メイリオ" panose="020B0604030504040204" pitchFamily="50" charset="-128"/>
              </a:rPr>
              <a:t>、</a:t>
            </a:r>
          </a:p>
          <a:p>
            <a:pPr algn="ctr">
              <a:spcBef>
                <a:spcPts val="675"/>
              </a:spcBef>
            </a:pPr>
            <a:r>
              <a:rPr lang="en-US" altLang="ja-JP" sz="2540" dirty="0" err="1">
                <a:latin typeface="メイリオ" panose="020B0604030504040204" pitchFamily="50" charset="-128"/>
              </a:rPr>
              <a:t>テンプレート編集サポート等</a:t>
            </a:r>
            <a:endParaRPr lang="en-US" altLang="ja-JP" sz="2540" dirty="0">
              <a:latin typeface="メイリオ" panose="020B0604030504040204" pitchFamily="50" charset="-128"/>
            </a:endParaRPr>
          </a:p>
          <a:p>
            <a:pPr algn="ctr">
              <a:spcBef>
                <a:spcPts val="675"/>
              </a:spcBef>
            </a:pPr>
            <a:r>
              <a:rPr lang="en-US" altLang="ja-JP" sz="2540" dirty="0" err="1">
                <a:latin typeface="メイリオ" panose="020B0604030504040204" pitchFamily="50" charset="-128"/>
              </a:rPr>
              <a:t>は別料金が必要となります</a:t>
            </a:r>
            <a:r>
              <a:rPr lang="en-US" altLang="ja-JP" sz="2540" dirty="0">
                <a:latin typeface="メイリオ" panose="020B0604030504040204" pitchFamily="50" charset="-128"/>
              </a:rPr>
              <a:t>。</a:t>
            </a:r>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491" y="1787621"/>
            <a:ext cx="2473047" cy="215719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タイトル 1"/>
          <p:cNvSpPr>
            <a:spLocks noGrp="1"/>
          </p:cNvSpPr>
          <p:nvPr>
            <p:ph type="title"/>
          </p:nvPr>
        </p:nvSpPr>
        <p:spPr>
          <a:xfrm>
            <a:off x="677334" y="609600"/>
            <a:ext cx="8596668" cy="1320800"/>
          </a:xfrm>
        </p:spPr>
        <p:txBody>
          <a:bodyPr>
            <a:normAutofit fontScale="90000"/>
          </a:bodyPr>
          <a:lstStyle/>
          <a:p>
            <a:pPr algn="ctr"/>
            <a:r>
              <a:rPr lang="ja-JP" altLang="en-US" sz="5400" dirty="0"/>
              <a:t>簡易</a:t>
            </a:r>
            <a:r>
              <a:rPr lang="en-US" altLang="ja-JP" sz="5400" dirty="0"/>
              <a:t>E</a:t>
            </a:r>
            <a:r>
              <a:rPr lang="ja-JP" altLang="en-US" sz="5400" dirty="0"/>
              <a:t>ラーニングパッケージ</a:t>
            </a:r>
            <a:endParaRPr kumimoji="1" lang="ja-JP" altLang="en-US" sz="5400" dirty="0"/>
          </a:p>
        </p:txBody>
      </p:sp>
      <p:sp>
        <p:nvSpPr>
          <p:cNvPr id="2" name="スライド番号プレースホルダー 1"/>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57626305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3906897" y="1969067"/>
            <a:ext cx="6105334" cy="4267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247" tIns="47624" rIns="95247" bIns="47624"/>
          <a:lstStyle>
            <a:lvl1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ＭＳ Ｐゴシック" panose="020B0600070205080204" pitchFamily="50" charset="-128"/>
              </a:defRPr>
            </a:lvl1pPr>
            <a:lvl2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ＭＳ Ｐゴシック" panose="020B0600070205080204" pitchFamily="50" charset="-128"/>
              </a:defRPr>
            </a:lvl2pPr>
            <a:lvl3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ＭＳ Ｐゴシック" panose="020B0600070205080204" pitchFamily="50" charset="-128"/>
              </a:defRPr>
            </a:lvl3pPr>
            <a:lvl4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ＭＳ Ｐゴシック" panose="020B0600070205080204" pitchFamily="50" charset="-128"/>
              </a:defRPr>
            </a:lvl4pPr>
            <a:lvl5pPr>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ＭＳ Ｐゴシック" panose="020B0600070205080204" pitchFamily="50"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ＭＳ Ｐゴシック" panose="020B0600070205080204" pitchFamily="50"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ＭＳ Ｐゴシック" panose="020B0600070205080204" pitchFamily="50"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ＭＳ Ｐゴシック" panose="020B0600070205080204" pitchFamily="50"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Lst>
              <a:defRPr>
                <a:solidFill>
                  <a:srgbClr val="000000"/>
                </a:solidFill>
                <a:latin typeface="Arial" panose="020B0604020202020204" pitchFamily="34" charset="0"/>
                <a:ea typeface="ＭＳ Ｐゴシック" panose="020B0600070205080204" pitchFamily="50" charset="-128"/>
              </a:defRPr>
            </a:lvl9pPr>
          </a:lstStyle>
          <a:p>
            <a:pPr algn="ctr">
              <a:spcBef>
                <a:spcPts val="675"/>
              </a:spcBef>
            </a:pPr>
            <a:r>
              <a:rPr lang="en-US" altLang="ja-JP" sz="3175" dirty="0" smtClean="0">
                <a:latin typeface="メイリオ" panose="020B0604030504040204" pitchFamily="50" charset="-128"/>
              </a:rPr>
              <a:t> </a:t>
            </a:r>
            <a:r>
              <a:rPr lang="en-US" altLang="ja-JP" sz="3175" dirty="0">
                <a:latin typeface="メイリオ" panose="020B0604030504040204" pitchFamily="50" charset="-128"/>
              </a:rPr>
              <a:t>発売時期：2019/04/01予定</a:t>
            </a:r>
          </a:p>
          <a:p>
            <a:pPr algn="ctr">
              <a:spcBef>
                <a:spcPts val="675"/>
              </a:spcBef>
            </a:pPr>
            <a:r>
              <a:rPr lang="en-US" altLang="ja-JP" sz="3175" dirty="0">
                <a:solidFill>
                  <a:srgbClr val="FF0000"/>
                </a:solidFill>
                <a:latin typeface="メイリオ" panose="020B0604030504040204" pitchFamily="50" charset="-128"/>
              </a:rPr>
              <a:t>     </a:t>
            </a:r>
            <a:r>
              <a:rPr lang="en-US" altLang="ja-JP" sz="3175" b="1" dirty="0">
                <a:solidFill>
                  <a:srgbClr val="FF0000"/>
                </a:solidFill>
                <a:latin typeface="メイリオ" panose="020B0604030504040204" pitchFamily="50" charset="-128"/>
              </a:rPr>
              <a:t>￥：100,000(</a:t>
            </a:r>
            <a:r>
              <a:rPr lang="en-US" altLang="ja-JP" sz="3175" b="1" dirty="0" err="1">
                <a:solidFill>
                  <a:srgbClr val="FF0000"/>
                </a:solidFill>
                <a:latin typeface="メイリオ" panose="020B0604030504040204" pitchFamily="50" charset="-128"/>
              </a:rPr>
              <a:t>税込み</a:t>
            </a:r>
            <a:r>
              <a:rPr lang="en-US" altLang="ja-JP" sz="3175" b="1" dirty="0">
                <a:solidFill>
                  <a:srgbClr val="FF0000"/>
                </a:solidFill>
                <a:latin typeface="メイリオ" panose="020B0604030504040204" pitchFamily="50" charset="-128"/>
              </a:rPr>
              <a:t>)</a:t>
            </a:r>
          </a:p>
          <a:p>
            <a:pPr algn="ctr">
              <a:spcBef>
                <a:spcPts val="675"/>
              </a:spcBef>
            </a:pPr>
            <a:endParaRPr lang="en-US" altLang="ja-JP" sz="3175" b="1" dirty="0">
              <a:latin typeface="メイリオ" panose="020B0604030504040204" pitchFamily="50" charset="-128"/>
            </a:endParaRPr>
          </a:p>
          <a:p>
            <a:pPr algn="ctr">
              <a:spcBef>
                <a:spcPts val="675"/>
              </a:spcBef>
            </a:pPr>
            <a:r>
              <a:rPr lang="en-US" altLang="ja-JP" sz="2540" dirty="0">
                <a:latin typeface="メイリオ" panose="020B0604030504040204" pitchFamily="50" charset="-128"/>
              </a:rPr>
              <a:t>※</a:t>
            </a:r>
            <a:r>
              <a:rPr lang="en-US" altLang="ja-JP" sz="2540" dirty="0" err="1">
                <a:latin typeface="メイリオ" panose="020B0604030504040204" pitchFamily="50" charset="-128"/>
              </a:rPr>
              <a:t>問い合わせサポート</a:t>
            </a:r>
            <a:r>
              <a:rPr lang="en-US" altLang="ja-JP" sz="2540" dirty="0">
                <a:latin typeface="メイリオ" panose="020B0604030504040204" pitchFamily="50" charset="-128"/>
              </a:rPr>
              <a:t>、</a:t>
            </a:r>
          </a:p>
          <a:p>
            <a:pPr algn="ctr">
              <a:spcBef>
                <a:spcPts val="675"/>
              </a:spcBef>
            </a:pPr>
            <a:r>
              <a:rPr lang="en-US" altLang="ja-JP" sz="2540" dirty="0" err="1">
                <a:latin typeface="メイリオ" panose="020B0604030504040204" pitchFamily="50" charset="-128"/>
              </a:rPr>
              <a:t>テンプレート編集サポート等</a:t>
            </a:r>
            <a:endParaRPr lang="en-US" altLang="ja-JP" sz="2540" dirty="0">
              <a:latin typeface="メイリオ" panose="020B0604030504040204" pitchFamily="50" charset="-128"/>
            </a:endParaRPr>
          </a:p>
          <a:p>
            <a:pPr algn="ctr">
              <a:spcBef>
                <a:spcPts val="675"/>
              </a:spcBef>
            </a:pPr>
            <a:r>
              <a:rPr lang="en-US" altLang="ja-JP" sz="2540" dirty="0" err="1">
                <a:latin typeface="メイリオ" panose="020B0604030504040204" pitchFamily="50" charset="-128"/>
              </a:rPr>
              <a:t>は別料金が必要となります</a:t>
            </a:r>
            <a:r>
              <a:rPr lang="en-US" altLang="ja-JP" sz="2540" dirty="0">
                <a:latin typeface="メイリオ" panose="020B0604030504040204" pitchFamily="50" charset="-128"/>
              </a:rPr>
              <a:t>。</a:t>
            </a:r>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491" y="1787621"/>
            <a:ext cx="2473047" cy="215719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タイトル 1"/>
          <p:cNvSpPr>
            <a:spLocks noGrp="1"/>
          </p:cNvSpPr>
          <p:nvPr>
            <p:ph type="title"/>
          </p:nvPr>
        </p:nvSpPr>
        <p:spPr>
          <a:xfrm>
            <a:off x="677334" y="609600"/>
            <a:ext cx="8596668" cy="1320800"/>
          </a:xfrm>
        </p:spPr>
        <p:txBody>
          <a:bodyPr>
            <a:normAutofit fontScale="90000"/>
          </a:bodyPr>
          <a:lstStyle/>
          <a:p>
            <a:pPr algn="ctr"/>
            <a:r>
              <a:rPr lang="ja-JP" altLang="en-US" sz="5400" dirty="0"/>
              <a:t>簡易</a:t>
            </a:r>
            <a:r>
              <a:rPr lang="en-US" altLang="ja-JP" sz="5400" dirty="0"/>
              <a:t>E</a:t>
            </a:r>
            <a:r>
              <a:rPr lang="ja-JP" altLang="en-US" sz="5400" dirty="0"/>
              <a:t>ラーニングパッケージ</a:t>
            </a:r>
            <a:endParaRPr kumimoji="1" lang="ja-JP" altLang="en-US" sz="5400" dirty="0"/>
          </a:p>
        </p:txBody>
      </p:sp>
      <p:sp>
        <p:nvSpPr>
          <p:cNvPr id="2" name="爆発 2 1"/>
          <p:cNvSpPr/>
          <p:nvPr/>
        </p:nvSpPr>
        <p:spPr>
          <a:xfrm>
            <a:off x="677334" y="609600"/>
            <a:ext cx="10582849" cy="5268686"/>
          </a:xfrm>
          <a:prstGeom prst="irregularSeal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0" dirty="0" smtClean="0">
                <a:solidFill>
                  <a:schemeClr val="bg1"/>
                </a:solidFill>
              </a:rPr>
              <a:t>上田の</a:t>
            </a:r>
            <a:endParaRPr kumimoji="1" lang="en-US" altLang="ja-JP" sz="8000" dirty="0" smtClean="0">
              <a:solidFill>
                <a:schemeClr val="bg1"/>
              </a:solidFill>
            </a:endParaRPr>
          </a:p>
          <a:p>
            <a:pPr algn="ctr"/>
            <a:r>
              <a:rPr kumimoji="1" lang="ja-JP" altLang="en-US" sz="8000" dirty="0" smtClean="0">
                <a:solidFill>
                  <a:schemeClr val="bg1"/>
                </a:solidFill>
              </a:rPr>
              <a:t>野望</a:t>
            </a:r>
            <a:endParaRPr kumimoji="1" lang="ja-JP" altLang="en-US" sz="8000" dirty="0">
              <a:solidFill>
                <a:schemeClr val="bg1"/>
              </a:solidFill>
            </a:endParaRPr>
          </a:p>
        </p:txBody>
      </p:sp>
      <p:sp>
        <p:nvSpPr>
          <p:cNvPr id="3" name="スライド番号プレースホルダー 2"/>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12636990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lang="ja-JP" altLang="en-US" sz="5400" dirty="0" smtClean="0"/>
              <a:t>自己紹介</a:t>
            </a:r>
            <a:endParaRPr kumimoji="1" lang="ja-JP" altLang="en-US" sz="5400" dirty="0"/>
          </a:p>
        </p:txBody>
      </p:sp>
      <p:sp>
        <p:nvSpPr>
          <p:cNvPr id="3" name="コンテンツ プレースホルダー 2"/>
          <p:cNvSpPr>
            <a:spLocks noGrp="1"/>
          </p:cNvSpPr>
          <p:nvPr>
            <p:ph idx="1"/>
          </p:nvPr>
        </p:nvSpPr>
        <p:spPr>
          <a:xfrm>
            <a:off x="677334" y="2160589"/>
            <a:ext cx="9264334" cy="3880773"/>
          </a:xfrm>
        </p:spPr>
        <p:txBody>
          <a:bodyPr>
            <a:normAutofit fontScale="92500" lnSpcReduction="20000"/>
          </a:bodyPr>
          <a:lstStyle/>
          <a:p>
            <a:r>
              <a:rPr lang="ja-JP" altLang="en-US" sz="3600" dirty="0"/>
              <a:t>神奈川</a:t>
            </a:r>
            <a:r>
              <a:rPr lang="ja-JP" altLang="en-US" sz="3600" dirty="0" smtClean="0"/>
              <a:t>大学</a:t>
            </a:r>
            <a:r>
              <a:rPr lang="en-US" altLang="ja-JP" sz="3600" dirty="0" smtClean="0"/>
              <a:t>(</a:t>
            </a:r>
            <a:r>
              <a:rPr lang="ja-JP" altLang="en-US" sz="3600" dirty="0" smtClean="0"/>
              <a:t>経済学部</a:t>
            </a:r>
            <a:r>
              <a:rPr lang="en-US" altLang="ja-JP" sz="3600" dirty="0" smtClean="0"/>
              <a:t>)</a:t>
            </a:r>
            <a:r>
              <a:rPr lang="ja-JP" altLang="en-US" sz="3600" dirty="0" smtClean="0"/>
              <a:t>卒業後</a:t>
            </a:r>
            <a:r>
              <a:rPr lang="ja-JP" altLang="en-US" sz="3600" dirty="0"/>
              <a:t>、自衛隊に入隊</a:t>
            </a:r>
            <a:r>
              <a:rPr lang="ja-JP" altLang="en-US" sz="3600" dirty="0" smtClean="0"/>
              <a:t>。</a:t>
            </a:r>
            <a:endParaRPr lang="en-US" altLang="ja-JP" sz="3600" dirty="0" smtClean="0"/>
          </a:p>
          <a:p>
            <a:r>
              <a:rPr lang="en-US" altLang="ja-JP" sz="3600" dirty="0" smtClean="0"/>
              <a:t>24</a:t>
            </a:r>
            <a:r>
              <a:rPr lang="ja-JP" altLang="en-US" sz="3600" dirty="0"/>
              <a:t>歳の時に退役し目標もなく</a:t>
            </a:r>
            <a:r>
              <a:rPr lang="ja-JP" altLang="en-US" sz="3600" dirty="0" smtClean="0"/>
              <a:t>バイト生活</a:t>
            </a:r>
            <a:endParaRPr lang="en-US" altLang="ja-JP" sz="3600" dirty="0" smtClean="0"/>
          </a:p>
          <a:p>
            <a:r>
              <a:rPr lang="ja-JP" altLang="en-US" sz="3600" dirty="0" smtClean="0"/>
              <a:t>「</a:t>
            </a:r>
            <a:r>
              <a:rPr lang="en-US" altLang="ja-JP" sz="3600" dirty="0"/>
              <a:t>Excel</a:t>
            </a:r>
            <a:r>
              <a:rPr lang="ja-JP" altLang="en-US" sz="3600" dirty="0"/>
              <a:t>マクロ」に出会い、プログラミングの面白さに目覚める。</a:t>
            </a:r>
          </a:p>
          <a:p>
            <a:r>
              <a:rPr lang="ja-JP" altLang="en-US" sz="3600" dirty="0" smtClean="0"/>
              <a:t>新人教育を経て、</a:t>
            </a:r>
            <a:r>
              <a:rPr lang="ja-JP" altLang="en-US" sz="3600" dirty="0"/>
              <a:t>文系出身者で</a:t>
            </a:r>
            <a:r>
              <a:rPr lang="en-US" altLang="ja-JP" sz="3600" dirty="0"/>
              <a:t>Excel</a:t>
            </a:r>
            <a:r>
              <a:rPr lang="ja-JP" altLang="en-US" sz="3600" dirty="0"/>
              <a:t>・プログラム何もかも知らなかった自分にこそ伝えられるものがあるのではないかと思い、本企画を立案</a:t>
            </a:r>
            <a:r>
              <a:rPr lang="ja-JP" altLang="en-US" sz="3600" dirty="0" smtClean="0"/>
              <a:t>する</a:t>
            </a:r>
            <a:endParaRPr kumimoji="1" lang="en-US" altLang="ja-JP" sz="3600" dirty="0"/>
          </a:p>
          <a:p>
            <a:endParaRPr kumimoji="1" lang="ja-JP" altLang="en-US" sz="3600" dirty="0"/>
          </a:p>
        </p:txBody>
      </p:sp>
      <p:sp>
        <p:nvSpPr>
          <p:cNvPr id="4" name="スライド番号プレースホルダー 3"/>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8977200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1" lang="ja-JP" altLang="en-US" sz="5400" dirty="0" smtClean="0"/>
              <a:t>本日の目的</a:t>
            </a:r>
            <a:endParaRPr kumimoji="1" lang="ja-JP" altLang="en-US" sz="5400" dirty="0"/>
          </a:p>
        </p:txBody>
      </p:sp>
      <p:sp>
        <p:nvSpPr>
          <p:cNvPr id="9" name="タイトル 1"/>
          <p:cNvSpPr txBox="1">
            <a:spLocks/>
          </p:cNvSpPr>
          <p:nvPr/>
        </p:nvSpPr>
        <p:spPr>
          <a:xfrm>
            <a:off x="653141" y="2644786"/>
            <a:ext cx="8934995" cy="2737111"/>
          </a:xfrm>
          <a:prstGeom prst="rect">
            <a:avLst/>
          </a:prstGeom>
        </p:spPr>
        <p:txBody>
          <a:bodyPr vert="horz" lIns="91440" tIns="45720" rIns="91440" bIns="45720" rtlCol="0" anchor="t">
            <a:no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algn="ctr"/>
            <a:r>
              <a:rPr lang="ja-JP" altLang="en-US" sz="5400" b="1" dirty="0" smtClean="0">
                <a:solidFill>
                  <a:srgbClr val="FF0000"/>
                </a:solidFill>
                <a:latin typeface="+mn-ea"/>
                <a:ea typeface="+mn-ea"/>
              </a:rPr>
              <a:t>「</a:t>
            </a:r>
            <a:r>
              <a:rPr lang="en-US" altLang="ja-JP" sz="5400" b="1" dirty="0" smtClean="0">
                <a:solidFill>
                  <a:srgbClr val="FF0000"/>
                </a:solidFill>
                <a:latin typeface="+mn-ea"/>
                <a:ea typeface="+mn-ea"/>
              </a:rPr>
              <a:t>Excel</a:t>
            </a:r>
            <a:r>
              <a:rPr lang="ja-JP" altLang="en-US" sz="5400" b="1" dirty="0" err="1" smtClean="0">
                <a:solidFill>
                  <a:srgbClr val="FF0000"/>
                </a:solidFill>
                <a:latin typeface="+mn-ea"/>
                <a:ea typeface="+mn-ea"/>
              </a:rPr>
              <a:t>って</a:t>
            </a:r>
            <a:r>
              <a:rPr lang="ja-JP" altLang="en-US" sz="5400" b="1" dirty="0" smtClean="0">
                <a:solidFill>
                  <a:srgbClr val="FF0000"/>
                </a:solidFill>
                <a:latin typeface="+mn-ea"/>
                <a:ea typeface="+mn-ea"/>
              </a:rPr>
              <a:t>楽しい」</a:t>
            </a:r>
            <a:endParaRPr lang="en-US" altLang="ja-JP" sz="5400" b="1" dirty="0" smtClean="0">
              <a:solidFill>
                <a:srgbClr val="FF0000"/>
              </a:solidFill>
              <a:latin typeface="+mn-ea"/>
              <a:ea typeface="+mn-ea"/>
            </a:endParaRPr>
          </a:p>
          <a:p>
            <a:pPr algn="ctr"/>
            <a:r>
              <a:rPr lang="ja-JP" altLang="en-US" sz="5400" b="1" dirty="0" smtClean="0">
                <a:solidFill>
                  <a:srgbClr val="FF0000"/>
                </a:solidFill>
                <a:latin typeface="+mn-ea"/>
                <a:ea typeface="+mn-ea"/>
              </a:rPr>
              <a:t>と</a:t>
            </a:r>
            <a:r>
              <a:rPr lang="ja-JP" altLang="en-US" sz="5400" b="1" dirty="0">
                <a:solidFill>
                  <a:srgbClr val="FF0000"/>
                </a:solidFill>
                <a:latin typeface="+mn-ea"/>
                <a:ea typeface="+mn-ea"/>
              </a:rPr>
              <a:t>思</a:t>
            </a:r>
            <a:r>
              <a:rPr lang="ja-JP" altLang="en-US" sz="5400" b="1" dirty="0" smtClean="0">
                <a:solidFill>
                  <a:srgbClr val="FF0000"/>
                </a:solidFill>
                <a:latin typeface="+mn-ea"/>
                <a:ea typeface="+mn-ea"/>
              </a:rPr>
              <a:t>えるようになる！！</a:t>
            </a:r>
            <a:endParaRPr lang="en-US" altLang="ja-JP" sz="5400" b="1" dirty="0" smtClean="0">
              <a:solidFill>
                <a:srgbClr val="FF0000"/>
              </a:solidFill>
              <a:latin typeface="+mn-ea"/>
              <a:ea typeface="+mn-ea"/>
            </a:endParaRPr>
          </a:p>
        </p:txBody>
      </p:sp>
      <p:sp>
        <p:nvSpPr>
          <p:cNvPr id="3" name="スライド番号プレースホルダー 2"/>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6315269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1" lang="ja-JP" altLang="en-US" sz="5400" dirty="0" smtClean="0"/>
              <a:t>本日の目標</a:t>
            </a:r>
            <a:endParaRPr kumimoji="1" lang="ja-JP" altLang="en-US" sz="5400" dirty="0"/>
          </a:p>
        </p:txBody>
      </p:sp>
      <p:sp>
        <p:nvSpPr>
          <p:cNvPr id="9" name="タイトル 1"/>
          <p:cNvSpPr txBox="1">
            <a:spLocks/>
          </p:cNvSpPr>
          <p:nvPr/>
        </p:nvSpPr>
        <p:spPr>
          <a:xfrm>
            <a:off x="2895600" y="1930400"/>
            <a:ext cx="6378402" cy="3670300"/>
          </a:xfrm>
          <a:prstGeom prst="rect">
            <a:avLst/>
          </a:prstGeom>
        </p:spPr>
        <p:txBody>
          <a:bodyPr vert="horz" lIns="91440" tIns="45720" rIns="91440" bIns="45720" rtlCol="0" anchor="t">
            <a:no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800" b="1" dirty="0" smtClean="0">
                <a:solidFill>
                  <a:srgbClr val="FF0000"/>
                </a:solidFill>
                <a:latin typeface="+mn-ea"/>
                <a:ea typeface="+mn-ea"/>
              </a:rPr>
              <a:t>マクロ</a:t>
            </a:r>
            <a:r>
              <a:rPr lang="ja-JP" altLang="en-US" sz="4800" b="1" dirty="0">
                <a:solidFill>
                  <a:srgbClr val="FF0000"/>
                </a:solidFill>
                <a:latin typeface="+mn-ea"/>
                <a:ea typeface="+mn-ea"/>
              </a:rPr>
              <a:t>の</a:t>
            </a:r>
            <a:r>
              <a:rPr lang="ja-JP" altLang="en-US" sz="4800" b="1" dirty="0" smtClean="0">
                <a:solidFill>
                  <a:srgbClr val="FF0000"/>
                </a:solidFill>
                <a:latin typeface="+mn-ea"/>
                <a:ea typeface="+mn-ea"/>
              </a:rPr>
              <a:t>記録の</a:t>
            </a:r>
            <a:endParaRPr lang="en-US" altLang="ja-JP" sz="4800" b="1" dirty="0" smtClean="0">
              <a:solidFill>
                <a:srgbClr val="FF0000"/>
              </a:solidFill>
              <a:latin typeface="+mn-ea"/>
              <a:ea typeface="+mn-ea"/>
            </a:endParaRPr>
          </a:p>
          <a:p>
            <a:r>
              <a:rPr lang="ja-JP" altLang="en-US" sz="4800" b="1" dirty="0">
                <a:solidFill>
                  <a:srgbClr val="FF0000"/>
                </a:solidFill>
                <a:latin typeface="+mn-ea"/>
                <a:ea typeface="+mn-ea"/>
              </a:rPr>
              <a:t>　</a:t>
            </a:r>
            <a:r>
              <a:rPr lang="ja-JP" altLang="en-US" sz="4800" b="1" dirty="0" smtClean="0">
                <a:solidFill>
                  <a:srgbClr val="FF0000"/>
                </a:solidFill>
                <a:latin typeface="+mn-ea"/>
                <a:ea typeface="+mn-ea"/>
              </a:rPr>
              <a:t>・記録方法</a:t>
            </a:r>
            <a:endParaRPr lang="en-US" altLang="ja-JP" sz="4800" b="1" dirty="0" smtClean="0">
              <a:solidFill>
                <a:srgbClr val="FF0000"/>
              </a:solidFill>
              <a:latin typeface="+mn-ea"/>
              <a:ea typeface="+mn-ea"/>
            </a:endParaRPr>
          </a:p>
          <a:p>
            <a:r>
              <a:rPr lang="ja-JP" altLang="en-US" sz="4800" b="1" dirty="0" smtClean="0">
                <a:solidFill>
                  <a:srgbClr val="FF0000"/>
                </a:solidFill>
                <a:latin typeface="+mn-ea"/>
                <a:ea typeface="+mn-ea"/>
              </a:rPr>
              <a:t>　・修正方法</a:t>
            </a:r>
            <a:endParaRPr lang="en-US" altLang="ja-JP" sz="4800" b="1" dirty="0" smtClean="0">
              <a:solidFill>
                <a:srgbClr val="FF0000"/>
              </a:solidFill>
              <a:latin typeface="+mn-ea"/>
              <a:ea typeface="+mn-ea"/>
            </a:endParaRPr>
          </a:p>
          <a:p>
            <a:r>
              <a:rPr lang="ja-JP" altLang="en-US" sz="4800" b="1" dirty="0" smtClean="0">
                <a:solidFill>
                  <a:srgbClr val="FF0000"/>
                </a:solidFill>
                <a:latin typeface="+mn-ea"/>
                <a:ea typeface="+mn-ea"/>
              </a:rPr>
              <a:t>を体で覚える！！</a:t>
            </a:r>
            <a:endParaRPr lang="ja-JP" altLang="en-US" sz="4800" b="1" dirty="0">
              <a:solidFill>
                <a:srgbClr val="FF0000"/>
              </a:solidFill>
              <a:latin typeface="+mn-ea"/>
              <a:ea typeface="+mn-ea"/>
            </a:endParaRPr>
          </a:p>
        </p:txBody>
      </p:sp>
      <p:sp>
        <p:nvSpPr>
          <p:cNvPr id="3" name="スライド番号プレースホルダー 2"/>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102228877"/>
      </p:ext>
    </p:extLst>
  </p:cSld>
  <p:clrMapOvr>
    <a:masterClrMapping/>
  </p:clrMapOvr>
  <p:timing>
    <p:tnLst>
      <p:par>
        <p:cTn id="1" dur="indefinite" restart="never" nodeType="tmRoot"/>
      </p:par>
    </p:tnLst>
  </p:timing>
</p:sld>
</file>

<file path=ppt/theme/theme1.xml><?xml version="1.0" encoding="utf-8"?>
<a:theme xmlns:a="http://schemas.openxmlformats.org/drawingml/2006/main" name="ファセット">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6240</TotalTime>
  <Words>3222</Words>
  <Application>Microsoft Office PowerPoint</Application>
  <PresentationFormat>ワイド画面</PresentationFormat>
  <Paragraphs>327</Paragraphs>
  <Slides>20</Slides>
  <Notes>20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20</vt:i4>
      </vt:variant>
    </vt:vector>
  </HeadingPairs>
  <TitlesOfParts>
    <vt:vector size="27" baseType="lpstr">
      <vt:lpstr>ＭＳ Ｐゴシック</vt:lpstr>
      <vt:lpstr>メイリオ</vt:lpstr>
      <vt:lpstr>Arial</vt:lpstr>
      <vt:lpstr>Calibri</vt:lpstr>
      <vt:lpstr>Trebuchet MS</vt:lpstr>
      <vt:lpstr>Wingdings 3</vt:lpstr>
      <vt:lpstr>ファセット</vt:lpstr>
      <vt:lpstr>PowerPoint プレゼンテーション</vt:lpstr>
      <vt:lpstr>実践！ Excelマクロ 使用術</vt:lpstr>
      <vt:lpstr>目次</vt:lpstr>
      <vt:lpstr>自己紹介</vt:lpstr>
      <vt:lpstr>簡易Eラーニングパッケージ</vt:lpstr>
      <vt:lpstr>簡易Eラーニングパッケージ</vt:lpstr>
      <vt:lpstr>自己紹介</vt:lpstr>
      <vt:lpstr>本日の目的</vt:lpstr>
      <vt:lpstr>本日の目標</vt:lpstr>
      <vt:lpstr>「Excelマクロ」って？</vt:lpstr>
      <vt:lpstr>「Excelマクロ」とは？</vt:lpstr>
      <vt:lpstr>「マクロの記録」って？</vt:lpstr>
      <vt:lpstr>「マクロの記録」とは？</vt:lpstr>
      <vt:lpstr>実践！業務で使える マクロ使用術</vt:lpstr>
      <vt:lpstr> 実践！マクロの記録</vt:lpstr>
      <vt:lpstr> 実践！マクロの記録</vt:lpstr>
      <vt:lpstr> 実践！マクロの記録</vt:lpstr>
      <vt:lpstr> 実践！マクロの記録</vt:lpstr>
      <vt:lpstr> 実践！マクロの修正</vt:lpstr>
      <vt:lpstr>アンケート</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ueda tatsuya</dc:creator>
  <cp:lastModifiedBy>ueda tatsuya</cp:lastModifiedBy>
  <cp:revision>451</cp:revision>
  <cp:lastPrinted>2018-04-01T07:58:11Z</cp:lastPrinted>
  <dcterms:created xsi:type="dcterms:W3CDTF">2018-02-21T16:39:24Z</dcterms:created>
  <dcterms:modified xsi:type="dcterms:W3CDTF">2018-04-12T13:13:46Z</dcterms:modified>
</cp:coreProperties>
</file>