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1" r:id="rId36"/>
    <p:sldId id="312" r:id="rId37"/>
    <p:sldId id="313" r:id="rId38"/>
    <p:sldId id="314" r:id="rId39"/>
    <p:sldId id="315" r:id="rId40"/>
    <p:sldId id="316" r:id="rId41"/>
    <p:sldId id="317" r:id="rId42"/>
    <p:sldId id="274" r:id="rId43"/>
    <p:sldId id="275" r:id="rId44"/>
    <p:sldId id="276" r:id="rId45"/>
    <p:sldId id="277" r:id="rId46"/>
    <p:sldId id="278" r:id="rId47"/>
    <p:sldId id="279" r:id="rId48"/>
    <p:sldId id="280" r:id="rId49"/>
    <p:sldId id="281" r:id="rId50"/>
    <p:sldId id="282" r:id="rId51"/>
    <p:sldId id="283" r:id="rId52"/>
    <p:sldId id="284" r:id="rId53"/>
    <p:sldId id="285" r:id="rId54"/>
    <p:sldId id="286" r:id="rId55"/>
    <p:sldId id="287" r:id="rId56"/>
    <p:sldId id="288" r:id="rId57"/>
    <p:sldId id="289" r:id="rId58"/>
    <p:sldId id="290" r:id="rId59"/>
    <p:sldId id="291" r:id="rId60"/>
    <p:sldId id="292" r:id="rId61"/>
    <p:sldId id="293"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3" d="100"/>
          <a:sy n="83" d="100"/>
        </p:scale>
        <p:origin x="-922"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1F3244-6BBB-446B-BA09-FDA5A76EDA3C}" type="datetimeFigureOut">
              <a:rPr lang="en-US" smtClean="0"/>
              <a:pPr/>
              <a:t>10/13/2018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931804-4C54-40E9-915C-379A0992772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8817CD9-CB49-4DFD-B841-506A31CB5EAC}" type="slidenum">
              <a:rPr lang="en-US"/>
              <a:pPr fontAlgn="base">
                <a:spcBef>
                  <a:spcPct val="0"/>
                </a:spcBef>
                <a:spcAft>
                  <a:spcPct val="0"/>
                </a:spcAft>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85BD6E-8A4A-4AA7-BAA5-2FBAB3621946}" type="datetimeFigureOut">
              <a:rPr lang="en-US" smtClean="0"/>
              <a:pPr/>
              <a:t>10/13/2018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E12C17-6049-4F45-AEA1-30C71BEF7D5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85BD6E-8A4A-4AA7-BAA5-2FBAB3621946}" type="datetimeFigureOut">
              <a:rPr lang="en-US" smtClean="0"/>
              <a:pPr/>
              <a:t>10/13/2018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E12C17-6049-4F45-AEA1-30C71BEF7D5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85BD6E-8A4A-4AA7-BAA5-2FBAB3621946}" type="datetimeFigureOut">
              <a:rPr lang="en-US" smtClean="0"/>
              <a:pPr/>
              <a:t>10/13/2018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E12C17-6049-4F45-AEA1-30C71BEF7D5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3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3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6553200" y="6243638"/>
            <a:ext cx="2133600" cy="457200"/>
          </a:xfrm>
        </p:spPr>
        <p:txBody>
          <a:bodyPr/>
          <a:lstStyle>
            <a:lvl1pPr>
              <a:defRPr/>
            </a:lvl1pPr>
          </a:lstStyle>
          <a:p>
            <a:pPr>
              <a:defRPr/>
            </a:pPr>
            <a:fld id="{40FC68E2-DCCB-4FAE-A56E-9926ACE90E99}" type="slidenum">
              <a:rPr lang="en-US"/>
              <a:pPr>
                <a:defRPr/>
              </a:pPr>
              <a:t>‹#›</a:t>
            </a:fld>
            <a:endParaRPr lang="en-US"/>
          </a:p>
        </p:txBody>
      </p:sp>
      <p:sp>
        <p:nvSpPr>
          <p:cNvPr id="6" name="Date Placeholder 5"/>
          <p:cNvSpPr>
            <a:spLocks noGrp="1"/>
          </p:cNvSpPr>
          <p:nvPr>
            <p:ph type="dt" sz="half" idx="11"/>
          </p:nvPr>
        </p:nvSpPr>
        <p:spPr>
          <a:xfrm>
            <a:off x="457200" y="6243638"/>
            <a:ext cx="2133600" cy="457200"/>
          </a:xfrm>
        </p:spPr>
        <p:txBody>
          <a:bodyPr/>
          <a:lstStyle>
            <a:lvl1pPr>
              <a:defRPr/>
            </a:lvl1pPr>
          </a:lstStyle>
          <a:p>
            <a:pPr>
              <a:defRPr/>
            </a:pPr>
            <a:endParaRPr lang="en-US"/>
          </a:p>
        </p:txBody>
      </p:sp>
      <p:sp>
        <p:nvSpPr>
          <p:cNvPr id="7" name="Footer Placeholder 6"/>
          <p:cNvSpPr>
            <a:spLocks noGrp="1"/>
          </p:cNvSpPr>
          <p:nvPr>
            <p:ph type="ftr" sz="quarter" idx="12"/>
          </p:nvPr>
        </p:nvSpPr>
        <p:spPr>
          <a:xfrm>
            <a:off x="3124200" y="6243638"/>
            <a:ext cx="2895600" cy="457200"/>
          </a:xfrm>
        </p:spPr>
        <p:txBody>
          <a:bodyPr/>
          <a:lstStyle>
            <a:lvl1pPr>
              <a:defRPr/>
            </a:lvl1pPr>
          </a:lstStyle>
          <a:p>
            <a:pPr>
              <a:defRPr/>
            </a:pPr>
            <a:endParaRPr 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85BD6E-8A4A-4AA7-BAA5-2FBAB3621946}" type="datetimeFigureOut">
              <a:rPr lang="en-US" smtClean="0"/>
              <a:pPr/>
              <a:t>10/13/2018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E12C17-6049-4F45-AEA1-30C71BEF7D5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85BD6E-8A4A-4AA7-BAA5-2FBAB3621946}" type="datetimeFigureOut">
              <a:rPr lang="en-US" smtClean="0"/>
              <a:pPr/>
              <a:t>10/13/2018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E12C17-6049-4F45-AEA1-30C71BEF7D5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85BD6E-8A4A-4AA7-BAA5-2FBAB3621946}" type="datetimeFigureOut">
              <a:rPr lang="en-US" smtClean="0"/>
              <a:pPr/>
              <a:t>10/13/2018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E12C17-6049-4F45-AEA1-30C71BEF7D5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85BD6E-8A4A-4AA7-BAA5-2FBAB3621946}" type="datetimeFigureOut">
              <a:rPr lang="en-US" smtClean="0"/>
              <a:pPr/>
              <a:t>10/13/2018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E12C17-6049-4F45-AEA1-30C71BEF7D5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85BD6E-8A4A-4AA7-BAA5-2FBAB3621946}" type="datetimeFigureOut">
              <a:rPr lang="en-US" smtClean="0"/>
              <a:pPr/>
              <a:t>10/13/2018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E12C17-6049-4F45-AEA1-30C71BEF7D5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85BD6E-8A4A-4AA7-BAA5-2FBAB3621946}" type="datetimeFigureOut">
              <a:rPr lang="en-US" smtClean="0"/>
              <a:pPr/>
              <a:t>10/13/2018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E12C17-6049-4F45-AEA1-30C71BEF7D5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85BD6E-8A4A-4AA7-BAA5-2FBAB3621946}" type="datetimeFigureOut">
              <a:rPr lang="en-US" smtClean="0"/>
              <a:pPr/>
              <a:t>10/13/2018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E12C17-6049-4F45-AEA1-30C71BEF7D5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85BD6E-8A4A-4AA7-BAA5-2FBAB3621946}" type="datetimeFigureOut">
              <a:rPr lang="en-US" smtClean="0"/>
              <a:pPr/>
              <a:t>10/13/2018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E12C17-6049-4F45-AEA1-30C71BEF7D5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85BD6E-8A4A-4AA7-BAA5-2FBAB3621946}" type="datetimeFigureOut">
              <a:rPr lang="en-US" smtClean="0"/>
              <a:pPr/>
              <a:t>10/13/2018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E12C17-6049-4F45-AEA1-30C71BEF7D5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www.studymafia.org/"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www.studymafia.org/"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066800"/>
            <a:ext cx="8458200" cy="1470025"/>
          </a:xfrm>
        </p:spPr>
        <p:txBody>
          <a:bodyPr>
            <a:normAutofit/>
          </a:bodyPr>
          <a:lstStyle/>
          <a:p>
            <a:pPr algn="ctr" fontAlgn="auto">
              <a:spcAft>
                <a:spcPts val="0"/>
              </a:spcAft>
              <a:defRPr/>
            </a:pPr>
            <a:r>
              <a:rPr lang="en-US" sz="4800" dirty="0" smtClean="0">
                <a:solidFill>
                  <a:schemeClr val="accent2">
                    <a:lumMod val="20000"/>
                    <a:lumOff val="80000"/>
                  </a:schemeClr>
                </a:solidFill>
                <a:latin typeface="Verdana" pitchFamily="34" charset="0"/>
                <a:ea typeface="Verdana" pitchFamily="34" charset="0"/>
                <a:cs typeface="Verdana" pitchFamily="34" charset="0"/>
              </a:rPr>
              <a:t>Poverty In India</a:t>
            </a:r>
            <a:endParaRPr lang="en-US" sz="4800" dirty="0">
              <a:solidFill>
                <a:schemeClr val="accent2">
                  <a:lumMod val="20000"/>
                  <a:lumOff val="80000"/>
                </a:schemeClr>
              </a:solidFill>
              <a:latin typeface="Verdana" pitchFamily="34" charset="0"/>
              <a:ea typeface="Verdana" pitchFamily="34" charset="0"/>
              <a:cs typeface="Verdana" pitchFamily="34" charset="0"/>
            </a:endParaRPr>
          </a:p>
        </p:txBody>
      </p:sp>
      <p:pic>
        <p:nvPicPr>
          <p:cNvPr id="6147" name="Picture 2" descr="logo1"/>
          <p:cNvPicPr>
            <a:picLocks noChangeAspect="1" noChangeArrowheads="1"/>
          </p:cNvPicPr>
          <p:nvPr/>
        </p:nvPicPr>
        <p:blipFill>
          <a:blip r:embed="rId2"/>
          <a:srcRect/>
          <a:stretch>
            <a:fillRect/>
          </a:stretch>
        </p:blipFill>
        <p:spPr bwMode="auto">
          <a:xfrm>
            <a:off x="228600" y="228600"/>
            <a:ext cx="1143000" cy="1143000"/>
          </a:xfrm>
          <a:prstGeom prst="rect">
            <a:avLst/>
          </a:prstGeom>
          <a:noFill/>
          <a:ln w="9525">
            <a:noFill/>
            <a:miter lim="800000"/>
            <a:headEnd/>
            <a:tailEnd/>
          </a:ln>
        </p:spPr>
      </p:pic>
      <p:pic>
        <p:nvPicPr>
          <p:cNvPr id="6148" name="Picture 3" descr="strip1"/>
          <p:cNvPicPr>
            <a:picLocks noChangeAspect="1" noChangeArrowheads="1"/>
          </p:cNvPicPr>
          <p:nvPr/>
        </p:nvPicPr>
        <p:blipFill>
          <a:blip r:embed="rId3"/>
          <a:srcRect/>
          <a:stretch>
            <a:fillRect/>
          </a:stretch>
        </p:blipFill>
        <p:spPr bwMode="auto">
          <a:xfrm>
            <a:off x="1371600" y="762000"/>
            <a:ext cx="7620000" cy="76200"/>
          </a:xfrm>
          <a:prstGeom prst="rect">
            <a:avLst/>
          </a:prstGeom>
          <a:noFill/>
          <a:ln w="9525">
            <a:noFill/>
            <a:miter lim="800000"/>
            <a:headEnd/>
            <a:tailEnd/>
          </a:ln>
        </p:spPr>
      </p:pic>
      <p:sp>
        <p:nvSpPr>
          <p:cNvPr id="7" name="Rectangle 5"/>
          <p:cNvSpPr>
            <a:spLocks noChangeArrowheads="1"/>
          </p:cNvSpPr>
          <p:nvPr/>
        </p:nvSpPr>
        <p:spPr bwMode="auto">
          <a:xfrm>
            <a:off x="1981200" y="0"/>
            <a:ext cx="5562600" cy="838200"/>
          </a:xfrm>
          <a:prstGeom prst="rect">
            <a:avLst/>
          </a:prstGeom>
          <a:noFill/>
          <a:ln w="9525">
            <a:noFill/>
            <a:miter lim="800000"/>
            <a:headEnd/>
            <a:tailEnd/>
          </a:ln>
        </p:spPr>
        <p:txBody>
          <a:bodyPr anchor="ctr"/>
          <a:lstStyle/>
          <a:p>
            <a:pPr algn="ctr" fontAlgn="auto">
              <a:spcBef>
                <a:spcPts val="0"/>
              </a:spcBef>
              <a:spcAft>
                <a:spcPts val="0"/>
              </a:spcAft>
              <a:defRPr/>
            </a:pPr>
            <a:r>
              <a:rPr lang="en-US" sz="3600" dirty="0">
                <a:solidFill>
                  <a:schemeClr val="accent2">
                    <a:lumMod val="40000"/>
                    <a:lumOff val="60000"/>
                  </a:schemeClr>
                </a:solidFill>
                <a:latin typeface="+mn-lt"/>
                <a:cs typeface="+mn-cs"/>
              </a:rPr>
              <a:t>www.studymafia.org</a:t>
            </a:r>
          </a:p>
        </p:txBody>
      </p:sp>
      <p:sp>
        <p:nvSpPr>
          <p:cNvPr id="6150" name="Text Box 9"/>
          <p:cNvSpPr txBox="1">
            <a:spLocks noChangeArrowheads="1"/>
          </p:cNvSpPr>
          <p:nvPr/>
        </p:nvSpPr>
        <p:spPr bwMode="auto">
          <a:xfrm>
            <a:off x="381000" y="4876800"/>
            <a:ext cx="8001000" cy="1246188"/>
          </a:xfrm>
          <a:prstGeom prst="rect">
            <a:avLst/>
          </a:prstGeom>
          <a:noFill/>
          <a:ln w="9525">
            <a:noFill/>
            <a:miter lim="800000"/>
            <a:headEnd/>
            <a:tailEnd/>
          </a:ln>
        </p:spPr>
        <p:txBody>
          <a:bodyPr>
            <a:spAutoFit/>
          </a:bodyPr>
          <a:lstStyle/>
          <a:p>
            <a:pPr>
              <a:spcBef>
                <a:spcPct val="50000"/>
              </a:spcBef>
            </a:pPr>
            <a:r>
              <a:rPr lang="en-US" sz="3000">
                <a:latin typeface="Tw Cen MT" pitchFamily="34" charset="0"/>
              </a:rPr>
              <a:t>Submitted To: 			Submitted By: </a:t>
            </a:r>
          </a:p>
          <a:p>
            <a:pPr>
              <a:spcBef>
                <a:spcPct val="50000"/>
              </a:spcBef>
            </a:pPr>
            <a:r>
              <a:rPr lang="en-US" sz="3000">
                <a:latin typeface="Tw Cen MT" pitchFamily="34" charset="0"/>
                <a:hlinkClick r:id="rId4"/>
              </a:rPr>
              <a:t>www.studymafia.org</a:t>
            </a:r>
            <a:r>
              <a:rPr lang="en-US" sz="3000">
                <a:latin typeface="Tw Cen MT" pitchFamily="34" charset="0"/>
              </a:rPr>
              <a:t> 		</a:t>
            </a:r>
            <a:r>
              <a:rPr lang="en-US" sz="3000">
                <a:latin typeface="Tw Cen MT" pitchFamily="34" charset="0"/>
                <a:hlinkClick r:id="rId4"/>
              </a:rPr>
              <a:t>www.studymafia.org</a:t>
            </a:r>
            <a:endParaRPr lang="en-US" sz="3000">
              <a:latin typeface="Tw Cen MT" pitchFamily="34"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z="2800" smtClean="0"/>
              <a:t>Presentation Flow</a:t>
            </a:r>
          </a:p>
        </p:txBody>
      </p:sp>
      <p:sp>
        <p:nvSpPr>
          <p:cNvPr id="7171" name="Content Placeholder 2"/>
          <p:cNvSpPr>
            <a:spLocks noGrp="1"/>
          </p:cNvSpPr>
          <p:nvPr>
            <p:ph idx="1"/>
          </p:nvPr>
        </p:nvSpPr>
        <p:spPr>
          <a:xfrm>
            <a:off x="457200" y="1695450"/>
            <a:ext cx="8229600" cy="4324350"/>
          </a:xfrm>
        </p:spPr>
        <p:txBody>
          <a:bodyPr/>
          <a:lstStyle/>
          <a:p>
            <a:r>
              <a:rPr lang="en-US" sz="1800" smtClean="0"/>
              <a:t>What is Poverty?</a:t>
            </a:r>
          </a:p>
          <a:p>
            <a:r>
              <a:rPr lang="en-US" sz="1800" smtClean="0"/>
              <a:t>Poverty in India</a:t>
            </a:r>
          </a:p>
          <a:p>
            <a:pPr lvl="1"/>
            <a:r>
              <a:rPr lang="en-US" sz="1800" smtClean="0"/>
              <a:t>Rural</a:t>
            </a:r>
          </a:p>
          <a:p>
            <a:pPr lvl="1"/>
            <a:r>
              <a:rPr lang="en-US" sz="1800" smtClean="0"/>
              <a:t>Urban</a:t>
            </a:r>
          </a:p>
          <a:p>
            <a:r>
              <a:rPr lang="en-US" sz="1800" smtClean="0"/>
              <a:t>Role of NGOs</a:t>
            </a:r>
          </a:p>
          <a:p>
            <a:r>
              <a:rPr lang="en-US" sz="1800" smtClean="0"/>
              <a:t>Social Marketing for Poverty</a:t>
            </a:r>
          </a:p>
          <a:p>
            <a:r>
              <a:rPr lang="en-US" sz="1800" smtClean="0"/>
              <a:t>What can we do?</a:t>
            </a:r>
          </a:p>
          <a:p>
            <a:r>
              <a:rPr lang="en-US" sz="1800" smtClean="0"/>
              <a:t>Recommendations</a:t>
            </a:r>
          </a:p>
          <a:p>
            <a:r>
              <a:rPr lang="en-US" sz="1800" smtClean="0"/>
              <a:t>Conclusion</a:t>
            </a:r>
          </a:p>
        </p:txBody>
      </p:sp>
      <p:pic>
        <p:nvPicPr>
          <p:cNvPr id="7172" name="Picture 2" descr="F:\AMA\2nd year\Trimister (VI)\Social Marketing\Project\Poverty\Images\india_poverty_17_10_2007_ap.jpg"/>
          <p:cNvPicPr>
            <a:picLocks noChangeAspect="1" noChangeArrowheads="1"/>
          </p:cNvPicPr>
          <p:nvPr/>
        </p:nvPicPr>
        <p:blipFill>
          <a:blip r:embed="rId2"/>
          <a:srcRect/>
          <a:stretch>
            <a:fillRect/>
          </a:stretch>
        </p:blipFill>
        <p:spPr bwMode="auto">
          <a:xfrm>
            <a:off x="3810000" y="1676400"/>
            <a:ext cx="5105400" cy="44196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1096962"/>
          </a:xfrm>
        </p:spPr>
        <p:txBody>
          <a:bodyPr>
            <a:normAutofit fontScale="90000"/>
          </a:bodyPr>
          <a:lstStyle/>
          <a:p>
            <a:pPr fontAlgn="auto">
              <a:spcAft>
                <a:spcPts val="0"/>
              </a:spcAft>
              <a:defRPr/>
            </a:pPr>
            <a:r>
              <a:rPr lang="en-US" sz="2800" u="sng" dirty="0" smtClean="0">
                <a:latin typeface="Times New Roman" pitchFamily="18" charset="0"/>
                <a:cs typeface="Times New Roman" pitchFamily="18" charset="0"/>
              </a:rPr>
              <a:t/>
            </a:r>
            <a:br>
              <a:rPr lang="en-US" sz="2800" u="sng" dirty="0" smtClean="0">
                <a:latin typeface="Times New Roman" pitchFamily="18" charset="0"/>
                <a:cs typeface="Times New Roman" pitchFamily="18" charset="0"/>
              </a:rPr>
            </a:br>
            <a:r>
              <a:rPr lang="en-US" sz="3100" u="sng" dirty="0" smtClean="0">
                <a:latin typeface="Times New Roman" pitchFamily="18" charset="0"/>
                <a:cs typeface="Times New Roman" pitchFamily="18" charset="0"/>
              </a:rPr>
              <a:t>What </a:t>
            </a:r>
            <a:r>
              <a:rPr lang="en-US" sz="3100" u="sng" dirty="0">
                <a:latin typeface="Times New Roman" pitchFamily="18" charset="0"/>
                <a:cs typeface="Times New Roman" pitchFamily="18" charset="0"/>
              </a:rPr>
              <a:t>is Poverty?</a:t>
            </a:r>
            <a:r>
              <a:rPr lang="en-US" sz="2800" u="sng" dirty="0">
                <a:latin typeface="Times New Roman" pitchFamily="18" charset="0"/>
                <a:cs typeface="Times New Roman" pitchFamily="18" charset="0"/>
              </a:rPr>
              <a:t/>
            </a:r>
            <a:br>
              <a:rPr lang="en-US" sz="2800" u="sng" dirty="0">
                <a:latin typeface="Times New Roman" pitchFamily="18" charset="0"/>
                <a:cs typeface="Times New Roman" pitchFamily="18" charset="0"/>
              </a:rPr>
            </a:br>
            <a:endParaRPr lang="en-US" sz="2800" u="sng" dirty="0">
              <a:latin typeface="Times New Roman" pitchFamily="18" charset="0"/>
              <a:cs typeface="Times New Roman" pitchFamily="18" charset="0"/>
            </a:endParaRPr>
          </a:p>
        </p:txBody>
      </p:sp>
      <p:sp>
        <p:nvSpPr>
          <p:cNvPr id="3075" name="Rectangle 3"/>
          <p:cNvSpPr>
            <a:spLocks noGrp="1" noChangeArrowheads="1"/>
          </p:cNvSpPr>
          <p:nvPr>
            <p:ph type="body" sz="half" idx="1"/>
          </p:nvPr>
        </p:nvSpPr>
        <p:spPr>
          <a:xfrm>
            <a:off x="381000" y="1219200"/>
            <a:ext cx="4038600" cy="4533900"/>
          </a:xfrm>
        </p:spPr>
        <p:txBody>
          <a:bodyPr/>
          <a:lstStyle/>
          <a:p>
            <a:pPr>
              <a:lnSpc>
                <a:spcPct val="80000"/>
              </a:lnSpc>
            </a:pPr>
            <a:r>
              <a:rPr lang="en-US" sz="2000" smtClean="0">
                <a:latin typeface="Times New Roman" pitchFamily="18" charset="0"/>
                <a:cs typeface="Times New Roman" pitchFamily="18" charset="0"/>
              </a:rPr>
              <a:t>Poverty is hunger. </a:t>
            </a:r>
          </a:p>
          <a:p>
            <a:pPr>
              <a:lnSpc>
                <a:spcPct val="80000"/>
              </a:lnSpc>
            </a:pPr>
            <a:endParaRPr lang="en-US" sz="2000" smtClean="0">
              <a:latin typeface="Times New Roman" pitchFamily="18" charset="0"/>
              <a:cs typeface="Times New Roman" pitchFamily="18" charset="0"/>
            </a:endParaRPr>
          </a:p>
          <a:p>
            <a:pPr>
              <a:lnSpc>
                <a:spcPct val="80000"/>
              </a:lnSpc>
            </a:pPr>
            <a:r>
              <a:rPr lang="en-US" sz="2000" smtClean="0">
                <a:latin typeface="Times New Roman" pitchFamily="18" charset="0"/>
                <a:cs typeface="Times New Roman" pitchFamily="18" charset="0"/>
              </a:rPr>
              <a:t>Poverty is lack of shelter.</a:t>
            </a:r>
          </a:p>
          <a:p>
            <a:pPr>
              <a:lnSpc>
                <a:spcPct val="80000"/>
              </a:lnSpc>
              <a:buFont typeface="Georgia" pitchFamily="18" charset="0"/>
              <a:buNone/>
            </a:pPr>
            <a:endParaRPr lang="en-US" sz="2000" smtClean="0">
              <a:latin typeface="Times New Roman" pitchFamily="18" charset="0"/>
              <a:cs typeface="Times New Roman" pitchFamily="18" charset="0"/>
            </a:endParaRPr>
          </a:p>
          <a:p>
            <a:pPr>
              <a:lnSpc>
                <a:spcPct val="80000"/>
              </a:lnSpc>
            </a:pPr>
            <a:r>
              <a:rPr lang="en-US" sz="2000" smtClean="0">
                <a:latin typeface="Times New Roman" pitchFamily="18" charset="0"/>
                <a:cs typeface="Times New Roman" pitchFamily="18" charset="0"/>
              </a:rPr>
              <a:t>Poverty is being sick and not being able to see a doctor.</a:t>
            </a:r>
          </a:p>
          <a:p>
            <a:pPr>
              <a:lnSpc>
                <a:spcPct val="80000"/>
              </a:lnSpc>
              <a:buFont typeface="Georgia" pitchFamily="18" charset="0"/>
              <a:buNone/>
            </a:pPr>
            <a:endParaRPr lang="en-US" sz="2000" smtClean="0">
              <a:latin typeface="Times New Roman" pitchFamily="18" charset="0"/>
              <a:cs typeface="Times New Roman" pitchFamily="18" charset="0"/>
            </a:endParaRPr>
          </a:p>
          <a:p>
            <a:pPr>
              <a:lnSpc>
                <a:spcPct val="80000"/>
              </a:lnSpc>
            </a:pPr>
            <a:r>
              <a:rPr lang="en-US" sz="2000" smtClean="0">
                <a:latin typeface="Times New Roman" pitchFamily="18" charset="0"/>
                <a:cs typeface="Times New Roman" pitchFamily="18" charset="0"/>
              </a:rPr>
              <a:t>Poverty is not having access to school and not knowing how to read.</a:t>
            </a:r>
          </a:p>
          <a:p>
            <a:pPr>
              <a:lnSpc>
                <a:spcPct val="80000"/>
              </a:lnSpc>
              <a:buFont typeface="Georgia" pitchFamily="18" charset="0"/>
              <a:buNone/>
            </a:pPr>
            <a:endParaRPr lang="en-US" sz="2000" smtClean="0">
              <a:latin typeface="Times New Roman" pitchFamily="18" charset="0"/>
              <a:cs typeface="Times New Roman" pitchFamily="18" charset="0"/>
            </a:endParaRPr>
          </a:p>
          <a:p>
            <a:pPr>
              <a:lnSpc>
                <a:spcPct val="80000"/>
              </a:lnSpc>
            </a:pPr>
            <a:r>
              <a:rPr lang="en-US" sz="2000" smtClean="0">
                <a:latin typeface="Times New Roman" pitchFamily="18" charset="0"/>
                <a:cs typeface="Times New Roman" pitchFamily="18" charset="0"/>
              </a:rPr>
              <a:t>Poverty is not having a job, is fear for the future, living one day at a time.</a:t>
            </a:r>
          </a:p>
          <a:p>
            <a:pPr>
              <a:lnSpc>
                <a:spcPct val="80000"/>
              </a:lnSpc>
            </a:pPr>
            <a:endParaRPr lang="en-US" sz="2000" smtClean="0">
              <a:latin typeface="Times New Roman" pitchFamily="18" charset="0"/>
              <a:cs typeface="Times New Roman" pitchFamily="18" charset="0"/>
            </a:endParaRPr>
          </a:p>
          <a:p>
            <a:pPr>
              <a:lnSpc>
                <a:spcPct val="80000"/>
              </a:lnSpc>
            </a:pPr>
            <a:r>
              <a:rPr lang="en-US" sz="2000" smtClean="0">
                <a:latin typeface="Times New Roman" pitchFamily="18" charset="0"/>
                <a:cs typeface="Times New Roman" pitchFamily="18" charset="0"/>
              </a:rPr>
              <a:t>Poverty is losing a child to illness brought about by unclean water.</a:t>
            </a:r>
          </a:p>
          <a:p>
            <a:pPr>
              <a:lnSpc>
                <a:spcPct val="80000"/>
              </a:lnSpc>
              <a:buFont typeface="Georgia" pitchFamily="18" charset="0"/>
              <a:buNone/>
            </a:pPr>
            <a:endParaRPr lang="en-US" sz="2000" smtClean="0">
              <a:latin typeface="Times New Roman" pitchFamily="18" charset="0"/>
              <a:cs typeface="Times New Roman" pitchFamily="18" charset="0"/>
            </a:endParaRPr>
          </a:p>
          <a:p>
            <a:pPr>
              <a:lnSpc>
                <a:spcPct val="80000"/>
              </a:lnSpc>
            </a:pPr>
            <a:r>
              <a:rPr lang="en-US" sz="2000" smtClean="0">
                <a:latin typeface="Times New Roman" pitchFamily="18" charset="0"/>
                <a:cs typeface="Times New Roman" pitchFamily="18" charset="0"/>
              </a:rPr>
              <a:t>Poverty is powerlessness, lack of representation and freedom.</a:t>
            </a:r>
          </a:p>
        </p:txBody>
      </p:sp>
      <p:pic>
        <p:nvPicPr>
          <p:cNvPr id="3076" name="Picture 4" descr="India_SG_22"/>
          <p:cNvPicPr>
            <a:picLocks noGrp="1" noChangeAspect="1" noChangeArrowheads="1"/>
          </p:cNvPicPr>
          <p:nvPr>
            <p:ph sz="half" idx="2"/>
          </p:nvPr>
        </p:nvPicPr>
        <p:blipFill>
          <a:blip r:embed="rId2"/>
          <a:srcRect/>
          <a:stretch>
            <a:fillRect/>
          </a:stretch>
        </p:blipFill>
        <p:spPr>
          <a:xfrm>
            <a:off x="5156200" y="1600200"/>
            <a:ext cx="3022600" cy="4533900"/>
          </a:xfr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iterate type="lt">
                                    <p:tmPct val="10000"/>
                                  </p:iterate>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075">
                                            <p:txEl>
                                              <p:pRg st="0" end="0"/>
                                            </p:txEl>
                                          </p:spTgt>
                                        </p:tgtEl>
                                        <p:attrNameLst>
                                          <p:attrName>style.visibility</p:attrName>
                                        </p:attrNameLst>
                                      </p:cBhvr>
                                      <p:to>
                                        <p:strVal val="visible"/>
                                      </p:to>
                                    </p:set>
                                    <p:animEffect transition="in" filter="fade">
                                      <p:cBhvr>
                                        <p:cTn id="12" dur="1000"/>
                                        <p:tgtEl>
                                          <p:spTgt spid="3075">
                                            <p:txEl>
                                              <p:pRg st="0" end="0"/>
                                            </p:txEl>
                                          </p:spTgt>
                                        </p:tgtEl>
                                      </p:cBhvr>
                                    </p:animEffect>
                                    <p:anim calcmode="lin" valueType="num">
                                      <p:cBhvr>
                                        <p:cTn id="13" dur="1000" fill="hold"/>
                                        <p:tgtEl>
                                          <p:spTgt spid="307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075">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075">
                                            <p:txEl>
                                              <p:pRg st="2" end="2"/>
                                            </p:txEl>
                                          </p:spTgt>
                                        </p:tgtEl>
                                        <p:attrNameLst>
                                          <p:attrName>style.visibility</p:attrName>
                                        </p:attrNameLst>
                                      </p:cBhvr>
                                      <p:to>
                                        <p:strVal val="visible"/>
                                      </p:to>
                                    </p:set>
                                    <p:animEffect transition="in" filter="fade">
                                      <p:cBhvr>
                                        <p:cTn id="17" dur="1000"/>
                                        <p:tgtEl>
                                          <p:spTgt spid="3075">
                                            <p:txEl>
                                              <p:pRg st="2" end="2"/>
                                            </p:txEl>
                                          </p:spTgt>
                                        </p:tgtEl>
                                      </p:cBhvr>
                                    </p:animEffect>
                                    <p:anim calcmode="lin" valueType="num">
                                      <p:cBhvr>
                                        <p:cTn id="18" dur="1000" fill="hold"/>
                                        <p:tgtEl>
                                          <p:spTgt spid="307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07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075">
                                            <p:txEl>
                                              <p:pRg st="4" end="4"/>
                                            </p:txEl>
                                          </p:spTgt>
                                        </p:tgtEl>
                                        <p:attrNameLst>
                                          <p:attrName>style.visibility</p:attrName>
                                        </p:attrNameLst>
                                      </p:cBhvr>
                                      <p:to>
                                        <p:strVal val="visible"/>
                                      </p:to>
                                    </p:set>
                                    <p:animEffect transition="in" filter="fade">
                                      <p:cBhvr>
                                        <p:cTn id="22" dur="1000"/>
                                        <p:tgtEl>
                                          <p:spTgt spid="3075">
                                            <p:txEl>
                                              <p:pRg st="4" end="4"/>
                                            </p:txEl>
                                          </p:spTgt>
                                        </p:tgtEl>
                                      </p:cBhvr>
                                    </p:animEffect>
                                    <p:anim calcmode="lin" valueType="num">
                                      <p:cBhvr>
                                        <p:cTn id="23" dur="1000" fill="hold"/>
                                        <p:tgtEl>
                                          <p:spTgt spid="3075">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075">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075">
                                            <p:txEl>
                                              <p:pRg st="6" end="6"/>
                                            </p:txEl>
                                          </p:spTgt>
                                        </p:tgtEl>
                                        <p:attrNameLst>
                                          <p:attrName>style.visibility</p:attrName>
                                        </p:attrNameLst>
                                      </p:cBhvr>
                                      <p:to>
                                        <p:strVal val="visible"/>
                                      </p:to>
                                    </p:set>
                                    <p:animEffect transition="in" filter="fade">
                                      <p:cBhvr>
                                        <p:cTn id="27" dur="1000"/>
                                        <p:tgtEl>
                                          <p:spTgt spid="3075">
                                            <p:txEl>
                                              <p:pRg st="6" end="6"/>
                                            </p:txEl>
                                          </p:spTgt>
                                        </p:tgtEl>
                                      </p:cBhvr>
                                    </p:animEffect>
                                    <p:anim calcmode="lin" valueType="num">
                                      <p:cBhvr>
                                        <p:cTn id="28" dur="1000" fill="hold"/>
                                        <p:tgtEl>
                                          <p:spTgt spid="3075">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075">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075">
                                            <p:txEl>
                                              <p:pRg st="8" end="8"/>
                                            </p:txEl>
                                          </p:spTgt>
                                        </p:tgtEl>
                                        <p:attrNameLst>
                                          <p:attrName>style.visibility</p:attrName>
                                        </p:attrNameLst>
                                      </p:cBhvr>
                                      <p:to>
                                        <p:strVal val="visible"/>
                                      </p:to>
                                    </p:set>
                                    <p:animEffect transition="in" filter="fade">
                                      <p:cBhvr>
                                        <p:cTn id="32" dur="1000"/>
                                        <p:tgtEl>
                                          <p:spTgt spid="3075">
                                            <p:txEl>
                                              <p:pRg st="8" end="8"/>
                                            </p:txEl>
                                          </p:spTgt>
                                        </p:tgtEl>
                                      </p:cBhvr>
                                    </p:animEffect>
                                    <p:anim calcmode="lin" valueType="num">
                                      <p:cBhvr>
                                        <p:cTn id="33" dur="1000" fill="hold"/>
                                        <p:tgtEl>
                                          <p:spTgt spid="3075">
                                            <p:txEl>
                                              <p:pRg st="8" end="8"/>
                                            </p:txEl>
                                          </p:spTgt>
                                        </p:tgtEl>
                                        <p:attrNameLst>
                                          <p:attrName>ppt_x</p:attrName>
                                        </p:attrNameLst>
                                      </p:cBhvr>
                                      <p:tavLst>
                                        <p:tav tm="0">
                                          <p:val>
                                            <p:strVal val="#ppt_x"/>
                                          </p:val>
                                        </p:tav>
                                        <p:tav tm="100000">
                                          <p:val>
                                            <p:strVal val="#ppt_x"/>
                                          </p:val>
                                        </p:tav>
                                      </p:tavLst>
                                    </p:anim>
                                    <p:anim calcmode="lin" valueType="num">
                                      <p:cBhvr>
                                        <p:cTn id="34" dur="1000" fill="hold"/>
                                        <p:tgtEl>
                                          <p:spTgt spid="3075">
                                            <p:txEl>
                                              <p:pRg st="8" end="8"/>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075">
                                            <p:txEl>
                                              <p:pRg st="10" end="10"/>
                                            </p:txEl>
                                          </p:spTgt>
                                        </p:tgtEl>
                                        <p:attrNameLst>
                                          <p:attrName>style.visibility</p:attrName>
                                        </p:attrNameLst>
                                      </p:cBhvr>
                                      <p:to>
                                        <p:strVal val="visible"/>
                                      </p:to>
                                    </p:set>
                                    <p:animEffect transition="in" filter="fade">
                                      <p:cBhvr>
                                        <p:cTn id="37" dur="1000"/>
                                        <p:tgtEl>
                                          <p:spTgt spid="3075">
                                            <p:txEl>
                                              <p:pRg st="10" end="10"/>
                                            </p:txEl>
                                          </p:spTgt>
                                        </p:tgtEl>
                                      </p:cBhvr>
                                    </p:animEffect>
                                    <p:anim calcmode="lin" valueType="num">
                                      <p:cBhvr>
                                        <p:cTn id="38" dur="1000" fill="hold"/>
                                        <p:tgtEl>
                                          <p:spTgt spid="3075">
                                            <p:txEl>
                                              <p:pRg st="10" end="10"/>
                                            </p:txEl>
                                          </p:spTgt>
                                        </p:tgtEl>
                                        <p:attrNameLst>
                                          <p:attrName>ppt_x</p:attrName>
                                        </p:attrNameLst>
                                      </p:cBhvr>
                                      <p:tavLst>
                                        <p:tav tm="0">
                                          <p:val>
                                            <p:strVal val="#ppt_x"/>
                                          </p:val>
                                        </p:tav>
                                        <p:tav tm="100000">
                                          <p:val>
                                            <p:strVal val="#ppt_x"/>
                                          </p:val>
                                        </p:tav>
                                      </p:tavLst>
                                    </p:anim>
                                    <p:anim calcmode="lin" valueType="num">
                                      <p:cBhvr>
                                        <p:cTn id="39" dur="1000" fill="hold"/>
                                        <p:tgtEl>
                                          <p:spTgt spid="3075">
                                            <p:txEl>
                                              <p:pRg st="10" end="10"/>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075">
                                            <p:txEl>
                                              <p:pRg st="12" end="12"/>
                                            </p:txEl>
                                          </p:spTgt>
                                        </p:tgtEl>
                                        <p:attrNameLst>
                                          <p:attrName>style.visibility</p:attrName>
                                        </p:attrNameLst>
                                      </p:cBhvr>
                                      <p:to>
                                        <p:strVal val="visible"/>
                                      </p:to>
                                    </p:set>
                                    <p:animEffect transition="in" filter="fade">
                                      <p:cBhvr>
                                        <p:cTn id="42" dur="1000"/>
                                        <p:tgtEl>
                                          <p:spTgt spid="3075">
                                            <p:txEl>
                                              <p:pRg st="12" end="12"/>
                                            </p:txEl>
                                          </p:spTgt>
                                        </p:tgtEl>
                                      </p:cBhvr>
                                    </p:animEffect>
                                    <p:anim calcmode="lin" valueType="num">
                                      <p:cBhvr>
                                        <p:cTn id="43" dur="1000" fill="hold"/>
                                        <p:tgtEl>
                                          <p:spTgt spid="3075">
                                            <p:txEl>
                                              <p:pRg st="12" end="12"/>
                                            </p:txEl>
                                          </p:spTgt>
                                        </p:tgtEl>
                                        <p:attrNameLst>
                                          <p:attrName>ppt_x</p:attrName>
                                        </p:attrNameLst>
                                      </p:cBhvr>
                                      <p:tavLst>
                                        <p:tav tm="0">
                                          <p:val>
                                            <p:strVal val="#ppt_x"/>
                                          </p:val>
                                        </p:tav>
                                        <p:tav tm="100000">
                                          <p:val>
                                            <p:strVal val="#ppt_x"/>
                                          </p:val>
                                        </p:tav>
                                      </p:tavLst>
                                    </p:anim>
                                    <p:anim calcmode="lin" valueType="num">
                                      <p:cBhvr>
                                        <p:cTn id="44" dur="1000" fill="hold"/>
                                        <p:tgtEl>
                                          <p:spTgt spid="3075">
                                            <p:txEl>
                                              <p:pRg st="12" end="12"/>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076"/>
                                        </p:tgtEl>
                                        <p:attrNameLst>
                                          <p:attrName>style.visibility</p:attrName>
                                        </p:attrNameLst>
                                      </p:cBhvr>
                                      <p:to>
                                        <p:strVal val="visible"/>
                                      </p:to>
                                    </p:set>
                                    <p:animEffect transition="in" filter="fade">
                                      <p:cBhvr>
                                        <p:cTn id="47" dur="1000"/>
                                        <p:tgtEl>
                                          <p:spTgt spid="3076"/>
                                        </p:tgtEl>
                                      </p:cBhvr>
                                    </p:animEffect>
                                    <p:anim calcmode="lin" valueType="num">
                                      <p:cBhvr>
                                        <p:cTn id="48" dur="1000" fill="hold"/>
                                        <p:tgtEl>
                                          <p:spTgt spid="3076"/>
                                        </p:tgtEl>
                                        <p:attrNameLst>
                                          <p:attrName>ppt_x</p:attrName>
                                        </p:attrNameLst>
                                      </p:cBhvr>
                                      <p:tavLst>
                                        <p:tav tm="0">
                                          <p:val>
                                            <p:strVal val="#ppt_x"/>
                                          </p:val>
                                        </p:tav>
                                        <p:tav tm="100000">
                                          <p:val>
                                            <p:strVal val="#ppt_x"/>
                                          </p:val>
                                        </p:tav>
                                      </p:tavLst>
                                    </p:anim>
                                    <p:anim calcmode="lin" valueType="num">
                                      <p:cBhvr>
                                        <p:cTn id="49"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3"/>
          <p:cNvPicPr>
            <a:picLocks noChangeAspect="1" noChangeArrowheads="1"/>
          </p:cNvPicPr>
          <p:nvPr/>
        </p:nvPicPr>
        <p:blipFill>
          <a:blip r:embed="rId2"/>
          <a:srcRect/>
          <a:stretch>
            <a:fillRect/>
          </a:stretch>
        </p:blipFill>
        <p:spPr bwMode="auto">
          <a:xfrm>
            <a:off x="685800" y="3200400"/>
            <a:ext cx="7696200" cy="3352800"/>
          </a:xfrm>
          <a:prstGeom prst="rect">
            <a:avLst/>
          </a:prstGeom>
          <a:noFill/>
          <a:ln w="9525">
            <a:noFill/>
            <a:miter lim="800000"/>
            <a:headEnd/>
            <a:tailEnd/>
          </a:ln>
        </p:spPr>
      </p:pic>
      <p:sp>
        <p:nvSpPr>
          <p:cNvPr id="9219" name="Title 1"/>
          <p:cNvSpPr>
            <a:spLocks noGrp="1"/>
          </p:cNvSpPr>
          <p:nvPr>
            <p:ph type="title"/>
          </p:nvPr>
        </p:nvSpPr>
        <p:spPr>
          <a:xfrm>
            <a:off x="457200" y="381000"/>
            <a:ext cx="8229600" cy="1066800"/>
          </a:xfrm>
        </p:spPr>
        <p:txBody>
          <a:bodyPr/>
          <a:lstStyle/>
          <a:p>
            <a:r>
              <a:rPr lang="en-US" sz="2800" smtClean="0"/>
              <a:t>Poverty in India</a:t>
            </a:r>
          </a:p>
        </p:txBody>
      </p:sp>
      <p:sp>
        <p:nvSpPr>
          <p:cNvPr id="9220" name="Content Placeholder 2"/>
          <p:cNvSpPr>
            <a:spLocks noGrp="1"/>
          </p:cNvSpPr>
          <p:nvPr>
            <p:ph idx="1"/>
          </p:nvPr>
        </p:nvSpPr>
        <p:spPr>
          <a:xfrm>
            <a:off x="457200" y="1295400"/>
            <a:ext cx="8229600" cy="4324350"/>
          </a:xfrm>
        </p:spPr>
        <p:txBody>
          <a:bodyPr/>
          <a:lstStyle/>
          <a:p>
            <a:r>
              <a:rPr lang="en-US" sz="1800" smtClean="0"/>
              <a:t>Despite the growth and development of the Indian economy during the last couple of decades, poverty is, parallel, increasing in absolute terms. </a:t>
            </a:r>
          </a:p>
          <a:p>
            <a:r>
              <a:rPr lang="en-US" sz="1800" smtClean="0"/>
              <a:t>The bare fact is that nearly </a:t>
            </a:r>
            <a:r>
              <a:rPr lang="en-US" sz="1800" b="1" smtClean="0"/>
              <a:t>27.5 % </a:t>
            </a:r>
            <a:r>
              <a:rPr lang="en-US" sz="1800" smtClean="0"/>
              <a:t>of India’s population still lives below the poverty line, and </a:t>
            </a:r>
            <a:r>
              <a:rPr lang="en-US" sz="1800" b="1" smtClean="0"/>
              <a:t>75 % </a:t>
            </a:r>
            <a:r>
              <a:rPr lang="en-US" sz="1800" smtClean="0"/>
              <a:t>of this, lives in rural areas. </a:t>
            </a:r>
          </a:p>
          <a:p>
            <a:r>
              <a:rPr lang="en-US" sz="1800" smtClean="0"/>
              <a:t>A recent report laments that </a:t>
            </a:r>
            <a:r>
              <a:rPr lang="en-US" sz="1800" b="1" smtClean="0"/>
              <a:t>77 %</a:t>
            </a:r>
            <a:r>
              <a:rPr lang="en-US" sz="1800" smtClean="0"/>
              <a:t> of Indians live on a daily income of </a:t>
            </a:r>
            <a:r>
              <a:rPr lang="en-US" sz="1800" b="1" smtClean="0"/>
              <a:t>Rs.20</a:t>
            </a:r>
            <a:r>
              <a:rPr lang="en-US" sz="1800" smtClean="0"/>
              <a:t> only.</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457200" y="914400"/>
            <a:ext cx="8229600" cy="5638800"/>
          </a:xfrm>
        </p:spPr>
        <p:txBody>
          <a:bodyPr/>
          <a:lstStyle/>
          <a:p>
            <a:pPr algn="just">
              <a:buFont typeface="Georgia" pitchFamily="18" charset="0"/>
              <a:buNone/>
            </a:pPr>
            <a:r>
              <a:rPr lang="en-US" sz="1800" b="1" i="1" smtClean="0"/>
              <a:t>(</a:t>
            </a:r>
            <a:r>
              <a:rPr lang="en-US" sz="1800" b="1" i="1" u="sng" smtClean="0"/>
              <a:t>Rural</a:t>
            </a:r>
            <a:r>
              <a:rPr lang="en-US" sz="1800" b="1" i="1" smtClean="0"/>
              <a:t>)</a:t>
            </a:r>
          </a:p>
          <a:p>
            <a:pPr algn="just"/>
            <a:r>
              <a:rPr lang="en-US" sz="1800" smtClean="0"/>
              <a:t>About two thirds of India’s more than </a:t>
            </a:r>
            <a:r>
              <a:rPr lang="en-US" sz="1800" b="1" smtClean="0"/>
              <a:t>1 billion </a:t>
            </a:r>
            <a:r>
              <a:rPr lang="en-US" sz="1800" smtClean="0"/>
              <a:t>people live in rural areas, and almost </a:t>
            </a:r>
            <a:r>
              <a:rPr lang="en-US" sz="1800" b="1" smtClean="0"/>
              <a:t>170 million </a:t>
            </a:r>
            <a:r>
              <a:rPr lang="en-US" sz="1800" smtClean="0"/>
              <a:t>of them are poor. </a:t>
            </a:r>
          </a:p>
          <a:p>
            <a:pPr algn="just"/>
            <a:r>
              <a:rPr lang="en-US" sz="1800" smtClean="0"/>
              <a:t>Although many rural people are migrating to cities, </a:t>
            </a:r>
            <a:r>
              <a:rPr lang="en-US" sz="1800" b="1" smtClean="0"/>
              <a:t>3 out of 4 </a:t>
            </a:r>
            <a:r>
              <a:rPr lang="en-US" sz="1800" smtClean="0"/>
              <a:t>of India’s poor people live in the vast rural parts of the country. </a:t>
            </a:r>
          </a:p>
          <a:p>
            <a:pPr algn="just"/>
            <a:r>
              <a:rPr lang="en-US" sz="1800" smtClean="0"/>
              <a:t>Poverty is deepest among scheduled castes and tribes in the country’s rural areas. India’s poorest people include </a:t>
            </a:r>
            <a:r>
              <a:rPr lang="en-US" sz="1800" b="1" smtClean="0"/>
              <a:t>50 %</a:t>
            </a:r>
            <a:r>
              <a:rPr lang="en-US" sz="1800" smtClean="0"/>
              <a:t> of members of scheduled tribes and </a:t>
            </a:r>
            <a:r>
              <a:rPr lang="en-US" sz="1800" b="1" smtClean="0"/>
              <a:t>40 %</a:t>
            </a:r>
            <a:r>
              <a:rPr lang="en-US" sz="1800" smtClean="0"/>
              <a:t> of people in scheduled castes.  </a:t>
            </a:r>
          </a:p>
          <a:p>
            <a:pPr algn="just"/>
            <a:r>
              <a:rPr lang="en-US" sz="1800" smtClean="0"/>
              <a:t>On the map of poverty in rural India, the poorest areas lie in parts of Rajasthan, Madhya Pradesh, Uttar Pradesh, Bihar, Jharkhand, Chhattisgarh, Orissa and West Bengal. </a:t>
            </a:r>
          </a:p>
          <a:p>
            <a:pPr algn="just"/>
            <a:r>
              <a:rPr lang="en-US" sz="1800" smtClean="0"/>
              <a:t>In these areas shortages of water and recurrent droughts impede the transformation of agriculture that the Green Revolution has achieved elsewhere. </a:t>
            </a:r>
          </a:p>
          <a:p>
            <a:pPr algn="just"/>
            <a:endParaRPr lang="en-US" sz="180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457200" y="1143000"/>
            <a:ext cx="8229600" cy="5430838"/>
          </a:xfrm>
        </p:spPr>
        <p:txBody>
          <a:bodyPr/>
          <a:lstStyle/>
          <a:p>
            <a:pPr algn="just">
              <a:buFont typeface="Georgia" pitchFamily="18" charset="0"/>
              <a:buNone/>
            </a:pPr>
            <a:r>
              <a:rPr lang="en-US" b="1" smtClean="0"/>
              <a:t>Causes of Rural Poverty</a:t>
            </a:r>
            <a:endParaRPr lang="en-US" smtClean="0"/>
          </a:p>
          <a:p>
            <a:pPr algn="just">
              <a:buFont typeface="Georgia" pitchFamily="18" charset="0"/>
              <a:buNone/>
            </a:pPr>
            <a:r>
              <a:rPr lang="en-US" u="sng" smtClean="0"/>
              <a:t>Rapid Population Growth</a:t>
            </a:r>
          </a:p>
          <a:p>
            <a:pPr algn="just"/>
            <a:r>
              <a:rPr lang="en-US" smtClean="0"/>
              <a:t>With </a:t>
            </a:r>
            <a:r>
              <a:rPr lang="en-US" b="1" smtClean="0"/>
              <a:t>1,210,000,000 (1.21 billion) </a:t>
            </a:r>
            <a:r>
              <a:rPr lang="en-US" smtClean="0"/>
              <a:t>people, India is currently the world's second largest country.</a:t>
            </a:r>
          </a:p>
          <a:p>
            <a:pPr algn="just"/>
            <a:r>
              <a:rPr lang="en-US" smtClean="0"/>
              <a:t>From the total population of India </a:t>
            </a:r>
            <a:r>
              <a:rPr lang="en-US" b="1" smtClean="0"/>
              <a:t>68.84%</a:t>
            </a:r>
            <a:r>
              <a:rPr lang="en-US" smtClean="0"/>
              <a:t> people live in rural area of India and are growing very fast if we see the statistics of past few decades.</a:t>
            </a:r>
          </a:p>
          <a:p>
            <a:pPr algn="just">
              <a:buFont typeface="Georgia" pitchFamily="18" charset="0"/>
              <a:buNone/>
            </a:pPr>
            <a:r>
              <a:rPr lang="en-US" u="sng" smtClean="0"/>
              <a:t>Lack of Capital</a:t>
            </a:r>
            <a:endParaRPr lang="en-US" smtClean="0"/>
          </a:p>
          <a:p>
            <a:pPr algn="just"/>
            <a:r>
              <a:rPr lang="en-US" smtClean="0"/>
              <a:t>People basically depend on farming and agriculture in the rural areas but due to lack of sufficient capital they are not able to do their farming activities and earn, so they become poor and go below poverty line.</a:t>
            </a:r>
          </a:p>
          <a:p>
            <a:pPr algn="just">
              <a:buFont typeface="Georgia" pitchFamily="18" charset="0"/>
              <a:buNone/>
            </a:pPr>
            <a:endParaRPr lang="en-US" smtClean="0"/>
          </a:p>
          <a:p>
            <a:pPr algn="just">
              <a:buFont typeface="Georgia" pitchFamily="18" charset="0"/>
              <a:buNone/>
            </a:pPr>
            <a:endParaRPr lang="en-US"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304800" y="990600"/>
            <a:ext cx="8534400" cy="5638800"/>
          </a:xfrm>
        </p:spPr>
        <p:txBody>
          <a:bodyPr/>
          <a:lstStyle/>
          <a:p>
            <a:pPr algn="just">
              <a:buFont typeface="Georgia" pitchFamily="18" charset="0"/>
              <a:buNone/>
            </a:pPr>
            <a:r>
              <a:rPr lang="en-US" sz="1800" u="sng" smtClean="0"/>
              <a:t>Lack of literacy</a:t>
            </a:r>
          </a:p>
          <a:p>
            <a:pPr algn="just"/>
            <a:r>
              <a:rPr lang="en-US" sz="1800" smtClean="0"/>
              <a:t>Many children living in rural areas receive a level of education which is very poor. Overall enrollment in primary and middle schools are very low. </a:t>
            </a:r>
          </a:p>
          <a:p>
            <a:pPr algn="just"/>
            <a:r>
              <a:rPr lang="en-US" sz="1800" b="1" smtClean="0"/>
              <a:t>50 %</a:t>
            </a:r>
            <a:r>
              <a:rPr lang="en-US" sz="1800" smtClean="0"/>
              <a:t> of children living in these areas leave school before the </a:t>
            </a:r>
            <a:r>
              <a:rPr lang="en-US" sz="1800" b="1" smtClean="0"/>
              <a:t>fifth grade</a:t>
            </a:r>
            <a:r>
              <a:rPr lang="en-US" sz="1800" smtClean="0"/>
              <a:t>. </a:t>
            </a:r>
          </a:p>
          <a:p>
            <a:pPr algn="just"/>
            <a:r>
              <a:rPr lang="en-US" sz="1800" smtClean="0"/>
              <a:t>These children leave school for variety of reasons: some leave because of lack of interest; most leave so that they can work in the fields, where the hours are long and the pay is low. </a:t>
            </a:r>
          </a:p>
          <a:p>
            <a:pPr algn="just"/>
            <a:r>
              <a:rPr lang="en-US" sz="1800" smtClean="0"/>
              <a:t>A large percent of the dropouts are females. Forced by their parents, most girls perform chores and tend the family at home. </a:t>
            </a:r>
          </a:p>
          <a:p>
            <a:pPr algn="just"/>
            <a:r>
              <a:rPr lang="en-US" sz="1800" smtClean="0"/>
              <a:t>These are some of the reasons why </a:t>
            </a:r>
            <a:r>
              <a:rPr lang="en-US" sz="1800" b="1" smtClean="0"/>
              <a:t>60%</a:t>
            </a:r>
            <a:r>
              <a:rPr lang="en-US" sz="1800" smtClean="0"/>
              <a:t> of all females in India are illiterate, a figure much higher than those of males. As these children grow into adults, many are still illiterate by the age of forty</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457200" y="533400"/>
            <a:ext cx="8229600" cy="5562600"/>
          </a:xfrm>
        </p:spPr>
        <p:txBody>
          <a:bodyPr/>
          <a:lstStyle/>
          <a:p>
            <a:pPr algn="just">
              <a:buFont typeface="Georgia" pitchFamily="18" charset="0"/>
              <a:buNone/>
            </a:pPr>
            <a:r>
              <a:rPr lang="en-US" u="sng" smtClean="0"/>
              <a:t>Large Families</a:t>
            </a:r>
            <a:endParaRPr lang="en-US" smtClean="0"/>
          </a:p>
          <a:p>
            <a:pPr algn="just"/>
            <a:r>
              <a:rPr lang="en-US" smtClean="0"/>
              <a:t>Generally in rural areas there is large number of people living in one family. This happens because of two reasons. </a:t>
            </a:r>
          </a:p>
          <a:p>
            <a:pPr algn="just"/>
            <a:r>
              <a:rPr lang="en-US" smtClean="0"/>
              <a:t>First there is a lack of proper family planning in the rural areas among the villagers, which increases the population. </a:t>
            </a:r>
          </a:p>
          <a:p>
            <a:pPr algn="just"/>
            <a:r>
              <a:rPr lang="en-US" smtClean="0"/>
              <a:t>Secondly the people in the rural areas believe in living in one single families rather than living in nuclear families. This increases the burden of number of people to be fed in the house and also increases the expenses. </a:t>
            </a:r>
          </a:p>
          <a:p>
            <a:pPr algn="just">
              <a:buFont typeface="Georgia" pitchFamily="18" charset="0"/>
              <a:buNone/>
            </a:pPr>
            <a:r>
              <a:rPr lang="en-US" u="sng" smtClean="0"/>
              <a:t>Lack of Alternate Employment Opportunities Other than Agriculture </a:t>
            </a:r>
            <a:endParaRPr lang="en-US" smtClean="0"/>
          </a:p>
          <a:p>
            <a:pPr algn="just"/>
            <a:r>
              <a:rPr lang="en-US" smtClean="0"/>
              <a:t>The villagers in the rural areas have no alternative solutions to earn their livelihood accept farming as very few job opportunities are their in the villages and even if there are any job opportunities except farming the money available is not good. </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457200" y="304800"/>
            <a:ext cx="8229600" cy="5181600"/>
          </a:xfrm>
        </p:spPr>
        <p:txBody>
          <a:bodyPr/>
          <a:lstStyle/>
          <a:p>
            <a:pPr algn="just">
              <a:lnSpc>
                <a:spcPct val="170000"/>
              </a:lnSpc>
              <a:buFont typeface="Georgia" pitchFamily="18" charset="0"/>
              <a:buNone/>
            </a:pPr>
            <a:r>
              <a:rPr lang="en-US" sz="2400" b="1" smtClean="0"/>
              <a:t>Government’s Initiatives</a:t>
            </a:r>
          </a:p>
          <a:p>
            <a:pPr algn="just">
              <a:lnSpc>
                <a:spcPct val="170000"/>
              </a:lnSpc>
              <a:buFont typeface="Georgia" pitchFamily="18" charset="0"/>
              <a:buNone/>
            </a:pPr>
            <a:r>
              <a:rPr lang="en-US" u="sng" smtClean="0"/>
              <a:t>For Employment</a:t>
            </a:r>
          </a:p>
          <a:p>
            <a:pPr algn="just">
              <a:lnSpc>
                <a:spcPct val="170000"/>
              </a:lnSpc>
            </a:pPr>
            <a:r>
              <a:rPr lang="en-US" smtClean="0"/>
              <a:t>Jawahar Gram Samriddhi Yojana (JGSY) (Formerly known as Jawahar Rozgar Yojana)</a:t>
            </a:r>
          </a:p>
          <a:p>
            <a:pPr algn="just">
              <a:lnSpc>
                <a:spcPct val="170000"/>
              </a:lnSpc>
            </a:pPr>
            <a:r>
              <a:rPr lang="en-US" smtClean="0"/>
              <a:t>Training rural youth for self employment  TRYSEM Scheme</a:t>
            </a:r>
          </a:p>
          <a:p>
            <a:pPr algn="just">
              <a:lnSpc>
                <a:spcPct val="170000"/>
              </a:lnSpc>
            </a:pPr>
            <a:r>
              <a:rPr lang="en-US" smtClean="0"/>
              <a:t>Sampurna Gramin Rozgar Yojana</a:t>
            </a:r>
          </a:p>
          <a:p>
            <a:pPr algn="just">
              <a:lnSpc>
                <a:spcPct val="170000"/>
              </a:lnSpc>
            </a:pPr>
            <a:r>
              <a:rPr lang="en-US" smtClean="0"/>
              <a:t>National Rural Employment Guarantee Scheme</a:t>
            </a:r>
          </a:p>
          <a:p>
            <a:pPr algn="just">
              <a:lnSpc>
                <a:spcPct val="170000"/>
              </a:lnSpc>
              <a:buFont typeface="Georgia" pitchFamily="18" charset="0"/>
              <a:buNone/>
            </a:pPr>
            <a:r>
              <a:rPr lang="en-US" u="sng" smtClean="0"/>
              <a:t>For Family Planning</a:t>
            </a:r>
          </a:p>
          <a:p>
            <a:pPr algn="just">
              <a:lnSpc>
                <a:spcPct val="170000"/>
              </a:lnSpc>
            </a:pPr>
            <a:r>
              <a:rPr lang="en-US" smtClean="0"/>
              <a:t>Family Planning / Welfare Program for Population Control</a:t>
            </a:r>
          </a:p>
          <a:p>
            <a:pPr algn="just">
              <a:buFont typeface="Georgia" pitchFamily="18" charset="0"/>
              <a:buNone/>
            </a:pPr>
            <a:r>
              <a:rPr lang="en-US" u="sng" smtClean="0"/>
              <a:t>For Farmers Insurance</a:t>
            </a:r>
          </a:p>
          <a:p>
            <a:pPr algn="just"/>
            <a:r>
              <a:rPr lang="en-US" smtClean="0"/>
              <a:t>Group Life Insurance Scheme for Rural Areas</a:t>
            </a:r>
          </a:p>
          <a:p>
            <a:pPr algn="just"/>
            <a:r>
              <a:rPr lang="en-US" smtClean="0"/>
              <a:t>Agriculture Income Insurance Scheme</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457200" y="1524000"/>
            <a:ext cx="8229600" cy="4324350"/>
          </a:xfrm>
        </p:spPr>
        <p:txBody>
          <a:bodyPr/>
          <a:lstStyle/>
          <a:p>
            <a:pPr algn="just">
              <a:buFont typeface="Georgia" pitchFamily="18" charset="0"/>
              <a:buNone/>
            </a:pPr>
            <a:r>
              <a:rPr lang="en-US" sz="2400" u="sng" smtClean="0"/>
              <a:t>For Housing</a:t>
            </a:r>
          </a:p>
          <a:p>
            <a:pPr algn="just"/>
            <a:r>
              <a:rPr lang="en-US" sz="2400" smtClean="0"/>
              <a:t>Rural Housing Program</a:t>
            </a:r>
          </a:p>
          <a:p>
            <a:pPr algn="just">
              <a:lnSpc>
                <a:spcPct val="170000"/>
              </a:lnSpc>
              <a:buFont typeface="Georgia" pitchFamily="18" charset="0"/>
              <a:buNone/>
            </a:pPr>
            <a:r>
              <a:rPr lang="en-US" sz="2400" u="sng" smtClean="0"/>
              <a:t>For Development</a:t>
            </a:r>
          </a:p>
          <a:p>
            <a:pPr algn="just">
              <a:lnSpc>
                <a:spcPct val="170000"/>
              </a:lnSpc>
            </a:pPr>
            <a:r>
              <a:rPr lang="en-US" sz="2400" smtClean="0"/>
              <a:t>Small Farmer Development Program (SFDP)</a:t>
            </a:r>
          </a:p>
          <a:p>
            <a:pPr algn="just">
              <a:lnSpc>
                <a:spcPct val="170000"/>
              </a:lnSpc>
            </a:pPr>
            <a:r>
              <a:rPr lang="en-US" sz="2400" smtClean="0"/>
              <a:t>Drought Area Development </a:t>
            </a:r>
          </a:p>
          <a:p>
            <a:pPr algn="just"/>
            <a:r>
              <a:rPr lang="en-US" sz="2400" smtClean="0"/>
              <a:t>Pradhan Mantri Gramodaya Yojana (PMGY)</a:t>
            </a:r>
          </a:p>
          <a:p>
            <a:pPr algn="just"/>
            <a:r>
              <a:rPr lang="en-US" sz="2400" smtClean="0"/>
              <a:t>Swarna Jayanti Gram Swarozgar Yojana</a:t>
            </a:r>
          </a:p>
          <a:p>
            <a:pPr algn="just"/>
            <a:r>
              <a:rPr lang="en-US" sz="2400" smtClean="0"/>
              <a:t>Integrated Rural Development Program</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a:xfrm>
            <a:off x="457200" y="685800"/>
            <a:ext cx="8229600" cy="4953000"/>
          </a:xfrm>
        </p:spPr>
        <p:txBody>
          <a:bodyPr/>
          <a:lstStyle/>
          <a:p>
            <a:pPr algn="just">
              <a:buFont typeface="Georgia" pitchFamily="18" charset="0"/>
              <a:buNone/>
            </a:pPr>
            <a:r>
              <a:rPr lang="en-US" b="1" i="1" smtClean="0"/>
              <a:t>(</a:t>
            </a:r>
            <a:r>
              <a:rPr lang="en-US" b="1" i="1" u="sng" smtClean="0"/>
              <a:t>Urban</a:t>
            </a:r>
            <a:r>
              <a:rPr lang="en-US" b="1" i="1" smtClean="0"/>
              <a:t>)</a:t>
            </a:r>
          </a:p>
          <a:p>
            <a:pPr algn="just"/>
            <a:r>
              <a:rPr lang="en-US" smtClean="0"/>
              <a:t>As per the latest NSSO survey reports there are over </a:t>
            </a:r>
            <a:r>
              <a:rPr lang="en-US" b="1" smtClean="0"/>
              <a:t>80 million </a:t>
            </a:r>
            <a:r>
              <a:rPr lang="en-US" smtClean="0"/>
              <a:t>poor people living in the cities and towns of India. The Slum population is also increasing and as per TCPO estimates 2001; over </a:t>
            </a:r>
            <a:r>
              <a:rPr lang="en-US" b="1" smtClean="0"/>
              <a:t>61.80 million </a:t>
            </a:r>
            <a:r>
              <a:rPr lang="en-US" smtClean="0"/>
              <a:t>people were living in slums.</a:t>
            </a:r>
          </a:p>
          <a:p>
            <a:pPr algn="just"/>
            <a:r>
              <a:rPr lang="en-US" smtClean="0"/>
              <a:t>The bulk of the urban poor are living in extremely deprived conditions with insufficient physical amenities like :</a:t>
            </a:r>
          </a:p>
          <a:p>
            <a:pPr lvl="1" algn="just"/>
            <a:r>
              <a:rPr lang="en-US" smtClean="0"/>
              <a:t>Low-cost water supply, </a:t>
            </a:r>
          </a:p>
          <a:p>
            <a:pPr lvl="1" algn="just"/>
            <a:r>
              <a:rPr lang="en-US" smtClean="0"/>
              <a:t>Improper sanitation, </a:t>
            </a:r>
          </a:p>
          <a:p>
            <a:pPr lvl="1" algn="just"/>
            <a:r>
              <a:rPr lang="en-US" smtClean="0"/>
              <a:t>Bad Sewerage and drainage system,</a:t>
            </a:r>
          </a:p>
          <a:p>
            <a:pPr lvl="1" algn="just"/>
            <a:r>
              <a:rPr lang="en-US" smtClean="0"/>
              <a:t>Very less social services relating to health care, nutrition, pre-school and non-formal education.</a:t>
            </a:r>
          </a:p>
          <a:p>
            <a:pPr algn="just"/>
            <a:endParaRPr lang="en-US" sz="1800" smtClean="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a:xfrm>
            <a:off x="457200" y="1143000"/>
            <a:ext cx="8229600" cy="4324350"/>
          </a:xfrm>
        </p:spPr>
        <p:txBody>
          <a:bodyPr/>
          <a:lstStyle/>
          <a:p>
            <a:pPr algn="just"/>
            <a:r>
              <a:rPr lang="en-US" smtClean="0"/>
              <a:t>With over </a:t>
            </a:r>
            <a:r>
              <a:rPr lang="en-US" b="1" smtClean="0"/>
              <a:t>575 million </a:t>
            </a:r>
            <a:r>
              <a:rPr lang="en-US" smtClean="0"/>
              <a:t>people, India will have </a:t>
            </a:r>
            <a:r>
              <a:rPr lang="en-US" b="1" smtClean="0"/>
              <a:t>41%</a:t>
            </a:r>
            <a:r>
              <a:rPr lang="en-US" smtClean="0"/>
              <a:t> of its population living in cities and towns by 2030 of its nearly 1 billion inhabitants, an estimated </a:t>
            </a:r>
            <a:r>
              <a:rPr lang="en-US" b="1" smtClean="0"/>
              <a:t>260.3 million </a:t>
            </a:r>
            <a:r>
              <a:rPr lang="en-US" smtClean="0"/>
              <a:t>are below the poverty line, of which </a:t>
            </a:r>
            <a:r>
              <a:rPr lang="en-US" b="1" smtClean="0"/>
              <a:t>193.2 million </a:t>
            </a:r>
            <a:r>
              <a:rPr lang="en-US" smtClean="0"/>
              <a:t>are in the rural areas and </a:t>
            </a:r>
            <a:r>
              <a:rPr lang="en-US" b="1" smtClean="0"/>
              <a:t>67.1 million </a:t>
            </a:r>
            <a:r>
              <a:rPr lang="en-US" smtClean="0"/>
              <a:t>are in urban areas. </a:t>
            </a:r>
          </a:p>
          <a:p>
            <a:pPr algn="just"/>
            <a:r>
              <a:rPr lang="en-US" smtClean="0"/>
              <a:t>The poverty level is below </a:t>
            </a:r>
            <a:r>
              <a:rPr lang="en-US" b="1" smtClean="0"/>
              <a:t>10%</a:t>
            </a:r>
            <a:r>
              <a:rPr lang="en-US" smtClean="0"/>
              <a:t> in states like Delhi, Goa, and Punjab etc whereas it is below </a:t>
            </a:r>
            <a:r>
              <a:rPr lang="en-US" b="1" smtClean="0"/>
              <a:t>50%</a:t>
            </a:r>
            <a:r>
              <a:rPr lang="en-US" smtClean="0"/>
              <a:t> in Bihar (</a:t>
            </a:r>
            <a:r>
              <a:rPr lang="en-US" b="1" smtClean="0"/>
              <a:t>43</a:t>
            </a:r>
            <a:r>
              <a:rPr lang="en-US" smtClean="0"/>
              <a:t>) and Orissa (</a:t>
            </a:r>
            <a:r>
              <a:rPr lang="en-US" b="1" smtClean="0"/>
              <a:t>47</a:t>
            </a:r>
            <a:r>
              <a:rPr lang="en-US" smtClean="0"/>
              <a:t>). It is between </a:t>
            </a:r>
            <a:r>
              <a:rPr lang="en-US" b="1" smtClean="0"/>
              <a:t>30-40%</a:t>
            </a:r>
            <a:r>
              <a:rPr lang="en-US" smtClean="0"/>
              <a:t> in Northeastern states of Assam, Tripura, and Mehgalaya and in Southern states of TamilNadu and Uttar Pradesh. </a:t>
            </a:r>
          </a:p>
          <a:p>
            <a:endParaRPr lang="en-US"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457200" y="838200"/>
            <a:ext cx="8229600" cy="4876800"/>
          </a:xfrm>
        </p:spPr>
        <p:txBody>
          <a:bodyPr/>
          <a:lstStyle/>
          <a:p>
            <a:pPr algn="just">
              <a:buFont typeface="Georgia" pitchFamily="18" charset="0"/>
              <a:buNone/>
            </a:pPr>
            <a:r>
              <a:rPr lang="en-US" sz="1800" b="1" smtClean="0"/>
              <a:t>Causes of Urban Poverty</a:t>
            </a:r>
          </a:p>
          <a:p>
            <a:pPr>
              <a:buFont typeface="Georgia" pitchFamily="18" charset="0"/>
              <a:buNone/>
            </a:pPr>
            <a:r>
              <a:rPr lang="en-US" sz="1800" u="sng" smtClean="0"/>
              <a:t>Slow job growth</a:t>
            </a:r>
          </a:p>
          <a:p>
            <a:r>
              <a:rPr lang="en-US" sz="1800" smtClean="0"/>
              <a:t>Increasing Urban population (currently around </a:t>
            </a:r>
            <a:r>
              <a:rPr lang="en-US" sz="1800" b="1" smtClean="0"/>
              <a:t>38 crore</a:t>
            </a:r>
            <a:r>
              <a:rPr lang="en-US" sz="1800" smtClean="0"/>
              <a:t>)</a:t>
            </a:r>
          </a:p>
          <a:p>
            <a:r>
              <a:rPr lang="en-US" sz="1800" smtClean="0"/>
              <a:t>Severe competition.</a:t>
            </a:r>
          </a:p>
          <a:p>
            <a:r>
              <a:rPr lang="en-US" sz="1800" smtClean="0"/>
              <a:t>Those who use to get jobs or promotions easily now have to struggle more due to the population hike in the cities. </a:t>
            </a:r>
          </a:p>
          <a:p>
            <a:pPr>
              <a:buFont typeface="Georgia" pitchFamily="18" charset="0"/>
              <a:buNone/>
            </a:pPr>
            <a:r>
              <a:rPr lang="en-US" sz="1800" u="sng" smtClean="0"/>
              <a:t>Migration of Rural Youth towards Cities</a:t>
            </a:r>
            <a:endParaRPr lang="en-US" sz="1800" smtClean="0"/>
          </a:p>
          <a:p>
            <a:pPr algn="just"/>
            <a:r>
              <a:rPr lang="en-US" sz="1800" smtClean="0"/>
              <a:t>Majority of rural area depends on agriculture (which is highly dependant on rain patterns) </a:t>
            </a:r>
          </a:p>
          <a:p>
            <a:pPr algn="just"/>
            <a:r>
              <a:rPr lang="en-US" sz="1800" smtClean="0"/>
              <a:t>Inadequate rain fall and improper irrigation facilities these days.</a:t>
            </a:r>
          </a:p>
          <a:p>
            <a:pPr algn="just"/>
            <a:r>
              <a:rPr lang="en-US" sz="1800" smtClean="0"/>
              <a:t>Low or no production of crops which leads to severe poverty among rural population. </a:t>
            </a:r>
          </a:p>
          <a:p>
            <a:pPr algn="just"/>
            <a:r>
              <a:rPr lang="en-US" sz="1800" smtClean="0"/>
              <a:t>Urban poverty also increases due to migration of people from rural areas to cities</a:t>
            </a:r>
          </a:p>
          <a:p>
            <a:pPr algn="just">
              <a:buFont typeface="Georgia" pitchFamily="18" charset="0"/>
              <a:buNone/>
            </a:pPr>
            <a:endParaRPr lang="en-US" sz="1800" smtClean="0"/>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457200" y="838200"/>
            <a:ext cx="8229600" cy="5029200"/>
          </a:xfrm>
        </p:spPr>
        <p:txBody>
          <a:bodyPr/>
          <a:lstStyle/>
          <a:p>
            <a:pPr algn="just">
              <a:buFont typeface="Georgia" pitchFamily="18" charset="0"/>
              <a:buNone/>
            </a:pPr>
            <a:r>
              <a:rPr lang="en-US" u="sng" smtClean="0"/>
              <a:t>Voicelessness’ And  Powerlessness </a:t>
            </a:r>
            <a:endParaRPr lang="en-US" smtClean="0"/>
          </a:p>
          <a:p>
            <a:pPr algn="just"/>
            <a:r>
              <a:rPr lang="en-US" smtClean="0"/>
              <a:t>Many times it is seen that people are not able to raise their voice against the ill social practices prevalent in the cities and town. </a:t>
            </a:r>
          </a:p>
          <a:p>
            <a:pPr algn="just"/>
            <a:r>
              <a:rPr lang="en-US" smtClean="0"/>
              <a:t>The local “Mafias” take “Hafta” from the street hawkers, leaving very less amount of money for their living. </a:t>
            </a:r>
          </a:p>
          <a:p>
            <a:pPr algn="just"/>
            <a:r>
              <a:rPr lang="en-US" smtClean="0"/>
              <a:t>Even voice is not raised against wrong political activities and elements.</a:t>
            </a:r>
          </a:p>
          <a:p>
            <a:pPr algn="just">
              <a:buFont typeface="Georgia" pitchFamily="18" charset="0"/>
              <a:buNone/>
            </a:pPr>
            <a:r>
              <a:rPr lang="en-US" u="sng" smtClean="0"/>
              <a:t>Lack of Housing Facilities</a:t>
            </a:r>
            <a:endParaRPr lang="en-US" smtClean="0"/>
          </a:p>
          <a:p>
            <a:pPr algn="just"/>
            <a:r>
              <a:rPr lang="en-US" smtClean="0"/>
              <a:t>There is a limited asset base</a:t>
            </a:r>
            <a:r>
              <a:rPr lang="en-US" b="1" smtClean="0"/>
              <a:t> </a:t>
            </a:r>
            <a:r>
              <a:rPr lang="en-US" smtClean="0"/>
              <a:t>for individuals, households or communities (including both material assets such as housing and capital goods, and non-material assets such as social and family networks and ‘safety nets’.</a:t>
            </a:r>
          </a:p>
          <a:p>
            <a:pPr algn="just">
              <a:buFont typeface="Georgia" pitchFamily="18" charset="0"/>
              <a:buNone/>
            </a:pPr>
            <a:endParaRPr lang="en-US" smtClean="0"/>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457200" y="1447800"/>
            <a:ext cx="8229600" cy="4324350"/>
          </a:xfrm>
        </p:spPr>
        <p:txBody>
          <a:bodyPr/>
          <a:lstStyle/>
          <a:p>
            <a:pPr algn="just">
              <a:buFont typeface="Georgia" pitchFamily="18" charset="0"/>
              <a:buNone/>
            </a:pPr>
            <a:r>
              <a:rPr lang="en-US" u="sng" smtClean="0"/>
              <a:t>Public Distribution System (PDS)</a:t>
            </a:r>
          </a:p>
          <a:p>
            <a:pPr algn="just"/>
            <a:r>
              <a:rPr lang="en-US" smtClean="0"/>
              <a:t>The Public Distribution System (PDS) continues to absorb substantial public resources at almost </a:t>
            </a:r>
            <a:r>
              <a:rPr lang="en-US" b="1" smtClean="0"/>
              <a:t>1% </a:t>
            </a:r>
            <a:r>
              <a:rPr lang="en-US" smtClean="0"/>
              <a:t>of GDP. </a:t>
            </a:r>
          </a:p>
          <a:p>
            <a:pPr algn="just"/>
            <a:r>
              <a:rPr lang="en-US" smtClean="0"/>
              <a:t>While it covers up to</a:t>
            </a:r>
            <a:r>
              <a:rPr lang="en-US" b="1" smtClean="0"/>
              <a:t> 25% </a:t>
            </a:r>
            <a:r>
              <a:rPr lang="en-US" smtClean="0"/>
              <a:t>of the households, its benefits for the poor have been limited.</a:t>
            </a:r>
          </a:p>
          <a:p>
            <a:pPr algn="just"/>
            <a:r>
              <a:rPr lang="en-US" smtClean="0"/>
              <a:t>Leakage and diversion of grains from the PDS are high. </a:t>
            </a:r>
          </a:p>
          <a:p>
            <a:pPr algn="just"/>
            <a:r>
              <a:rPr lang="en-US" smtClean="0"/>
              <a:t>Only </a:t>
            </a:r>
            <a:r>
              <a:rPr lang="en-US" b="1" smtClean="0"/>
              <a:t>41% </a:t>
            </a:r>
            <a:r>
              <a:rPr lang="en-US" smtClean="0"/>
              <a:t>of the grains released by the government reach households, according to 2004-2005 NSS, with some states doing much worse. </a:t>
            </a:r>
          </a:p>
          <a:p>
            <a:pPr algn="just">
              <a:buFont typeface="Georgia" pitchFamily="18" charset="0"/>
              <a:buNone/>
            </a:pPr>
            <a:endParaRPr lang="en-US"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457200" y="247650"/>
            <a:ext cx="8229600" cy="4324350"/>
          </a:xfrm>
        </p:spPr>
        <p:txBody>
          <a:bodyPr/>
          <a:lstStyle/>
          <a:p>
            <a:pPr algn="just">
              <a:buFont typeface="Georgia" pitchFamily="18" charset="0"/>
              <a:buNone/>
            </a:pPr>
            <a:r>
              <a:rPr lang="en-US" sz="2400" b="1" smtClean="0"/>
              <a:t>Government’s Initiative</a:t>
            </a:r>
            <a:endParaRPr lang="en-US" sz="2400" smtClean="0"/>
          </a:p>
          <a:p>
            <a:pPr algn="just">
              <a:buFont typeface="Georgia" pitchFamily="18" charset="0"/>
              <a:buNone/>
            </a:pPr>
            <a:r>
              <a:rPr lang="en-US" u="sng" smtClean="0"/>
              <a:t>For Employment</a:t>
            </a:r>
          </a:p>
          <a:p>
            <a:pPr algn="just"/>
            <a:r>
              <a:rPr lang="en-US" smtClean="0"/>
              <a:t>Nehru Rozgar Yojana (NRY)</a:t>
            </a:r>
          </a:p>
          <a:p>
            <a:pPr algn="just"/>
            <a:r>
              <a:rPr lang="en-US" smtClean="0"/>
              <a:t>Self – Employment Program for the Urban Poor (SEPUP)</a:t>
            </a:r>
          </a:p>
          <a:p>
            <a:pPr algn="just"/>
            <a:r>
              <a:rPr lang="en-US" smtClean="0"/>
              <a:t>Prime Minister’s Rozgar Yojana (Also implemented in rural areas)</a:t>
            </a:r>
          </a:p>
          <a:p>
            <a:pPr algn="just"/>
            <a:r>
              <a:rPr lang="en-US" smtClean="0"/>
              <a:t>Swarna Jayanti Shahri Rozgar Yojana</a:t>
            </a:r>
          </a:p>
          <a:p>
            <a:pPr algn="just"/>
            <a:r>
              <a:rPr lang="en-US" smtClean="0"/>
              <a:t>Self – Employment to the Educated Urban Youth (SEEUY) Program</a:t>
            </a:r>
          </a:p>
          <a:p>
            <a:pPr algn="just">
              <a:buFont typeface="Georgia" pitchFamily="18" charset="0"/>
              <a:buNone/>
            </a:pPr>
            <a:r>
              <a:rPr lang="en-US" u="sng" smtClean="0"/>
              <a:t>For Housing</a:t>
            </a:r>
          </a:p>
          <a:p>
            <a:pPr algn="just"/>
            <a:r>
              <a:rPr lang="en-US" smtClean="0"/>
              <a:t>Financial assistance for Constructing Houses</a:t>
            </a:r>
          </a:p>
          <a:p>
            <a:pPr algn="just">
              <a:buFont typeface="Georgia" pitchFamily="18" charset="0"/>
              <a:buNone/>
            </a:pPr>
            <a:r>
              <a:rPr lang="en-US" u="sng" smtClean="0"/>
              <a:t>Other Programmes</a:t>
            </a:r>
          </a:p>
          <a:p>
            <a:pPr algn="just"/>
            <a:r>
              <a:rPr lang="en-US" smtClean="0"/>
              <a:t>Urban Basic Services for the Poor (UBSP) Program</a:t>
            </a:r>
          </a:p>
          <a:p>
            <a:pPr algn="just"/>
            <a:r>
              <a:rPr lang="en-US" smtClean="0"/>
              <a:t>Prime Minister’s Integrated Urban Poverty Eradication Program (PMIUPEP)</a:t>
            </a:r>
          </a:p>
          <a:p>
            <a:pPr algn="just">
              <a:buFont typeface="Georgia" pitchFamily="18" charset="0"/>
              <a:buNone/>
            </a:pPr>
            <a:r>
              <a:rPr lang="en-US" smtClean="0"/>
              <a:t/>
            </a:r>
            <a:br>
              <a:rPr lang="en-US" smtClean="0"/>
            </a:br>
            <a:endParaRPr lang="en-US" smtClean="0"/>
          </a:p>
          <a:p>
            <a:pPr algn="just">
              <a:buFont typeface="Georgia" pitchFamily="18" charset="0"/>
              <a:buNone/>
            </a:pPr>
            <a:endParaRPr lang="en-US" smtClean="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76200" y="1066800"/>
            <a:ext cx="8229600" cy="4324350"/>
          </a:xfrm>
        </p:spPr>
        <p:txBody>
          <a:bodyPr/>
          <a:lstStyle/>
          <a:p>
            <a:r>
              <a:rPr lang="en-US" smtClean="0"/>
              <a:t>In line of these approach, NGOs have developed various strategies to influence the process of public policy making and to control the implementation of development programs or projects.</a:t>
            </a:r>
          </a:p>
          <a:p>
            <a:endParaRPr lang="en-US" smtClean="0"/>
          </a:p>
          <a:p>
            <a:pPr>
              <a:buFont typeface="Georgia" pitchFamily="18" charset="0"/>
              <a:buNone/>
            </a:pPr>
            <a:r>
              <a:rPr lang="en-US" u="sng" smtClean="0"/>
              <a:t>Few NGOs in Ahmedabad</a:t>
            </a:r>
            <a:endParaRPr lang="en-US" smtClean="0"/>
          </a:p>
          <a:p>
            <a:pPr lvl="1"/>
            <a:r>
              <a:rPr lang="en-US" smtClean="0"/>
              <a:t>Jyoti Sangh</a:t>
            </a:r>
          </a:p>
          <a:p>
            <a:pPr lvl="1"/>
            <a:r>
              <a:rPr lang="en-US" smtClean="0"/>
              <a:t>Apang Manav Mandal</a:t>
            </a:r>
          </a:p>
          <a:p>
            <a:pPr lvl="1"/>
            <a:r>
              <a:rPr lang="en-US" smtClean="0"/>
              <a:t>VidhyaNagar Sewa Sameeti</a:t>
            </a:r>
          </a:p>
          <a:p>
            <a:pPr lvl="1"/>
            <a:r>
              <a:rPr lang="en-US" smtClean="0"/>
              <a:t>Shivbaba Shraddha Kalyan Association</a:t>
            </a:r>
          </a:p>
          <a:p>
            <a:pPr lvl="1"/>
            <a:r>
              <a:rPr lang="en-US" smtClean="0"/>
              <a:t>Shree Manglay Seva Kelavani Mandal</a:t>
            </a:r>
          </a:p>
          <a:p>
            <a:endParaRPr lang="en-US" smtClean="0"/>
          </a:p>
          <a:p>
            <a:endParaRPr lang="en-US" smtClean="0"/>
          </a:p>
        </p:txBody>
      </p:sp>
      <p:pic>
        <p:nvPicPr>
          <p:cNvPr id="22531" name="Picture 2" descr="F:\AMA\2nd year\Trimister (VI)\Social Marketing\Project\Poverty\Images\poverty.jpg"/>
          <p:cNvPicPr>
            <a:picLocks noChangeAspect="1" noChangeArrowheads="1"/>
          </p:cNvPicPr>
          <p:nvPr/>
        </p:nvPicPr>
        <p:blipFill>
          <a:blip r:embed="rId2"/>
          <a:srcRect/>
          <a:stretch>
            <a:fillRect/>
          </a:stretch>
        </p:blipFill>
        <p:spPr bwMode="auto">
          <a:xfrm>
            <a:off x="5334000" y="2590800"/>
            <a:ext cx="3505200" cy="3657600"/>
          </a:xfrm>
          <a:prstGeom prst="rect">
            <a:avLst/>
          </a:prstGeom>
          <a:noFill/>
          <a:ln w="9525">
            <a:noFill/>
            <a:miter lim="800000"/>
            <a:headEnd/>
            <a:tailEnd/>
          </a:ln>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28600" y="533400"/>
            <a:ext cx="8229600" cy="1066800"/>
          </a:xfrm>
        </p:spPr>
        <p:txBody>
          <a:bodyPr/>
          <a:lstStyle/>
          <a:p>
            <a:r>
              <a:rPr lang="en-US" sz="2800" smtClean="0"/>
              <a:t>Social Marketing for Poverty</a:t>
            </a:r>
          </a:p>
        </p:txBody>
      </p:sp>
      <p:sp>
        <p:nvSpPr>
          <p:cNvPr id="23555" name="Content Placeholder 2"/>
          <p:cNvSpPr>
            <a:spLocks noGrp="1"/>
          </p:cNvSpPr>
          <p:nvPr>
            <p:ph idx="1"/>
          </p:nvPr>
        </p:nvSpPr>
        <p:spPr>
          <a:xfrm>
            <a:off x="152400" y="1600200"/>
            <a:ext cx="8229600" cy="4324350"/>
          </a:xfrm>
        </p:spPr>
        <p:txBody>
          <a:bodyPr/>
          <a:lstStyle/>
          <a:p>
            <a:pPr algn="just">
              <a:buFont typeface="Georgia" pitchFamily="18" charset="0"/>
              <a:buNone/>
            </a:pPr>
            <a:r>
              <a:rPr lang="en-US" sz="1800" u="sng" smtClean="0"/>
              <a:t>Developing a Social Marketing Plan </a:t>
            </a:r>
            <a:endParaRPr lang="en-US" sz="1800" smtClean="0"/>
          </a:p>
          <a:p>
            <a:pPr algn="just"/>
            <a:r>
              <a:rPr lang="en-US" sz="1800" smtClean="0"/>
              <a:t>Step 1: Background, Purpose, and Focus </a:t>
            </a:r>
          </a:p>
          <a:p>
            <a:pPr algn="just"/>
            <a:r>
              <a:rPr lang="en-US" sz="1800" smtClean="0"/>
              <a:t>Step 2: Situation Analysis </a:t>
            </a:r>
          </a:p>
          <a:p>
            <a:pPr algn="just"/>
            <a:r>
              <a:rPr lang="en-US" sz="1800" smtClean="0"/>
              <a:t>Step 3: Target Audience Profile</a:t>
            </a:r>
          </a:p>
          <a:p>
            <a:pPr algn="just"/>
            <a:r>
              <a:rPr lang="en-US" sz="1800" smtClean="0"/>
              <a:t>Step 4: Marketing Objectives and Goals </a:t>
            </a:r>
          </a:p>
          <a:p>
            <a:pPr algn="just"/>
            <a:r>
              <a:rPr lang="en-US" sz="1800" smtClean="0"/>
              <a:t>Step 5: Factors Influencing Adoption of the Behavior </a:t>
            </a:r>
          </a:p>
          <a:p>
            <a:pPr algn="just"/>
            <a:r>
              <a:rPr lang="en-US" sz="1800" smtClean="0"/>
              <a:t>Step 6: Positioning Statement </a:t>
            </a:r>
          </a:p>
          <a:p>
            <a:pPr algn="just"/>
            <a:r>
              <a:rPr lang="en-US" sz="1800" smtClean="0"/>
              <a:t>Step 7: Marketing Mix Strategies </a:t>
            </a:r>
          </a:p>
          <a:p>
            <a:pPr algn="just"/>
            <a:r>
              <a:rPr lang="en-US" sz="1800" smtClean="0"/>
              <a:t>Step 8: Plan for Monitoring and Evaluation</a:t>
            </a:r>
          </a:p>
          <a:p>
            <a:pPr algn="just"/>
            <a:r>
              <a:rPr lang="en-US" sz="1800" smtClean="0"/>
              <a:t>Step 9: Budget </a:t>
            </a:r>
          </a:p>
          <a:p>
            <a:pPr algn="just"/>
            <a:r>
              <a:rPr lang="en-US" sz="1800" smtClean="0"/>
              <a:t>Step 10: Plan for Implementation and Campaign Management</a:t>
            </a:r>
          </a:p>
          <a:p>
            <a:pPr algn="just"/>
            <a:endParaRPr lang="en-US" sz="1800" smtClean="0"/>
          </a:p>
        </p:txBody>
      </p:sp>
      <p:pic>
        <p:nvPicPr>
          <p:cNvPr id="23556" name="Picture 2" descr="F:\AMA\2nd year\Trimister (VI)\Social Marketing\Project\Poverty\Images\Africa_poverty-383x480.png"/>
          <p:cNvPicPr>
            <a:picLocks noChangeAspect="1" noChangeArrowheads="1"/>
          </p:cNvPicPr>
          <p:nvPr/>
        </p:nvPicPr>
        <p:blipFill>
          <a:blip r:embed="rId2"/>
          <a:srcRect/>
          <a:stretch>
            <a:fillRect/>
          </a:stretch>
        </p:blipFill>
        <p:spPr bwMode="auto">
          <a:xfrm>
            <a:off x="5648325" y="1447800"/>
            <a:ext cx="3190875" cy="4572000"/>
          </a:xfrm>
          <a:prstGeom prst="rect">
            <a:avLst/>
          </a:prstGeom>
          <a:noFill/>
          <a:ln w="9525">
            <a:noFill/>
            <a:miter lim="800000"/>
            <a:headEnd/>
            <a:tailEnd/>
          </a:ln>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z="2800" smtClean="0"/>
              <a:t>What can we do?</a:t>
            </a:r>
          </a:p>
        </p:txBody>
      </p:sp>
      <p:sp>
        <p:nvSpPr>
          <p:cNvPr id="24579" name="Content Placeholder 2"/>
          <p:cNvSpPr>
            <a:spLocks noGrp="1"/>
          </p:cNvSpPr>
          <p:nvPr>
            <p:ph idx="1"/>
          </p:nvPr>
        </p:nvSpPr>
        <p:spPr>
          <a:xfrm>
            <a:off x="457200" y="1752600"/>
            <a:ext cx="8229600" cy="4373563"/>
          </a:xfrm>
        </p:spPr>
        <p:txBody>
          <a:bodyPr/>
          <a:lstStyle/>
          <a:p>
            <a:pPr algn="ctr">
              <a:lnSpc>
                <a:spcPct val="200000"/>
              </a:lnSpc>
              <a:buFont typeface="Georgia" pitchFamily="18" charset="0"/>
              <a:buNone/>
            </a:pPr>
            <a:r>
              <a:rPr lang="en-US" smtClean="0"/>
              <a:t>In our own small way, </a:t>
            </a:r>
          </a:p>
          <a:p>
            <a:pPr algn="ctr">
              <a:lnSpc>
                <a:spcPct val="200000"/>
              </a:lnSpc>
              <a:buFont typeface="Georgia" pitchFamily="18" charset="0"/>
              <a:buNone/>
            </a:pPr>
            <a:r>
              <a:rPr lang="en-US" smtClean="0"/>
              <a:t>let us not waste resources, </a:t>
            </a:r>
          </a:p>
          <a:p>
            <a:pPr algn="ctr">
              <a:lnSpc>
                <a:spcPct val="200000"/>
              </a:lnSpc>
              <a:buFont typeface="Georgia" pitchFamily="18" charset="0"/>
              <a:buNone/>
            </a:pPr>
            <a:r>
              <a:rPr lang="en-US" smtClean="0"/>
              <a:t>the fruit of hard earned tax payer’s money, </a:t>
            </a:r>
          </a:p>
          <a:p>
            <a:pPr algn="ctr">
              <a:lnSpc>
                <a:spcPct val="200000"/>
              </a:lnSpc>
              <a:buFont typeface="Georgia" pitchFamily="18" charset="0"/>
              <a:buNone/>
            </a:pPr>
            <a:r>
              <a:rPr lang="en-US" smtClean="0"/>
              <a:t>which might better be used to eradicate the misery of others. </a:t>
            </a:r>
          </a:p>
          <a:p>
            <a:pPr algn="ctr">
              <a:lnSpc>
                <a:spcPct val="200000"/>
              </a:lnSpc>
              <a:buFont typeface="Georgia" pitchFamily="18" charset="0"/>
              <a:buNone/>
            </a:pPr>
            <a:r>
              <a:rPr lang="en-US" smtClean="0"/>
              <a:t>Let us show that we do care and </a:t>
            </a:r>
          </a:p>
          <a:p>
            <a:pPr algn="ctr">
              <a:lnSpc>
                <a:spcPct val="200000"/>
              </a:lnSpc>
              <a:buFont typeface="Georgia" pitchFamily="18" charset="0"/>
              <a:buNone/>
            </a:pPr>
            <a:r>
              <a:rPr lang="en-US" smtClean="0"/>
              <a:t>realize the dream of seeing a poverty free India.</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z="2800" smtClean="0"/>
              <a:t>How To Eliminate Poverty?</a:t>
            </a:r>
          </a:p>
        </p:txBody>
      </p:sp>
      <p:sp>
        <p:nvSpPr>
          <p:cNvPr id="25603" name="Content Placeholder 2"/>
          <p:cNvSpPr>
            <a:spLocks noGrp="1"/>
          </p:cNvSpPr>
          <p:nvPr>
            <p:ph idx="1"/>
          </p:nvPr>
        </p:nvSpPr>
        <p:spPr>
          <a:xfrm>
            <a:off x="457200" y="2057400"/>
            <a:ext cx="8229600" cy="4324350"/>
          </a:xfrm>
        </p:spPr>
        <p:txBody>
          <a:bodyPr/>
          <a:lstStyle/>
          <a:p>
            <a:r>
              <a:rPr lang="en-US" smtClean="0"/>
              <a:t>Widening the concept of employment</a:t>
            </a:r>
          </a:p>
          <a:p>
            <a:r>
              <a:rPr lang="en-US" smtClean="0"/>
              <a:t>Ensuring financial services even to the poorest person</a:t>
            </a:r>
          </a:p>
          <a:p>
            <a:r>
              <a:rPr lang="en-US" smtClean="0"/>
              <a:t>Recognizing every single human being as a potential entrepreneur</a:t>
            </a:r>
          </a:p>
          <a:p>
            <a:r>
              <a:rPr lang="en-US" smtClean="0"/>
              <a:t>Recognizing social entrepreneurs as potential agents for creating a world of peace, harmony, and progress</a:t>
            </a:r>
          </a:p>
          <a:p>
            <a:r>
              <a:rPr lang="en-US" smtClean="0"/>
              <a:t>Recognizing the role of globalization and information technology in reducing poverty.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z="2800" smtClean="0"/>
              <a:t>Recommendations</a:t>
            </a:r>
          </a:p>
        </p:txBody>
      </p:sp>
      <p:sp>
        <p:nvSpPr>
          <p:cNvPr id="26627" name="Content Placeholder 2"/>
          <p:cNvSpPr>
            <a:spLocks noGrp="1"/>
          </p:cNvSpPr>
          <p:nvPr>
            <p:ph idx="1"/>
          </p:nvPr>
        </p:nvSpPr>
        <p:spPr>
          <a:xfrm>
            <a:off x="457200" y="1828800"/>
            <a:ext cx="8229600" cy="4324350"/>
          </a:xfrm>
        </p:spPr>
        <p:txBody>
          <a:bodyPr/>
          <a:lstStyle/>
          <a:p>
            <a:pPr algn="just">
              <a:buClr>
                <a:schemeClr val="tx1"/>
              </a:buClr>
            </a:pPr>
            <a:r>
              <a:rPr lang="en-US" altLang="zh-CN" smtClean="0"/>
              <a:t>Launch large-scale infrastructure construction.</a:t>
            </a:r>
          </a:p>
          <a:p>
            <a:pPr algn="just">
              <a:buClr>
                <a:schemeClr val="tx1"/>
              </a:buClr>
            </a:pPr>
            <a:r>
              <a:rPr lang="en-US" altLang="zh-CN" smtClean="0"/>
              <a:t>Establishing agric-technology extension service network basically covering the whole country.</a:t>
            </a:r>
          </a:p>
          <a:p>
            <a:pPr algn="just">
              <a:buClr>
                <a:schemeClr val="tx1"/>
              </a:buClr>
            </a:pPr>
            <a:r>
              <a:rPr lang="en-US" altLang="zh-CN" smtClean="0"/>
              <a:t>Setting up national rural cooperative credit system and their efficient functioning.</a:t>
            </a:r>
          </a:p>
          <a:p>
            <a:pPr algn="just">
              <a:buClr>
                <a:schemeClr val="tx1"/>
              </a:buClr>
            </a:pPr>
            <a:r>
              <a:rPr lang="en-US" altLang="zh-CN" smtClean="0"/>
              <a:t>Pushing forward rapid development of rural as well as urban fundamental education and basic medical care.</a:t>
            </a:r>
          </a:p>
          <a:p>
            <a:pPr algn="just">
              <a:buClr>
                <a:schemeClr val="tx1"/>
              </a:buClr>
            </a:pPr>
            <a:r>
              <a:rPr lang="en-US" altLang="zh-CN" smtClean="0"/>
              <a:t>Preliminarily setting up rural as well as urban social security system with focus on community’s developmental system and assistance to extremely poor people.</a:t>
            </a:r>
          </a:p>
          <a:p>
            <a:pPr algn="just">
              <a:spcBef>
                <a:spcPct val="0"/>
              </a:spcBef>
              <a:buClr>
                <a:schemeClr val="tx1"/>
              </a:buClr>
              <a:buFont typeface="Wingdings" pitchFamily="2" charset="2"/>
              <a:buNone/>
            </a:pPr>
            <a:r>
              <a:rPr lang="en-US" altLang="zh-CN" smtClean="0">
                <a:sym typeface="Wingdings" pitchFamily="2" charset="2"/>
              </a:rPr>
              <a:t>            </a:t>
            </a:r>
          </a:p>
          <a:p>
            <a:pPr algn="just"/>
            <a:endParaRPr lang="en-US" smtClean="0">
              <a:ea typeface="宋体" pitchFamily="2" charset="-122"/>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381000"/>
            <a:ext cx="8229600" cy="1069975"/>
          </a:xfrm>
        </p:spPr>
        <p:txBody>
          <a:bodyPr/>
          <a:lstStyle/>
          <a:p>
            <a:r>
              <a:rPr lang="en-US" sz="2800" b="1" u="sng" smtClean="0">
                <a:latin typeface="Times New Roman" pitchFamily="18" charset="0"/>
                <a:cs typeface="Times New Roman" pitchFamily="18" charset="0"/>
              </a:rPr>
              <a:t>Conclusion</a:t>
            </a:r>
            <a:endParaRPr lang="en-IN" sz="2800" b="1" u="sng" smtClean="0">
              <a:latin typeface="Times New Roman" pitchFamily="18" charset="0"/>
              <a:cs typeface="Times New Roman" pitchFamily="18" charset="0"/>
            </a:endParaRPr>
          </a:p>
        </p:txBody>
      </p:sp>
      <p:sp>
        <p:nvSpPr>
          <p:cNvPr id="27651" name="Rectangle 3"/>
          <p:cNvSpPr>
            <a:spLocks noGrp="1" noChangeArrowheads="1"/>
          </p:cNvSpPr>
          <p:nvPr>
            <p:ph type="body" idx="4294967295"/>
          </p:nvPr>
        </p:nvSpPr>
        <p:spPr>
          <a:xfrm>
            <a:off x="304800" y="1219200"/>
            <a:ext cx="8229600" cy="4525963"/>
          </a:xfrm>
        </p:spPr>
        <p:txBody>
          <a:bodyPr/>
          <a:lstStyle/>
          <a:p>
            <a:pPr algn="just">
              <a:lnSpc>
                <a:spcPct val="160000"/>
              </a:lnSpc>
            </a:pPr>
            <a:r>
              <a:rPr lang="en-IN" sz="2000" smtClean="0">
                <a:latin typeface="Times New Roman" pitchFamily="18" charset="0"/>
                <a:cs typeface="Times New Roman" pitchFamily="18" charset="0"/>
              </a:rPr>
              <a:t>Though India shows a high economic growth, it is shameful that there is still large scale poverty in India. </a:t>
            </a:r>
          </a:p>
          <a:p>
            <a:pPr algn="just">
              <a:lnSpc>
                <a:spcPct val="160000"/>
              </a:lnSpc>
            </a:pPr>
            <a:r>
              <a:rPr lang="en-IN" sz="2000" smtClean="0">
                <a:latin typeface="Times New Roman" pitchFamily="18" charset="0"/>
                <a:cs typeface="Times New Roman" pitchFamily="18" charset="0"/>
              </a:rPr>
              <a:t>India has the world's largest number of poor people living in a single country. </a:t>
            </a:r>
          </a:p>
          <a:p>
            <a:pPr algn="just">
              <a:lnSpc>
                <a:spcPct val="160000"/>
              </a:lnSpc>
            </a:pPr>
            <a:r>
              <a:rPr lang="en-IN" sz="2000" smtClean="0">
                <a:latin typeface="Times New Roman" pitchFamily="18" charset="0"/>
                <a:cs typeface="Times New Roman" pitchFamily="18" charset="0"/>
              </a:rPr>
              <a:t>Poverty in India can be defined as a situation when a certain section of people are unable to fulfill their basic needs. </a:t>
            </a:r>
          </a:p>
          <a:p>
            <a:pPr algn="just">
              <a:lnSpc>
                <a:spcPct val="160000"/>
              </a:lnSpc>
            </a:pPr>
            <a:r>
              <a:rPr lang="en-US" sz="2000" smtClean="0">
                <a:latin typeface="Times New Roman" pitchFamily="18" charset="0"/>
                <a:cs typeface="Times New Roman" pitchFamily="18" charset="0"/>
              </a:rPr>
              <a:t>Hunger, malnutrition and susceptibility of poor to natural disasters make them take up anti national and anti social activities</a:t>
            </a:r>
          </a:p>
          <a:p>
            <a:pPr algn="just">
              <a:lnSpc>
                <a:spcPct val="160000"/>
              </a:lnSpc>
            </a:pPr>
            <a:r>
              <a:rPr lang="en-US" sz="2000" smtClean="0">
                <a:latin typeface="Times New Roman" pitchFamily="18" charset="0"/>
                <a:cs typeface="Times New Roman" pitchFamily="18" charset="0"/>
              </a:rPr>
              <a:t>It is the duty of the governments in particular and all citizens in general to try  their best to alleviate poverty to establish harmony and peace in the societies and in the world.</a:t>
            </a:r>
          </a:p>
          <a:p>
            <a:pPr algn="just">
              <a:lnSpc>
                <a:spcPct val="160000"/>
              </a:lnSpc>
            </a:pPr>
            <a:endParaRPr lang="en-IN" sz="200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ChangeArrowheads="1"/>
          </p:cNvSpPr>
          <p:nvPr/>
        </p:nvSpPr>
        <p:spPr bwMode="auto">
          <a:xfrm>
            <a:off x="304800" y="838200"/>
            <a:ext cx="2803525" cy="769938"/>
          </a:xfrm>
          <a:prstGeom prst="rect">
            <a:avLst/>
          </a:prstGeom>
          <a:noFill/>
          <a:ln w="9525">
            <a:noFill/>
            <a:miter lim="800000"/>
            <a:headEnd/>
            <a:tailEnd/>
          </a:ln>
        </p:spPr>
        <p:txBody>
          <a:bodyPr wrap="none">
            <a:spAutoFit/>
          </a:bodyPr>
          <a:lstStyle/>
          <a:p>
            <a:r>
              <a:rPr lang="en-US" sz="4400" b="1" u="sng">
                <a:latin typeface="Times New Roman" pitchFamily="18" charset="0"/>
                <a:cs typeface="Times New Roman" pitchFamily="18" charset="0"/>
              </a:rPr>
              <a:t>References</a:t>
            </a:r>
            <a:endParaRPr lang="en-US" sz="4400">
              <a:latin typeface="Georgia" pitchFamily="18" charset="0"/>
            </a:endParaRPr>
          </a:p>
        </p:txBody>
      </p:sp>
      <p:sp>
        <p:nvSpPr>
          <p:cNvPr id="28675" name="TextBox 2"/>
          <p:cNvSpPr txBox="1">
            <a:spLocks noChangeArrowheads="1"/>
          </p:cNvSpPr>
          <p:nvPr/>
        </p:nvSpPr>
        <p:spPr bwMode="auto">
          <a:xfrm>
            <a:off x="533400" y="2438400"/>
            <a:ext cx="4572000" cy="1384300"/>
          </a:xfrm>
          <a:prstGeom prst="rect">
            <a:avLst/>
          </a:prstGeom>
          <a:noFill/>
          <a:ln w="9525">
            <a:noFill/>
            <a:miter lim="800000"/>
            <a:headEnd/>
            <a:tailEnd/>
          </a:ln>
        </p:spPr>
        <p:txBody>
          <a:bodyPr>
            <a:spAutoFit/>
          </a:bodyPr>
          <a:lstStyle/>
          <a:p>
            <a:pPr>
              <a:buFont typeface="Arial" charset="0"/>
              <a:buChar char="•"/>
            </a:pPr>
            <a:r>
              <a:rPr lang="en-US" sz="2800">
                <a:latin typeface="Georgia" pitchFamily="18" charset="0"/>
              </a:rPr>
              <a:t>Wikipedia</a:t>
            </a:r>
          </a:p>
          <a:p>
            <a:pPr>
              <a:buFont typeface="Arial" charset="0"/>
              <a:buChar char="•"/>
            </a:pPr>
            <a:r>
              <a:rPr lang="en-US" sz="2800">
                <a:latin typeface="Georgia" pitchFamily="18" charset="0"/>
              </a:rPr>
              <a:t>Google</a:t>
            </a:r>
          </a:p>
          <a:p>
            <a:pPr>
              <a:buFont typeface="Arial" charset="0"/>
              <a:buChar char="•"/>
            </a:pPr>
            <a:r>
              <a:rPr lang="en-US" sz="2800">
                <a:latin typeface="Georgia" pitchFamily="18" charset="0"/>
                <a:hlinkClick r:id="rId2"/>
              </a:rPr>
              <a:t>Studymafia.org</a:t>
            </a:r>
            <a:endParaRPr lang="en-US" sz="2800">
              <a:latin typeface="Georgia"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srcRect/>
          <a:stretch>
            <a:fillRect/>
          </a:stretch>
        </p:blipFill>
        <p:spPr bwMode="auto">
          <a:xfrm>
            <a:off x="0" y="0"/>
            <a:ext cx="3733800" cy="2489200"/>
          </a:xfrm>
          <a:prstGeom prst="rect">
            <a:avLst/>
          </a:prstGeom>
          <a:noFill/>
          <a:ln w="9525">
            <a:noFill/>
            <a:miter lim="800000"/>
            <a:headEnd/>
            <a:tailEnd/>
          </a:ln>
        </p:spPr>
      </p:pic>
      <p:pic>
        <p:nvPicPr>
          <p:cNvPr id="29699" name="Picture 3"/>
          <p:cNvPicPr>
            <a:picLocks noChangeAspect="1" noChangeArrowheads="1"/>
          </p:cNvPicPr>
          <p:nvPr/>
        </p:nvPicPr>
        <p:blipFill>
          <a:blip r:embed="rId3"/>
          <a:srcRect/>
          <a:stretch>
            <a:fillRect/>
          </a:stretch>
        </p:blipFill>
        <p:spPr bwMode="auto">
          <a:xfrm>
            <a:off x="3733800" y="0"/>
            <a:ext cx="5410200" cy="2895600"/>
          </a:xfrm>
          <a:prstGeom prst="rect">
            <a:avLst/>
          </a:prstGeom>
          <a:noFill/>
          <a:ln w="9525">
            <a:noFill/>
            <a:miter lim="800000"/>
            <a:headEnd/>
            <a:tailEnd/>
          </a:ln>
        </p:spPr>
      </p:pic>
      <p:pic>
        <p:nvPicPr>
          <p:cNvPr id="29700" name="Picture 4"/>
          <p:cNvPicPr>
            <a:picLocks noChangeAspect="1" noChangeArrowheads="1"/>
          </p:cNvPicPr>
          <p:nvPr/>
        </p:nvPicPr>
        <p:blipFill>
          <a:blip r:embed="rId4"/>
          <a:srcRect/>
          <a:stretch>
            <a:fillRect/>
          </a:stretch>
        </p:blipFill>
        <p:spPr bwMode="auto">
          <a:xfrm>
            <a:off x="0" y="2438400"/>
            <a:ext cx="3733800" cy="2209800"/>
          </a:xfrm>
          <a:prstGeom prst="rect">
            <a:avLst/>
          </a:prstGeom>
          <a:noFill/>
          <a:ln w="9525">
            <a:noFill/>
            <a:miter lim="800000"/>
            <a:headEnd/>
            <a:tailEnd/>
          </a:ln>
        </p:spPr>
      </p:pic>
      <p:pic>
        <p:nvPicPr>
          <p:cNvPr id="29701" name="Picture 5"/>
          <p:cNvPicPr>
            <a:picLocks noChangeAspect="1" noChangeArrowheads="1"/>
          </p:cNvPicPr>
          <p:nvPr/>
        </p:nvPicPr>
        <p:blipFill>
          <a:blip r:embed="rId5"/>
          <a:srcRect/>
          <a:stretch>
            <a:fillRect/>
          </a:stretch>
        </p:blipFill>
        <p:spPr bwMode="auto">
          <a:xfrm>
            <a:off x="0" y="4648200"/>
            <a:ext cx="9144000" cy="2209800"/>
          </a:xfrm>
          <a:prstGeom prst="rect">
            <a:avLst/>
          </a:prstGeom>
          <a:noFill/>
          <a:ln w="9525">
            <a:noFill/>
            <a:miter lim="800000"/>
            <a:headEnd/>
            <a:tailEnd/>
          </a:ln>
        </p:spPr>
      </p:pic>
      <p:pic>
        <p:nvPicPr>
          <p:cNvPr id="29702" name="Picture 6"/>
          <p:cNvPicPr>
            <a:picLocks noChangeAspect="1" noChangeArrowheads="1"/>
          </p:cNvPicPr>
          <p:nvPr/>
        </p:nvPicPr>
        <p:blipFill>
          <a:blip r:embed="rId6"/>
          <a:srcRect/>
          <a:stretch>
            <a:fillRect/>
          </a:stretch>
        </p:blipFill>
        <p:spPr bwMode="auto">
          <a:xfrm>
            <a:off x="3733800" y="2895600"/>
            <a:ext cx="5410200" cy="1752600"/>
          </a:xfrm>
          <a:prstGeom prst="rect">
            <a:avLst/>
          </a:prstGeom>
          <a:noFill/>
          <a:ln w="9525">
            <a:noFill/>
            <a:miter lim="800000"/>
            <a:headEnd/>
            <a:tailEnd/>
          </a:ln>
        </p:spPr>
      </p:pic>
      <p:sp>
        <p:nvSpPr>
          <p:cNvPr id="10" name="TextBox 9"/>
          <p:cNvSpPr txBox="1"/>
          <p:nvPr/>
        </p:nvSpPr>
        <p:spPr>
          <a:xfrm>
            <a:off x="1143000" y="457200"/>
            <a:ext cx="6934200" cy="1570038"/>
          </a:xfrm>
          <a:prstGeom prst="rect">
            <a:avLst/>
          </a:prstGeom>
          <a:noFill/>
        </p:spPr>
        <p:txBody>
          <a:bodyPr>
            <a:spAutoFit/>
          </a:bodyPr>
          <a:lstStyle/>
          <a:p>
            <a:pPr algn="ctr" fontAlgn="auto">
              <a:spcBef>
                <a:spcPts val="0"/>
              </a:spcBef>
              <a:spcAft>
                <a:spcPts val="0"/>
              </a:spcAft>
              <a:defRPr/>
            </a:pPr>
            <a:r>
              <a:rPr lang="en-US" sz="4800" b="1" dirty="0">
                <a:solidFill>
                  <a:schemeClr val="bg1">
                    <a:lumMod val="95000"/>
                  </a:schemeClr>
                </a:solidFill>
                <a:effectLst>
                  <a:outerShdw blurRad="38100" dist="38100" dir="2700000" algn="tl">
                    <a:srgbClr val="000000">
                      <a:alpha val="43137"/>
                    </a:srgbClr>
                  </a:outerShdw>
                </a:effectLst>
                <a:latin typeface="Times New Roman" pitchFamily="18" charset="0"/>
                <a:cs typeface="Times New Roman" pitchFamily="18" charset="0"/>
              </a:rPr>
              <a:t>Help Us</a:t>
            </a:r>
          </a:p>
          <a:p>
            <a:pPr algn="ctr" fontAlgn="auto">
              <a:spcBef>
                <a:spcPts val="0"/>
              </a:spcBef>
              <a:spcAft>
                <a:spcPts val="0"/>
              </a:spcAft>
              <a:defRPr/>
            </a:pPr>
            <a:r>
              <a:rPr lang="en-US" sz="4800" b="1" dirty="0">
                <a:solidFill>
                  <a:schemeClr val="bg1">
                    <a:lumMod val="95000"/>
                  </a:schemeClr>
                </a:solidFill>
                <a:effectLst>
                  <a:outerShdw blurRad="38100" dist="38100" dir="2700000" algn="tl">
                    <a:srgbClr val="000000">
                      <a:alpha val="43137"/>
                    </a:srgbClr>
                  </a:outerShdw>
                </a:effectLst>
                <a:latin typeface="Times New Roman" pitchFamily="18" charset="0"/>
                <a:cs typeface="Times New Roman" pitchFamily="18" charset="0"/>
              </a:rPr>
              <a:t>Be </a:t>
            </a:r>
            <a:r>
              <a:rPr lang="en-US" sz="4800" b="1">
                <a:solidFill>
                  <a:schemeClr val="bg1">
                    <a:lumMod val="95000"/>
                  </a:schemeClr>
                </a:solidFill>
                <a:effectLst>
                  <a:outerShdw blurRad="38100" dist="38100" dir="2700000" algn="tl">
                    <a:srgbClr val="000000">
                      <a:alpha val="43137"/>
                    </a:srgbClr>
                  </a:outerShdw>
                </a:effectLst>
                <a:latin typeface="Times New Roman" pitchFamily="18" charset="0"/>
                <a:cs typeface="Times New Roman" pitchFamily="18" charset="0"/>
              </a:rPr>
              <a:t>a Human</a:t>
            </a:r>
            <a:endParaRPr lang="en-US" sz="4800" b="1" dirty="0">
              <a:solidFill>
                <a:schemeClr val="bg1">
                  <a:lumMod val="95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TextBox 10"/>
          <p:cNvSpPr txBox="1"/>
          <p:nvPr/>
        </p:nvSpPr>
        <p:spPr>
          <a:xfrm>
            <a:off x="2209800" y="5791200"/>
            <a:ext cx="5029200" cy="830263"/>
          </a:xfrm>
          <a:prstGeom prst="rect">
            <a:avLst/>
          </a:prstGeom>
          <a:noFill/>
        </p:spPr>
        <p:txBody>
          <a:bodyPr>
            <a:spAutoFit/>
          </a:bodyPr>
          <a:lstStyle/>
          <a:p>
            <a:pPr algn="ctr" fontAlgn="auto">
              <a:spcBef>
                <a:spcPts val="0"/>
              </a:spcBef>
              <a:spcAft>
                <a:spcPts val="0"/>
              </a:spcAft>
              <a:defRPr/>
            </a:pPr>
            <a:r>
              <a:rPr lang="en-US" sz="4800" b="1" i="1" dirty="0">
                <a:solidFill>
                  <a:schemeClr val="bg1">
                    <a:lumMod val="95000"/>
                  </a:schemeClr>
                </a:solidFill>
                <a:effectLst>
                  <a:outerShdw blurRad="38100" dist="38100" dir="2700000" algn="tl">
                    <a:srgbClr val="000000">
                      <a:alpha val="43137"/>
                    </a:srgbClr>
                  </a:outerShdw>
                </a:effectLst>
                <a:latin typeface="Times New Roman" pitchFamily="18" charset="0"/>
                <a:cs typeface="Times New Roman" pitchFamily="18" charset="0"/>
              </a:rPr>
              <a:t>Thank You</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1628</Words>
  <Application>Microsoft Office PowerPoint</Application>
  <PresentationFormat>On-screen Show (4:3)</PresentationFormat>
  <Paragraphs>172</Paragraphs>
  <Slides>61</Slides>
  <Notes>1</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Poverty In India</vt:lpstr>
      <vt:lpstr>Presentation Flow</vt:lpstr>
      <vt:lpstr> What is Poverty? </vt:lpstr>
      <vt:lpstr>Poverty in India</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Social Marketing for Poverty</vt:lpstr>
      <vt:lpstr>What can we do?</vt:lpstr>
      <vt:lpstr>How To Eliminate Poverty?</vt:lpstr>
      <vt:lpstr>Recommendations</vt:lpstr>
      <vt:lpstr>Conclusion</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2</cp:revision>
  <dcterms:created xsi:type="dcterms:W3CDTF">2018-10-13T06:20:51Z</dcterms:created>
  <dcterms:modified xsi:type="dcterms:W3CDTF">2018-10-13T06:34:41Z</dcterms:modified>
</cp:coreProperties>
</file>