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Kanit Medium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Kanit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109CFB-03BF-4E4B-B3FE-1B9308E59EDB}">
  <a:tblStyle styleId="{5D109CFB-03BF-4E4B-B3FE-1B9308E59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Kanit-bold.fntdata"/><Relationship Id="rId23" Type="http://schemas.openxmlformats.org/officeDocument/2006/relationships/font" Target="fonts/Kani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Kanit-boldItalic.fntdata"/><Relationship Id="rId25" Type="http://schemas.openxmlformats.org/officeDocument/2006/relationships/font" Target="fonts/Kanit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font" Target="fonts/KanitMedium-regular.fntdata"/><Relationship Id="rId14" Type="http://schemas.openxmlformats.org/officeDocument/2006/relationships/slide" Target="slides/slide7.xml"/><Relationship Id="rId17" Type="http://schemas.openxmlformats.org/officeDocument/2006/relationships/font" Target="fonts/KanitMedium-italic.fntdata"/><Relationship Id="rId16" Type="http://schemas.openxmlformats.org/officeDocument/2006/relationships/font" Target="fonts/KanitMedium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Kanit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91d6db18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91d6db1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91d6db18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91d6db18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91d6db18_1_1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91d6db18_1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aa2200271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aa22002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4a5a671c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4a5a671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a5a671c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4a5a671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8" name="Google Shape;78;p15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3" name="Google Shape;83;p1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98" name="Google Shape;98;p19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99" name="Google Shape;99;p19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00" name="Google Shape;100;p19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1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685800" y="800100"/>
            <a:ext cx="7772400" cy="108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4000"/>
              <a:buFont typeface="Open Sans"/>
              <a:buNone/>
              <a:defRPr b="0" sz="40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28600" y="1085850"/>
            <a:ext cx="87630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1714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 i="0" sz="4000" u="none" cap="none" strike="noStrike">
                <a:solidFill>
                  <a:srgbClr val="005EF6"/>
                </a:solidFill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143000"/>
            <a:ext cx="82296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82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 i="0" sz="3200" u="none" cap="none" strike="noStrike">
                <a:solidFill>
                  <a:schemeClr val="dk1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i="0" sz="2800" u="none" cap="none" strike="noStrike">
                <a:solidFill>
                  <a:schemeClr val="dk1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o"/>
              <a:defRPr i="0" sz="2400" u="none" cap="none" strike="noStrike">
                <a:solidFill>
                  <a:schemeClr val="dk1"/>
                </a:solidFill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  <a:defRPr i="0" sz="2000" u="none" cap="none" strike="noStrike">
                <a:solidFill>
                  <a:schemeClr val="dk1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i="0" sz="20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3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86" name="Google Shape;186;p36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6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0" name="Google Shape;190;p3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1" name="Google Shape;191;p3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7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5" name="Google Shape;195;p3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6" name="Google Shape;196;p3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3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-Azure">
  <p:cSld name="Title &amp; Bullets-Azur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Kanit Medium"/>
              <a:buNone/>
              <a:defRPr sz="2600">
                <a:solidFill>
                  <a:srgbClr val="000000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700"/>
              <a:buFont typeface="Kanit"/>
              <a:buNone/>
              <a:defRPr sz="1700">
                <a:solidFill>
                  <a:srgbClr val="929292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279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1253765" y="1591353"/>
            <a:ext cx="66366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47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1pPr>
            <a:lvl2pPr indent="-247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2pPr>
            <a:lvl3pPr indent="-2476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3pPr>
            <a:lvl4pPr indent="-24765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4pPr>
            <a:lvl5pPr indent="-24765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descr="Image" id="206" name="Google Shape;206;p40"/>
          <p:cNvPicPr preferRelativeResize="0"/>
          <p:nvPr/>
        </p:nvPicPr>
        <p:blipFill rotWithShape="1">
          <a:blip r:embed="rId2">
            <a:alphaModFix amt="31640"/>
          </a:blip>
          <a:srcRect b="63719" l="43029" r="0" t="0"/>
          <a:stretch/>
        </p:blipFill>
        <p:spPr>
          <a:xfrm>
            <a:off x="-31956" y="3564209"/>
            <a:ext cx="2188254" cy="1609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7" name="Google Shape;207;p40"/>
          <p:cNvPicPr preferRelativeResize="0"/>
          <p:nvPr/>
        </p:nvPicPr>
        <p:blipFill rotWithShape="1">
          <a:blip r:embed="rId3">
            <a:alphaModFix/>
          </a:blip>
          <a:srcRect b="65321" l="43181" r="0" t="3970"/>
          <a:stretch/>
        </p:blipFill>
        <p:spPr>
          <a:xfrm>
            <a:off x="-5287" y="3953961"/>
            <a:ext cx="1984825" cy="120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8" name="Google Shape;208;p40"/>
          <p:cNvPicPr preferRelativeResize="0"/>
          <p:nvPr/>
        </p:nvPicPr>
        <p:blipFill rotWithShape="1">
          <a:blip r:embed="rId4">
            <a:alphaModFix amt="26710"/>
          </a:blip>
          <a:srcRect b="0" l="8583" r="20770" t="24590"/>
          <a:stretch/>
        </p:blipFill>
        <p:spPr>
          <a:xfrm rot="2106625">
            <a:off x="5075670" y="-731840"/>
            <a:ext cx="4951553" cy="3616671"/>
          </a:xfrm>
          <a:custGeom>
            <a:rect b="b" l="l" r="r" t="t"/>
            <a:pathLst>
              <a:path extrusionOk="0" h="21600" w="21600">
                <a:moveTo>
                  <a:pt x="0" y="13314"/>
                </a:moveTo>
                <a:lnTo>
                  <a:pt x="4255" y="21599"/>
                </a:lnTo>
                <a:lnTo>
                  <a:pt x="14874" y="21600"/>
                </a:lnTo>
                <a:lnTo>
                  <a:pt x="21600" y="15126"/>
                </a:lnTo>
                <a:lnTo>
                  <a:pt x="13832" y="0"/>
                </a:lnTo>
                <a:lnTo>
                  <a:pt x="0" y="133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4500562" y="4905375"/>
            <a:ext cx="13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7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8">
  <p:cSld name="TITLE_8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2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2286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9" name="Google Shape;219;p42"/>
          <p:cNvSpPr txBox="1"/>
          <p:nvPr>
            <p:ph idx="2" type="body"/>
          </p:nvPr>
        </p:nvSpPr>
        <p:spPr>
          <a:xfrm>
            <a:off x="4648200" y="1085850"/>
            <a:ext cx="40599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0" name="Google Shape;220;p42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EF6"/>
              </a:buClr>
              <a:buSzPts val="2600"/>
              <a:buNone/>
              <a:defRPr>
                <a:solidFill>
                  <a:srgbClr val="005E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■"/>
              <a:defRPr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Case Study: Classification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pen Sans Light"/>
              <a:buNone/>
              <a:defRPr sz="2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●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○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■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6" name="Google Shape;116;p22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</a:t>
            </a:r>
            <a:endParaRPr sz="11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 picture of ML</a:t>
            </a:r>
            <a:endParaRPr sz="1100">
              <a:solidFill>
                <a:srgbClr val="005EF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671500" y="4978575"/>
            <a:ext cx="4725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buNone/>
              <a:defRPr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6172200" y="4972050"/>
            <a:ext cx="2590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5EF6"/>
                </a:solidFill>
                <a:latin typeface="Open Sans"/>
                <a:ea typeface="Open Sans"/>
                <a:cs typeface="Open Sans"/>
                <a:sym typeface="Open Sans"/>
              </a:rPr>
              <a:t>Chaklam Silpasuwanchai</a:t>
            </a:r>
            <a:endParaRPr sz="1100">
              <a:solidFill>
                <a:srgbClr val="005EF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005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Asian Institute of Technology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55975" y="4459800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Case Study: Classification</a:t>
            </a:r>
            <a:endParaRPr sz="3600"/>
          </a:p>
        </p:txBody>
      </p:sp>
      <p:sp>
        <p:nvSpPr>
          <p:cNvPr id="226" name="Google Shape;226;p4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idx="4294967295" type="title"/>
          </p:nvPr>
        </p:nvSpPr>
        <p:spPr>
          <a:xfrm>
            <a:off x="0" y="233565"/>
            <a:ext cx="9144000" cy="329100"/>
          </a:xfrm>
          <a:prstGeom prst="rect">
            <a:avLst/>
          </a:prstGeom>
          <a:solidFill>
            <a:srgbClr val="F3F3F3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52400" y="613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{5D109CFB-03BF-4E4B-B3FE-1B9308E59EDB}</a:tableStyleId>
              </a:tblPr>
              <a:tblGrid>
                <a:gridCol w="250675"/>
                <a:gridCol w="1726225"/>
                <a:gridCol w="2639275"/>
                <a:gridCol w="1674650"/>
                <a:gridCol w="2609125"/>
              </a:tblGrid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Wk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1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Lecture 2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</a:t>
                      </a: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Assignment 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Assignment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 anchor="ctr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Regression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Case Study: Classification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A1: Car Price Prediction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Batch </a:t>
                      </a: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Stochastic / Mini-Batch Gradient Descent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Regularization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Binary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A2: TBD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Naive Bayes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Multinomial Naive Bayes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K-Nearest Neighbors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A3: TBD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Support Vector Machine II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Midterm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1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8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Tree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Bagging / Random Forests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1: Reading paper round 2 (KDD)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9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Ada Boosting / Gradient Boosting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K-Means Clustering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2: Proposal - Paper writing (Intro, Related Work, Method)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10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Gaussian Mixture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Principal Component Analysis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11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Linear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Proposal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3: Experiment - Paper writing (Intro, Related Work, Method, Results)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12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PyTorch Logistic Regression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Convolutional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13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Recurrent Neural Network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Reinforcement Learning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14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Q-learning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Progress Presentation</a:t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Phase 4: Conclusion - Paper writing (Abstract, Intro, Related Work, Method, Results, Discussion, Conclusion)</a:t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/>
                </a:tc>
              </a:tr>
              <a:tr h="1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15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Exam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  <a:tr h="2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</a:t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class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Project Presentation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00" marB="0" marR="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00" marB="0" marR="0" marL="457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4"/>
          <p:cNvSpPr txBox="1"/>
          <p:nvPr/>
        </p:nvSpPr>
        <p:spPr>
          <a:xfrm>
            <a:off x="4768573" y="255975"/>
            <a:ext cx="4284000" cy="323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 Light"/>
                <a:ea typeface="Open Sans Light"/>
                <a:cs typeface="Open Sans Light"/>
                <a:sym typeface="Open Sans Light"/>
              </a:rPr>
              <a:t>Assignments are submitted at the same date as the next assignment comes out</a:t>
            </a:r>
            <a:endParaRPr i="1"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Classification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228600" y="1092975"/>
            <a:ext cx="8763000" cy="3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</a:t>
            </a:r>
            <a:r>
              <a:rPr lang="en"/>
              <a:t>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cancer or no cancer </a:t>
            </a:r>
            <a:r>
              <a:rPr lang="en"/>
              <a:t>using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sizes?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positive or negative</a:t>
            </a:r>
            <a:r>
              <a:rPr lang="en"/>
              <a:t> given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a sentence?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Predict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car brands</a:t>
            </a:r>
            <a:r>
              <a:rPr lang="en"/>
              <a:t> using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images?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all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labels</a:t>
            </a:r>
            <a:r>
              <a:rPr lang="en"/>
              <a:t> here are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categorical (discrete)</a:t>
            </a:r>
            <a:r>
              <a:rPr lang="en"/>
              <a:t> values?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Classification </a:t>
            </a:r>
            <a:r>
              <a:rPr lang="en"/>
              <a:t>is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supervised</a:t>
            </a:r>
            <a:r>
              <a:rPr lang="en"/>
              <a:t> algorithm to </a:t>
            </a:r>
            <a:r>
              <a:rPr i="1" lang="en"/>
              <a:t>predict</a:t>
            </a:r>
            <a:r>
              <a:rPr lang="en"/>
              <a:t>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categorical (discrete)</a:t>
            </a:r>
            <a:r>
              <a:rPr lang="en"/>
              <a:t> values</a:t>
            </a:r>
            <a:endParaRPr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Labels must be categorical;  features can be categorical or continuous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Labels can be binary (two class) or multiclass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en"/>
              <a:t>Supervised</a:t>
            </a:r>
            <a:r>
              <a:rPr lang="en"/>
              <a:t> - has both features and labels;  </a:t>
            </a:r>
            <a:r>
              <a:rPr i="1" lang="en"/>
              <a:t>Unsupervised</a:t>
            </a:r>
            <a:r>
              <a:rPr lang="en"/>
              <a:t> - only has features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Big picture of ML</a:t>
            </a:r>
            <a:endParaRPr sz="2600"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0" y="8947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1. </a:t>
            </a:r>
            <a:r>
              <a:rPr lang="en" sz="1100">
                <a:solidFill>
                  <a:srgbClr val="0000FF"/>
                </a:solidFill>
              </a:rPr>
              <a:t>Load data</a:t>
            </a:r>
            <a:r>
              <a:rPr lang="en" sz="1100"/>
              <a:t>       -&gt;   </a:t>
            </a:r>
            <a:r>
              <a:rPr lang="en" sz="1100">
                <a:solidFill>
                  <a:srgbClr val="38761D"/>
                </a:solidFill>
              </a:rPr>
              <a:t>2</a:t>
            </a:r>
            <a:r>
              <a:rPr lang="en" sz="1100">
                <a:solidFill>
                  <a:srgbClr val="38761D"/>
                </a:solidFill>
              </a:rPr>
              <a:t>. Exploratory Data Analysis</a:t>
            </a:r>
            <a:r>
              <a:rPr lang="en" sz="1100">
                <a:solidFill>
                  <a:srgbClr val="9900FF"/>
                </a:solidFill>
              </a:rPr>
              <a:t>  </a:t>
            </a:r>
            <a:r>
              <a:rPr lang="en" sz="1100"/>
              <a:t>-</a:t>
            </a:r>
            <a:r>
              <a:rPr lang="en" sz="1100"/>
              <a:t>&gt;  </a:t>
            </a:r>
            <a:r>
              <a:rPr lang="en" sz="1100">
                <a:solidFill>
                  <a:srgbClr val="B45F06"/>
                </a:solidFill>
              </a:rPr>
              <a:t>3. Feature engineering</a:t>
            </a:r>
            <a:r>
              <a:rPr lang="en" sz="1100"/>
              <a:t>    -&gt; </a:t>
            </a:r>
            <a:r>
              <a:rPr lang="en" sz="1100">
                <a:solidFill>
                  <a:srgbClr val="CC0000"/>
                </a:solidFill>
              </a:rPr>
              <a:t>4</a:t>
            </a:r>
            <a:r>
              <a:rPr lang="en" sz="1100">
                <a:solidFill>
                  <a:srgbClr val="CC0000"/>
                </a:solidFill>
              </a:rPr>
              <a:t>. Feature selection</a:t>
            </a:r>
            <a:r>
              <a:rPr lang="en" sz="1100"/>
              <a:t>                   -&gt; </a:t>
            </a:r>
            <a:r>
              <a:rPr lang="en" sz="1100">
                <a:solidFill>
                  <a:srgbClr val="9900FF"/>
                </a:solidFill>
              </a:rPr>
              <a:t>5. Preprocessing</a:t>
            </a:r>
            <a:r>
              <a:rPr lang="en" sz="1100">
                <a:solidFill>
                  <a:srgbClr val="38761D"/>
                </a:solidFill>
              </a:rPr>
              <a:t> </a:t>
            </a:r>
            <a:r>
              <a:rPr lang="en" sz="1100"/>
              <a:t>    </a:t>
            </a:r>
            <a:r>
              <a:rPr lang="en" sz="1100"/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46" name="Google Shape;246;p46"/>
          <p:cNvSpPr txBox="1"/>
          <p:nvPr/>
        </p:nvSpPr>
        <p:spPr>
          <a:xfrm>
            <a:off x="280025" y="1217050"/>
            <a:ext cx="974100" cy="92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CSV, JSON, Database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Renaming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Label encoding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7" name="Google Shape;247;p46"/>
          <p:cNvSpPr txBox="1"/>
          <p:nvPr/>
        </p:nvSpPr>
        <p:spPr>
          <a:xfrm>
            <a:off x="7529950" y="1199625"/>
            <a:ext cx="1209000" cy="115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values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Outliers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Typos / Entry errors /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Duplicates / IDs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Scaling (min-max; standardize)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5768350" y="2687975"/>
            <a:ext cx="3275400" cy="132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TOOLS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800"/>
              <a:t>, R</a:t>
            </a:r>
            <a:r>
              <a:rPr lang="en" sz="800"/>
              <a:t> - </a:t>
            </a:r>
            <a:r>
              <a:rPr lang="en" sz="800" u="sng"/>
              <a:t>programming</a:t>
            </a:r>
            <a:r>
              <a:rPr lang="en" sz="800"/>
              <a:t> tool</a:t>
            </a:r>
            <a:endParaRPr sz="800"/>
          </a:p>
          <a:p>
            <a:pPr indent="-222250" lvl="1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NumPy</a:t>
            </a:r>
            <a:r>
              <a:rPr lang="en" sz="800"/>
              <a:t> (matrix manipulation),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Pandas</a:t>
            </a:r>
            <a:r>
              <a:rPr lang="en" sz="800"/>
              <a:t> (Excel-like),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Matplotlib/Seaborn</a:t>
            </a:r>
            <a:r>
              <a:rPr lang="en" sz="800"/>
              <a:t> (visualization),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Sklearn</a:t>
            </a:r>
            <a:r>
              <a:rPr lang="en" sz="800"/>
              <a:t> (machine learning), </a:t>
            </a: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PyTorch</a:t>
            </a:r>
            <a:r>
              <a:rPr lang="en" sz="800"/>
              <a:t> (deep </a:t>
            </a:r>
            <a:r>
              <a:rPr lang="en" sz="800"/>
              <a:t>learning</a:t>
            </a:r>
            <a:r>
              <a:rPr lang="en" sz="800"/>
              <a:t>)</a:t>
            </a:r>
            <a:endParaRPr sz="800"/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Power</a:t>
            </a:r>
            <a:r>
              <a:rPr lang="en" sz="800">
                <a:solidFill>
                  <a:srgbClr val="B7B7B7"/>
                </a:solidFill>
              </a:rPr>
              <a:t>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BI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Business Intelligence (BI)</a:t>
            </a:r>
            <a:r>
              <a:rPr lang="en" sz="800">
                <a:solidFill>
                  <a:srgbClr val="B7B7B7"/>
                </a:solidFill>
              </a:rPr>
              <a:t> tools</a:t>
            </a:r>
            <a:r>
              <a:rPr lang="en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Microsoft Azure, Rapidminer, Weka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data science and machine learning</a:t>
            </a:r>
            <a:r>
              <a:rPr lang="en" sz="800">
                <a:solidFill>
                  <a:srgbClr val="B7B7B7"/>
                </a:solidFill>
              </a:rPr>
              <a:t> tools</a:t>
            </a:r>
            <a:endParaRPr sz="800">
              <a:solidFill>
                <a:srgbClr val="B7B7B7"/>
              </a:solidFill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Char char="●"/>
            </a:pP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SPSS</a:t>
            </a:r>
            <a:r>
              <a:rPr lang="en" sz="800">
                <a:solidFill>
                  <a:srgbClr val="B7B7B7"/>
                </a:solidFill>
              </a:rPr>
              <a:t>, </a:t>
            </a:r>
            <a:r>
              <a:rPr b="1" lang="en" sz="80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SAS, JASP</a:t>
            </a:r>
            <a:r>
              <a:rPr lang="en" sz="800">
                <a:solidFill>
                  <a:srgbClr val="B7B7B7"/>
                </a:solidFill>
              </a:rPr>
              <a:t> - </a:t>
            </a:r>
            <a:r>
              <a:rPr lang="en" sz="800" u="sng">
                <a:solidFill>
                  <a:srgbClr val="B7B7B7"/>
                </a:solidFill>
              </a:rPr>
              <a:t>statistical</a:t>
            </a:r>
            <a:r>
              <a:rPr lang="en" sz="800">
                <a:solidFill>
                  <a:srgbClr val="B7B7B7"/>
                </a:solidFill>
              </a:rPr>
              <a:t> tool </a:t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249" name="Google Shape;249;p46"/>
          <p:cNvSpPr txBox="1"/>
          <p:nvPr/>
        </p:nvSpPr>
        <p:spPr>
          <a:xfrm>
            <a:off x="280025" y="2701625"/>
            <a:ext cx="1167000" cy="1581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Regression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Classification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Clustering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PPO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Q-learning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0" name="Google Shape;250;p46"/>
          <p:cNvSpPr txBox="1"/>
          <p:nvPr/>
        </p:nvSpPr>
        <p:spPr>
          <a:xfrm>
            <a:off x="5768350" y="4056225"/>
            <a:ext cx="2702100" cy="87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 VENUES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 (KDD)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DL (ICML, NIPS, ICMR)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NLP (ACL, EMNLP)</a:t>
            </a:r>
            <a:endParaRPr i="1"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36525" lvl="0" marL="1428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AutoNum type="arabicPeriod"/>
            </a:pPr>
            <a:r>
              <a:rPr i="1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CV (CVPR, ICCV)</a:t>
            </a:r>
            <a:endParaRPr i="1" sz="800">
              <a:solidFill>
                <a:srgbClr val="222222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1" name="Google Shape;251;p46"/>
          <p:cNvSpPr txBox="1"/>
          <p:nvPr/>
        </p:nvSpPr>
        <p:spPr>
          <a:xfrm>
            <a:off x="1540250" y="1217050"/>
            <a:ext cx="1811400" cy="923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Countplot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Distribution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Boxplot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Scatter plot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79400" lvl="0" marL="314325" rtl="0" algn="l">
              <a:spcBef>
                <a:spcPts val="0"/>
              </a:spcBef>
              <a:spcAft>
                <a:spcPts val="0"/>
              </a:spcAft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Predictive Power Score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3070975" y="536050"/>
            <a:ext cx="17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/>
        </p:nvSpPr>
        <p:spPr>
          <a:xfrm>
            <a:off x="3606276" y="1199625"/>
            <a:ext cx="1509600" cy="1015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Dimensionality reduction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Feature splitting (e.g., date)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latin typeface="Open Sans Light"/>
                <a:ea typeface="Open Sans Light"/>
                <a:cs typeface="Open Sans Light"/>
                <a:sym typeface="Open Sans Light"/>
              </a:rPr>
              <a:t>Creating features (e.g., some equation)</a:t>
            </a:r>
            <a:endParaRPr sz="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4" name="Google Shape;254;p46"/>
          <p:cNvSpPr txBox="1"/>
          <p:nvPr/>
        </p:nvSpPr>
        <p:spPr>
          <a:xfrm>
            <a:off x="5389100" y="1199625"/>
            <a:ext cx="1908600" cy="1015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 / dev /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Select your X (features) and y (target)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ML, it’s better to choose X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DL, we usually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just input all features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0" y="2342575"/>
            <a:ext cx="92184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     </a:t>
            </a:r>
            <a:r>
              <a:rPr lang="en" sz="1100">
                <a:solidFill>
                  <a:srgbClr val="FF00FF"/>
                </a:solidFill>
              </a:rPr>
              <a:t>6. Model selection</a:t>
            </a:r>
            <a:r>
              <a:rPr lang="en" sz="1100"/>
              <a:t> -&gt;   </a:t>
            </a:r>
            <a:r>
              <a:rPr lang="en" sz="1100">
                <a:solidFill>
                  <a:srgbClr val="38761D"/>
                </a:solidFill>
              </a:rPr>
              <a:t>7</a:t>
            </a:r>
            <a:r>
              <a:rPr lang="en" sz="1100">
                <a:solidFill>
                  <a:srgbClr val="38761D"/>
                </a:solidFill>
              </a:rPr>
              <a:t>. Testing </a:t>
            </a:r>
            <a:r>
              <a:rPr lang="en" sz="1100">
                <a:solidFill>
                  <a:srgbClr val="9900FF"/>
                </a:solidFill>
              </a:rPr>
              <a:t>   </a:t>
            </a:r>
            <a:r>
              <a:rPr lang="en" sz="1100"/>
              <a:t>-&gt;  8.  Analysis    -&gt; </a:t>
            </a:r>
            <a:r>
              <a:rPr lang="en" sz="1100">
                <a:solidFill>
                  <a:srgbClr val="BF9000"/>
                </a:solidFill>
              </a:rPr>
              <a:t>9</a:t>
            </a:r>
            <a:r>
              <a:rPr lang="en" sz="1100">
                <a:solidFill>
                  <a:srgbClr val="BF9000"/>
                </a:solidFill>
              </a:rPr>
              <a:t>. Inference</a:t>
            </a:r>
            <a:r>
              <a:rPr lang="en" sz="1100"/>
              <a:t>  -&gt; </a:t>
            </a:r>
            <a:r>
              <a:rPr lang="en" sz="1100">
                <a:solidFill>
                  <a:srgbClr val="45818E"/>
                </a:solidFill>
              </a:rPr>
              <a:t>10</a:t>
            </a:r>
            <a:r>
              <a:rPr lang="en" sz="1100">
                <a:solidFill>
                  <a:srgbClr val="45818E"/>
                </a:solidFill>
              </a:rPr>
              <a:t>. Deployment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CC0000"/>
              </a:solidFill>
            </a:endParaRPr>
          </a:p>
        </p:txBody>
      </p:sp>
      <p:sp>
        <p:nvSpPr>
          <p:cNvPr id="256" name="Google Shape;256;p46"/>
          <p:cNvSpPr txBox="1"/>
          <p:nvPr/>
        </p:nvSpPr>
        <p:spPr>
          <a:xfrm>
            <a:off x="280025" y="4360575"/>
            <a:ext cx="15222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Cross-validation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Grid search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46"/>
          <p:cNvSpPr txBox="1"/>
          <p:nvPr/>
        </p:nvSpPr>
        <p:spPr>
          <a:xfrm>
            <a:off x="1722800" y="2701625"/>
            <a:ext cx="743700" cy="87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your test set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3657425" y="2701625"/>
            <a:ext cx="885600" cy="1015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Apply your best model on some unseen data, and see whether it makes sense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4700401" y="2701625"/>
            <a:ext cx="962400" cy="591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Flask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Django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FastAPI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0" name="Google Shape;260;p46"/>
          <p:cNvSpPr txBox="1"/>
          <p:nvPr/>
        </p:nvSpPr>
        <p:spPr>
          <a:xfrm>
            <a:off x="4696580" y="3366456"/>
            <a:ext cx="962400" cy="307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Docker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875200" y="3779325"/>
            <a:ext cx="3783900" cy="11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METRIC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</a:t>
            </a:r>
            <a:r>
              <a:rPr baseline="30000"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MSE)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(recall, precision, f1)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(inertia)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Dimensionality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reduction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(mean squared distance between the original data and the reconstructed data)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651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 Light"/>
              <a:buChar char="●"/>
            </a:pP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Reinforcement learning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cumulative</a:t>
            </a: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rewards)</a:t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>
            <a:off x="1315475" y="4063975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2081675" y="3522550"/>
            <a:ext cx="10200" cy="2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6"/>
          <p:cNvSpPr txBox="1"/>
          <p:nvPr/>
        </p:nvSpPr>
        <p:spPr>
          <a:xfrm>
            <a:off x="2663300" y="2701625"/>
            <a:ext cx="835800" cy="73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Analyze your model, e.g., </a:t>
            </a:r>
            <a:r>
              <a:rPr b="1"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endParaRPr b="1"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4101000" y="3833875"/>
            <a:ext cx="1509600" cy="5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MLFlow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Wandb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587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Open Sans Light"/>
              <a:buChar char="●"/>
            </a:pPr>
            <a:r>
              <a:rPr lang="en" sz="7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Tensorboard</a:t>
            </a:r>
            <a:endParaRPr sz="7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271" name="Google Shape;271;p47"/>
          <p:cNvSpPr txBox="1"/>
          <p:nvPr/>
        </p:nvSpPr>
        <p:spPr>
          <a:xfrm>
            <a:off x="160675" y="973575"/>
            <a:ext cx="88512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Recall label encoding which we turn categories into 0, 1, 2 etc.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When we have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more than two categories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, if we encode into 0, 1,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we create a unintentional order, i.e., the model "may" think that 0 &lt; 1 &lt; 2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Possible solution: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one hot encoding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E.g., Male, Female, Unknown ⇒  [1, 0, 0] if male;   [0, 1, 0] if female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Limitation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what if we have like 5000 categories....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■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one hot encode this will result in 5000 columns --&gt; too much!  -&gt; Two choices: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Group these categories into bigger categories, and then one-hot encode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Do label encoding anyway......but note the possible order effect    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●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Tips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:  one thing you need to know is that you can always cut down one column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[1, 0, 0], [0, 1, 0], [0, 0, 1] is same as 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[1, 0], [0, 1], [0, 0] by setting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‘drop_first=True’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</a:t>
            </a: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160675" y="973575"/>
            <a:ext cx="4725600" cy="3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classification, it’s important to check the 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imbalance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example, if you want to predict cat or dog, but you have 100 images of cat, but 1000 images of dogs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Ways to deal with class imbalance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Sample randomly 100 images of dogs (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downsampling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- </a:t>
            </a:r>
            <a:r>
              <a:rPr lang="en" sz="15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loss of information</a:t>
            </a:r>
            <a:endParaRPr sz="15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○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Randomly augment 900 more images of cat (</a:t>
            </a: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upsampling</a:t>
            </a: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- </a:t>
            </a:r>
            <a:r>
              <a:rPr lang="en" sz="1500">
                <a:solidFill>
                  <a:srgbClr val="FF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redundant info</a:t>
            </a:r>
            <a:endParaRPr sz="1500">
              <a:solidFill>
                <a:srgbClr val="FF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●"/>
            </a:pPr>
            <a:r>
              <a:rPr lang="en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class imbalance exists, you MUST not use “accuracy”, use recall / precision / f1-score instead</a:t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75" y="1456150"/>
            <a:ext cx="3839775" cy="11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853503"/>
            <a:ext cx="3785374" cy="15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sp>
        <p:nvSpPr>
          <p:cNvPr id="285" name="Google Shape;285;p49"/>
          <p:cNvSpPr txBox="1"/>
          <p:nvPr/>
        </p:nvSpPr>
        <p:spPr>
          <a:xfrm>
            <a:off x="152400" y="9714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Given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: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y         = [0, 0, 0, 1, 1, 1, 1, 1, 1, 1, 1]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ypred = [1, 0, 1, 1, 1, 0, 1, 1, 1, 1, 1]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152400" y="2219259"/>
            <a:ext cx="30000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Confusion Matrix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</a:t>
            </a:r>
            <a:r>
              <a:rPr lang="en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Actual</a:t>
            </a:r>
            <a:endParaRPr u="sng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         P               N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P       7               2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Predict</a:t>
            </a: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   N       1               1</a:t>
            </a:r>
            <a:endParaRPr/>
          </a:p>
        </p:txBody>
      </p:sp>
      <p:sp>
        <p:nvSpPr>
          <p:cNvPr id="287" name="Google Shape;287;p49"/>
          <p:cNvSpPr txBox="1"/>
          <p:nvPr/>
        </p:nvSpPr>
        <p:spPr>
          <a:xfrm>
            <a:off x="214325" y="4080300"/>
            <a:ext cx="8475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We called 3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True Positive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2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False Positive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1 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False Negative</a:t>
            </a:r>
            <a:r>
              <a:rPr lang="en">
                <a:latin typeface="Open Sans Light"/>
                <a:ea typeface="Open Sans Light"/>
                <a:cs typeface="Open Sans Light"/>
                <a:sym typeface="Open Sans Light"/>
              </a:rPr>
              <a:t>, and the bottom right one as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True Negative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3429000" y="106315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(TP + TN) / (TP + FP + FN + TN)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accuracy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 + 1)  / (7 + 2 + 1 + 1) = 8 / 11 = 72%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7993850" y="1159666"/>
            <a:ext cx="997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Bad for </a:t>
            </a: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imbalance</a:t>
            </a: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 y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3429000" y="181690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TP / (TP + FN)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recall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(7)  / (7 + 1) = 7 / 8 = 87.5%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7168750" y="1909753"/>
            <a:ext cx="1822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Good for minimizing FN, e.g., cancer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3429000" y="2570653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TP / (TP + FP)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(7)  / (7 + 2) = 7 / 9 = 77%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3" name="Google Shape;293;p49"/>
          <p:cNvSpPr/>
          <p:nvPr/>
        </p:nvSpPr>
        <p:spPr>
          <a:xfrm>
            <a:off x="7168750" y="2654603"/>
            <a:ext cx="18228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Good for minimizing FP, e.g., search engine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3429000" y="3288600"/>
            <a:ext cx="51327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f1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2 * ( (recall * precision) / (precision + recall) )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f1</a:t>
            </a:r>
            <a:r>
              <a:rPr lang="en" sz="1500">
                <a:latin typeface="Open Sans Light"/>
                <a:ea typeface="Open Sans Light"/>
                <a:cs typeface="Open Sans Light"/>
                <a:sym typeface="Open Sans Light"/>
              </a:rPr>
              <a:t> = 2 * ( (87.5 * 77) / (87.5 + 77) ) = 81.9%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8091650" y="3389225"/>
            <a:ext cx="900000" cy="44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 Light"/>
                <a:ea typeface="Open Sans Light"/>
                <a:cs typeface="Open Sans Light"/>
                <a:sym typeface="Open Sans Light"/>
              </a:rPr>
              <a:t>Balance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